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9"/>
  </p:notesMasterIdLst>
  <p:sldIdLst>
    <p:sldId id="256" r:id="rId5"/>
    <p:sldId id="414" r:id="rId6"/>
    <p:sldId id="459" r:id="rId7"/>
    <p:sldId id="257" r:id="rId8"/>
    <p:sldId id="258" r:id="rId9"/>
    <p:sldId id="259" r:id="rId10"/>
    <p:sldId id="260" r:id="rId11"/>
    <p:sldId id="261" r:id="rId12"/>
    <p:sldId id="262" r:id="rId13"/>
    <p:sldId id="298" r:id="rId14"/>
    <p:sldId id="299" r:id="rId15"/>
    <p:sldId id="411" r:id="rId16"/>
    <p:sldId id="300" r:id="rId17"/>
    <p:sldId id="302" r:id="rId18"/>
    <p:sldId id="301" r:id="rId19"/>
    <p:sldId id="413" r:id="rId20"/>
    <p:sldId id="303" r:id="rId21"/>
    <p:sldId id="304" r:id="rId22"/>
    <p:sldId id="266" r:id="rId23"/>
    <p:sldId id="323" r:id="rId24"/>
    <p:sldId id="324" r:id="rId25"/>
    <p:sldId id="325" r:id="rId26"/>
    <p:sldId id="326" r:id="rId27"/>
    <p:sldId id="327" r:id="rId28"/>
    <p:sldId id="328" r:id="rId29"/>
    <p:sldId id="263" r:id="rId30"/>
    <p:sldId id="264" r:id="rId31"/>
    <p:sldId id="265" r:id="rId32"/>
    <p:sldId id="329" r:id="rId33"/>
    <p:sldId id="330" r:id="rId34"/>
    <p:sldId id="331" r:id="rId35"/>
    <p:sldId id="332" r:id="rId36"/>
    <p:sldId id="333" r:id="rId37"/>
    <p:sldId id="334" r:id="rId38"/>
    <p:sldId id="272" r:id="rId39"/>
    <p:sldId id="273" r:id="rId40"/>
    <p:sldId id="274" r:id="rId41"/>
    <p:sldId id="275" r:id="rId42"/>
    <p:sldId id="276" r:id="rId43"/>
    <p:sldId id="277" r:id="rId44"/>
    <p:sldId id="278" r:id="rId45"/>
    <p:sldId id="279" r:id="rId46"/>
    <p:sldId id="267" r:id="rId47"/>
    <p:sldId id="281" r:id="rId48"/>
    <p:sldId id="335" r:id="rId49"/>
    <p:sldId id="336" r:id="rId50"/>
    <p:sldId id="337" r:id="rId51"/>
    <p:sldId id="338" r:id="rId52"/>
    <p:sldId id="339" r:id="rId53"/>
    <p:sldId id="340" r:id="rId54"/>
    <p:sldId id="341" r:id="rId55"/>
    <p:sldId id="342"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268" r:id="rId75"/>
    <p:sldId id="410" r:id="rId76"/>
    <p:sldId id="418" r:id="rId77"/>
    <p:sldId id="415" r:id="rId78"/>
    <p:sldId id="416" r:id="rId79"/>
    <p:sldId id="421" r:id="rId80"/>
    <p:sldId id="419" r:id="rId81"/>
    <p:sldId id="422" r:id="rId82"/>
    <p:sldId id="423" r:id="rId83"/>
    <p:sldId id="424" r:id="rId84"/>
    <p:sldId id="425" r:id="rId85"/>
    <p:sldId id="428" r:id="rId86"/>
    <p:sldId id="438" r:id="rId87"/>
    <p:sldId id="440" r:id="rId88"/>
    <p:sldId id="441" r:id="rId89"/>
    <p:sldId id="442" r:id="rId90"/>
    <p:sldId id="446" r:id="rId91"/>
    <p:sldId id="447" r:id="rId92"/>
    <p:sldId id="448" r:id="rId93"/>
    <p:sldId id="461" r:id="rId94"/>
    <p:sldId id="452" r:id="rId95"/>
    <p:sldId id="287" r:id="rId96"/>
    <p:sldId id="288" r:id="rId97"/>
    <p:sldId id="291" r:id="rId98"/>
    <p:sldId id="293" r:id="rId99"/>
    <p:sldId id="292" r:id="rId100"/>
    <p:sldId id="453" r:id="rId101"/>
    <p:sldId id="455" r:id="rId102"/>
    <p:sldId id="458" r:id="rId103"/>
    <p:sldId id="460" r:id="rId104"/>
    <p:sldId id="456" r:id="rId105"/>
    <p:sldId id="457" r:id="rId106"/>
    <p:sldId id="462" r:id="rId107"/>
    <p:sldId id="463" r:id="rId108"/>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9933"/>
    <a:srgbClr val="CC00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6F1E0B54-1E49-44F0-BBC9-514A51DDD001}" type="datetimeFigureOut">
              <a:rPr lang="en-GB" smtClean="0"/>
              <a:t>05/10/2022</a:t>
            </a:fld>
            <a:endParaRPr lang="en-GB"/>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6FA9DFA8-D706-435C-B9F1-98315B787491}" type="slidenum">
              <a:rPr lang="en-GB" smtClean="0"/>
              <a:t>‹#›</a:t>
            </a:fld>
            <a:endParaRPr lang="en-GB"/>
          </a:p>
        </p:txBody>
      </p:sp>
    </p:spTree>
    <p:extLst>
      <p:ext uri="{BB962C8B-B14F-4D97-AF65-F5344CB8AC3E}">
        <p14:creationId xmlns:p14="http://schemas.microsoft.com/office/powerpoint/2010/main" val="3050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10</a:t>
            </a:fld>
            <a:endParaRPr lang="en-US"/>
          </a:p>
        </p:txBody>
      </p:sp>
    </p:spTree>
    <p:extLst>
      <p:ext uri="{BB962C8B-B14F-4D97-AF65-F5344CB8AC3E}">
        <p14:creationId xmlns:p14="http://schemas.microsoft.com/office/powerpoint/2010/main" val="202540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In Phase 2 the children learn the first sounds or phonemes.  The learn to read and spell words containing these graphemes and phonemes.</a:t>
            </a:r>
          </a:p>
        </p:txBody>
      </p:sp>
      <p:sp>
        <p:nvSpPr>
          <p:cNvPr id="4" name="Slide Number Placeholder 3"/>
          <p:cNvSpPr>
            <a:spLocks noGrp="1"/>
          </p:cNvSpPr>
          <p:nvPr>
            <p:ph type="sldNum" sz="quarter" idx="5"/>
          </p:nvPr>
        </p:nvSpPr>
        <p:spPr/>
        <p:txBody>
          <a:bodyPr/>
          <a:lstStyle/>
          <a:p>
            <a:fld id="{F889CBF6-158C-6A41-A703-5CADFDC62A3F}" type="slidenum">
              <a:rPr lang="en-US" smtClean="0"/>
              <a:t>19</a:t>
            </a:fld>
            <a:endParaRPr lang="en-US"/>
          </a:p>
        </p:txBody>
      </p:sp>
    </p:spTree>
    <p:extLst>
      <p:ext uri="{BB962C8B-B14F-4D97-AF65-F5344CB8AC3E}">
        <p14:creationId xmlns:p14="http://schemas.microsoft.com/office/powerpoint/2010/main" val="381740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In Phase 3 the children learn more graphemes and phonemes, including more digraphs and trigraphs.  They learn how to read and spell longer words.</a:t>
            </a:r>
          </a:p>
        </p:txBody>
      </p:sp>
      <p:sp>
        <p:nvSpPr>
          <p:cNvPr id="4" name="Slide Number Placeholder 3"/>
          <p:cNvSpPr>
            <a:spLocks noGrp="1"/>
          </p:cNvSpPr>
          <p:nvPr>
            <p:ph type="sldNum" sz="quarter" idx="5"/>
          </p:nvPr>
        </p:nvSpPr>
        <p:spPr/>
        <p:txBody>
          <a:bodyPr/>
          <a:lstStyle/>
          <a:p>
            <a:fld id="{F889CBF6-158C-6A41-A703-5CADFDC62A3F}" type="slidenum">
              <a:rPr lang="en-US" smtClean="0"/>
              <a:t>43</a:t>
            </a:fld>
            <a:endParaRPr lang="en-US"/>
          </a:p>
        </p:txBody>
      </p:sp>
    </p:spTree>
    <p:extLst>
      <p:ext uri="{BB962C8B-B14F-4D97-AF65-F5344CB8AC3E}">
        <p14:creationId xmlns:p14="http://schemas.microsoft.com/office/powerpoint/2010/main" val="244498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Phase 4 is mostly revision of the previous phases.  Adjacent consonants are also learned, as they can be difficult to hear in certain words, such as milk or drop.</a:t>
            </a:r>
          </a:p>
        </p:txBody>
      </p:sp>
      <p:sp>
        <p:nvSpPr>
          <p:cNvPr id="4" name="Slide Number Placeholder 3"/>
          <p:cNvSpPr>
            <a:spLocks noGrp="1"/>
          </p:cNvSpPr>
          <p:nvPr>
            <p:ph type="sldNum" sz="quarter" idx="5"/>
          </p:nvPr>
        </p:nvSpPr>
        <p:spPr/>
        <p:txBody>
          <a:bodyPr/>
          <a:lstStyle/>
          <a:p>
            <a:fld id="{F889CBF6-158C-6A41-A703-5CADFDC62A3F}" type="slidenum">
              <a:rPr lang="en-US" smtClean="0"/>
              <a:t>71</a:t>
            </a:fld>
            <a:endParaRPr lang="en-US"/>
          </a:p>
        </p:txBody>
      </p:sp>
    </p:spTree>
    <p:extLst>
      <p:ext uri="{BB962C8B-B14F-4D97-AF65-F5344CB8AC3E}">
        <p14:creationId xmlns:p14="http://schemas.microsoft.com/office/powerpoint/2010/main" val="129278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339850"/>
            <a:ext cx="6432550" cy="3617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2D498-3198-764E-B110-121B1FE90915}" type="slidenum">
              <a:rPr lang="en-US" smtClean="0"/>
              <a:t>72</a:t>
            </a:fld>
            <a:endParaRPr lang="en-US"/>
          </a:p>
        </p:txBody>
      </p:sp>
    </p:spTree>
    <p:extLst>
      <p:ext uri="{BB962C8B-B14F-4D97-AF65-F5344CB8AC3E}">
        <p14:creationId xmlns:p14="http://schemas.microsoft.com/office/powerpoint/2010/main" val="215828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11</a:t>
            </a:fld>
            <a:endParaRPr lang="en-US"/>
          </a:p>
        </p:txBody>
      </p:sp>
    </p:spTree>
    <p:extLst>
      <p:ext uri="{BB962C8B-B14F-4D97-AF65-F5344CB8AC3E}">
        <p14:creationId xmlns:p14="http://schemas.microsoft.com/office/powerpoint/2010/main" val="37577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12</a:t>
            </a:fld>
            <a:endParaRPr lang="en-US"/>
          </a:p>
        </p:txBody>
      </p:sp>
    </p:spTree>
    <p:extLst>
      <p:ext uri="{BB962C8B-B14F-4D97-AF65-F5344CB8AC3E}">
        <p14:creationId xmlns:p14="http://schemas.microsoft.com/office/powerpoint/2010/main" val="251254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13</a:t>
            </a:fld>
            <a:endParaRPr lang="en-US"/>
          </a:p>
        </p:txBody>
      </p:sp>
    </p:spTree>
    <p:extLst>
      <p:ext uri="{BB962C8B-B14F-4D97-AF65-F5344CB8AC3E}">
        <p14:creationId xmlns:p14="http://schemas.microsoft.com/office/powerpoint/2010/main" val="167545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14</a:t>
            </a:fld>
            <a:endParaRPr lang="en-US"/>
          </a:p>
        </p:txBody>
      </p:sp>
    </p:spTree>
    <p:extLst>
      <p:ext uri="{BB962C8B-B14F-4D97-AF65-F5344CB8AC3E}">
        <p14:creationId xmlns:p14="http://schemas.microsoft.com/office/powerpoint/2010/main" val="1878432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15</a:t>
            </a:fld>
            <a:endParaRPr lang="en-US"/>
          </a:p>
        </p:txBody>
      </p:sp>
    </p:spTree>
    <p:extLst>
      <p:ext uri="{BB962C8B-B14F-4D97-AF65-F5344CB8AC3E}">
        <p14:creationId xmlns:p14="http://schemas.microsoft.com/office/powerpoint/2010/main" val="357308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16</a:t>
            </a:fld>
            <a:endParaRPr lang="en-US"/>
          </a:p>
        </p:txBody>
      </p:sp>
    </p:spTree>
    <p:extLst>
      <p:ext uri="{BB962C8B-B14F-4D97-AF65-F5344CB8AC3E}">
        <p14:creationId xmlns:p14="http://schemas.microsoft.com/office/powerpoint/2010/main" val="277457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17</a:t>
            </a:fld>
            <a:endParaRPr lang="en-US"/>
          </a:p>
        </p:txBody>
      </p:sp>
    </p:spTree>
    <p:extLst>
      <p:ext uri="{BB962C8B-B14F-4D97-AF65-F5344CB8AC3E}">
        <p14:creationId xmlns:p14="http://schemas.microsoft.com/office/powerpoint/2010/main" val="2324472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18</a:t>
            </a:fld>
            <a:endParaRPr lang="en-US"/>
          </a:p>
        </p:txBody>
      </p:sp>
    </p:spTree>
    <p:extLst>
      <p:ext uri="{BB962C8B-B14F-4D97-AF65-F5344CB8AC3E}">
        <p14:creationId xmlns:p14="http://schemas.microsoft.com/office/powerpoint/2010/main" val="302166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9C2D-5160-4963-B134-D34DD6B5B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D895C3-986B-4E88-AE50-EDCB3F5E9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0B96E4-689A-484A-AF0A-93F24DDDEDB8}"/>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5" name="Footer Placeholder 4">
            <a:extLst>
              <a:ext uri="{FF2B5EF4-FFF2-40B4-BE49-F238E27FC236}">
                <a16:creationId xmlns:a16="http://schemas.microsoft.com/office/drawing/2014/main" id="{03B20202-91A9-410E-AEEB-7E380EF179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4BF6A-DBAF-4FD2-9BE7-42106E1AF1B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29828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6F2D-C0B9-4AA4-A90E-2470EF6718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550A22-252F-4E4E-A349-A97320C455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52EFD8-FDC4-4994-863E-F4633AFE9F90}"/>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5" name="Footer Placeholder 4">
            <a:extLst>
              <a:ext uri="{FF2B5EF4-FFF2-40B4-BE49-F238E27FC236}">
                <a16:creationId xmlns:a16="http://schemas.microsoft.com/office/drawing/2014/main" id="{C4ADC473-13F6-4D83-86F1-EA85C03D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10FA3B-3379-4E5B-B42C-A488EB2571D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104708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7351A-8D33-4120-8849-54B08764A0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01A5B3-85CF-470D-B2BF-6F915BDE20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250A2C-045C-490E-B7B6-8DB89327EDA3}"/>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5" name="Footer Placeholder 4">
            <a:extLst>
              <a:ext uri="{FF2B5EF4-FFF2-40B4-BE49-F238E27FC236}">
                <a16:creationId xmlns:a16="http://schemas.microsoft.com/office/drawing/2014/main" id="{A1114AA6-5215-422F-9F64-6B2B58C4C6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557A28-5BBE-49FB-BF97-D61892B725D0}"/>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52908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012CD-F0E5-48C6-AC3D-96DACFE18B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36A2EB-685A-46FF-97B3-166E6876F6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50C44-8CB0-434D-87DA-BA807AC09BB6}"/>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5" name="Footer Placeholder 4">
            <a:extLst>
              <a:ext uri="{FF2B5EF4-FFF2-40B4-BE49-F238E27FC236}">
                <a16:creationId xmlns:a16="http://schemas.microsoft.com/office/drawing/2014/main" id="{2A738346-EAF8-4B30-B53E-0BCAAAF0CA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AF558E-1EBF-426E-B390-32F0D312EBFD}"/>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90201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F860-CB57-4D68-AD4E-29A33E0E3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FE7CE3-3F9E-41D9-A18D-E6A27BD6B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4EB10D-7DA5-473F-9D7D-6DD5174FDEE7}"/>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5" name="Footer Placeholder 4">
            <a:extLst>
              <a:ext uri="{FF2B5EF4-FFF2-40B4-BE49-F238E27FC236}">
                <a16:creationId xmlns:a16="http://schemas.microsoft.com/office/drawing/2014/main" id="{E953DF84-0D1A-4BA9-8E4A-A184DD3654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4EF387-59DB-430A-A2A1-2CAF13C3A43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169684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B432-3A83-449F-A2F5-E90AAE4AD1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BF82AA-A622-4EAF-8661-3719FDB21F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961F05-259A-4B08-8844-FB6B966425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1EAD42-9E2D-4164-B07D-80C424E9E719}"/>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6" name="Footer Placeholder 5">
            <a:extLst>
              <a:ext uri="{FF2B5EF4-FFF2-40B4-BE49-F238E27FC236}">
                <a16:creationId xmlns:a16="http://schemas.microsoft.com/office/drawing/2014/main" id="{FDAC73E8-C428-4004-81C2-069548AD8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C79C38-85A7-4288-9818-DA13C4888CDA}"/>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45497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C615-879B-454E-A83E-CC3C83329A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0D1CAD-7DCD-40F7-B424-3785C5974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E9580E-58B7-41D3-97CA-2894B77C2E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7EEF54-D55D-4E67-89B0-235AD4D9F0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1DA1D5-2EF7-4938-A8C4-72D34B03EE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BECF51-0D22-4813-97C8-DD3B048CEF8D}"/>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8" name="Footer Placeholder 7">
            <a:extLst>
              <a:ext uri="{FF2B5EF4-FFF2-40B4-BE49-F238E27FC236}">
                <a16:creationId xmlns:a16="http://schemas.microsoft.com/office/drawing/2014/main" id="{3F5E0A47-0BF5-42F0-BFD5-6A2679FC07C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309B1A-F5C4-4410-B7CC-A68AB30ED2D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99416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1FE0-EC76-4AE4-BEE8-6F6F067DAB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CA6F09-07DF-487F-AED2-E1589D489761}"/>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4" name="Footer Placeholder 3">
            <a:extLst>
              <a:ext uri="{FF2B5EF4-FFF2-40B4-BE49-F238E27FC236}">
                <a16:creationId xmlns:a16="http://schemas.microsoft.com/office/drawing/2014/main" id="{1563FCEF-A22F-475E-A069-4CDC3DC874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50F19F-E3C8-49E2-A830-830BA6167AEB}"/>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83185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2FAEC-63DE-4432-9A7D-488DA5F22286}"/>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3" name="Footer Placeholder 2">
            <a:extLst>
              <a:ext uri="{FF2B5EF4-FFF2-40B4-BE49-F238E27FC236}">
                <a16:creationId xmlns:a16="http://schemas.microsoft.com/office/drawing/2014/main" id="{B1B42616-7462-4D5D-A4AD-D4B3E94B6B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FD6050-D0C0-4582-8019-568CAEF3F0B6}"/>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72663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C0A5-C6E4-4BF8-8657-F53DC0CE3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ABC056-D3B3-4E06-849B-6A9E6365B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72484A-04C6-483E-B149-DB9D2E31A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9CE8FB-F741-46D6-9136-01B22BD40E80}"/>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6" name="Footer Placeholder 5">
            <a:extLst>
              <a:ext uri="{FF2B5EF4-FFF2-40B4-BE49-F238E27FC236}">
                <a16:creationId xmlns:a16="http://schemas.microsoft.com/office/drawing/2014/main" id="{3591FAF3-ADC8-4A04-A5EE-8947175B9F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F2BD67-0F8F-44ED-AECC-FFA65B255BE7}"/>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404777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E197-A22D-431B-AB1A-DADCA9EB0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C6487C-6C0F-44C9-A180-7F55175C7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117540-E591-4C3A-AB90-647D4D052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4929D7-0D6B-4CF7-A471-A6E8FE60CE2F}"/>
              </a:ext>
            </a:extLst>
          </p:cNvPr>
          <p:cNvSpPr>
            <a:spLocks noGrp="1"/>
          </p:cNvSpPr>
          <p:nvPr>
            <p:ph type="dt" sz="half" idx="10"/>
          </p:nvPr>
        </p:nvSpPr>
        <p:spPr/>
        <p:txBody>
          <a:bodyPr/>
          <a:lstStyle/>
          <a:p>
            <a:fld id="{C852A43C-CC66-4B80-AFE7-534F39184FFC}" type="datetimeFigureOut">
              <a:rPr lang="en-GB" smtClean="0"/>
              <a:t>05/10/2022</a:t>
            </a:fld>
            <a:endParaRPr lang="en-GB"/>
          </a:p>
        </p:txBody>
      </p:sp>
      <p:sp>
        <p:nvSpPr>
          <p:cNvPr id="6" name="Footer Placeholder 5">
            <a:extLst>
              <a:ext uri="{FF2B5EF4-FFF2-40B4-BE49-F238E27FC236}">
                <a16:creationId xmlns:a16="http://schemas.microsoft.com/office/drawing/2014/main" id="{3819B9D5-27D9-4225-9786-297C25A516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55302C-321B-4545-B0BE-BB0B77E32B4B}"/>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729980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4EBF9-0660-4F3B-B5B6-258F570DB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0A9257-21AF-4547-B918-938CE671C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AFBE49-C120-49AE-A529-A396E6B64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2A43C-CC66-4B80-AFE7-534F39184FFC}" type="datetimeFigureOut">
              <a:rPr lang="en-GB" smtClean="0"/>
              <a:t>05/10/2022</a:t>
            </a:fld>
            <a:endParaRPr lang="en-GB"/>
          </a:p>
        </p:txBody>
      </p:sp>
      <p:sp>
        <p:nvSpPr>
          <p:cNvPr id="5" name="Footer Placeholder 4">
            <a:extLst>
              <a:ext uri="{FF2B5EF4-FFF2-40B4-BE49-F238E27FC236}">
                <a16:creationId xmlns:a16="http://schemas.microsoft.com/office/drawing/2014/main" id="{6D9D8C8F-301E-45C1-AA22-C758DBF496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6D6BF0-E4BE-46CC-8D05-28A488EC4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BD0E5-B75C-4955-9774-C8E90D70A15C}" type="slidenum">
              <a:rPr lang="en-GB" smtClean="0"/>
              <a:t>‹#›</a:t>
            </a:fld>
            <a:endParaRPr lang="en-GB"/>
          </a:p>
        </p:txBody>
      </p:sp>
    </p:spTree>
    <p:extLst>
      <p:ext uri="{BB962C8B-B14F-4D97-AF65-F5344CB8AC3E}">
        <p14:creationId xmlns:p14="http://schemas.microsoft.com/office/powerpoint/2010/main" val="37911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notesSlide" Target="../notesSlides/notesSlide1.xml"/><Relationship Id="rId7" Type="http://schemas.openxmlformats.org/officeDocument/2006/relationships/image" Target="../media/image22.tif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tiff"/></Relationships>
</file>

<file path=ppt/slides/_rels/slide10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s://www.youtube.com/channel/UC7sW4j8p7k9D_qRRMUsGqyw" TargetMode="External"/><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8.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hyperlink" Target="http://www.phonicsplay.co.uk/" TargetMode="External"/><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7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07446/6.7534_DfE_Development_Matters_Report_and_illustrations_web__2_.pdf" TargetMode="Externa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g"/><Relationship Id="rId7" Type="http://schemas.openxmlformats.org/officeDocument/2006/relationships/image" Target="../media/image132.jpeg"/><Relationship Id="rId2" Type="http://schemas.openxmlformats.org/officeDocument/2006/relationships/image" Target="../media/image127.jpg"/><Relationship Id="rId1" Type="http://schemas.openxmlformats.org/officeDocument/2006/relationships/slideLayout" Target="../slideLayouts/slideLayout2.xml"/><Relationship Id="rId6" Type="http://schemas.openxmlformats.org/officeDocument/2006/relationships/image" Target="../media/image131.jpg"/><Relationship Id="rId11" Type="http://schemas.openxmlformats.org/officeDocument/2006/relationships/image" Target="../media/image136.jpeg"/><Relationship Id="rId5" Type="http://schemas.openxmlformats.org/officeDocument/2006/relationships/image" Target="../media/image130.jpeg"/><Relationship Id="rId10" Type="http://schemas.openxmlformats.org/officeDocument/2006/relationships/image" Target="../media/image135.jpg"/><Relationship Id="rId4" Type="http://schemas.openxmlformats.org/officeDocument/2006/relationships/image" Target="../media/image129.jpg"/><Relationship Id="rId9" Type="http://schemas.openxmlformats.org/officeDocument/2006/relationships/image" Target="../media/image134.jpeg"/></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isreading.weebly.com/"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F740D8-C9FB-4FD7-BE57-3CE350A243D4}"/>
              </a:ext>
            </a:extLst>
          </p:cNvPr>
          <p:cNvSpPr txBox="1"/>
          <p:nvPr/>
        </p:nvSpPr>
        <p:spPr>
          <a:xfrm>
            <a:off x="2216347" y="2934050"/>
            <a:ext cx="7759304" cy="1631216"/>
          </a:xfrm>
          <a:prstGeom prst="rect">
            <a:avLst/>
          </a:prstGeom>
          <a:noFill/>
        </p:spPr>
        <p:txBody>
          <a:bodyPr wrap="none" rtlCol="0">
            <a:spAutoFit/>
          </a:bodyPr>
          <a:lstStyle/>
          <a:p>
            <a:pPr algn="ctr"/>
            <a:r>
              <a:rPr lang="en-US" sz="6000" dirty="0">
                <a:latin typeface="SassoonPrimaryInfant" pitchFamily="2" charset="0"/>
              </a:rPr>
              <a:t>Phonics and Reading</a:t>
            </a:r>
          </a:p>
          <a:p>
            <a:pPr algn="ctr"/>
            <a:r>
              <a:rPr lang="en-US" sz="4000" dirty="0">
                <a:latin typeface="SassoonPrimaryInfant" pitchFamily="2" charset="0"/>
              </a:rPr>
              <a:t>at Walter Infant School and Nursery</a:t>
            </a:r>
            <a:endParaRPr lang="en-GB" sz="4000" dirty="0">
              <a:latin typeface="SassoonPrimaryInfant" pitchFamily="2" charset="0"/>
            </a:endParaRPr>
          </a:p>
        </p:txBody>
      </p:sp>
      <p:pic>
        <p:nvPicPr>
          <p:cNvPr id="6" name="Picture 5">
            <a:extLst>
              <a:ext uri="{FF2B5EF4-FFF2-40B4-BE49-F238E27FC236}">
                <a16:creationId xmlns:a16="http://schemas.microsoft.com/office/drawing/2014/main" id="{32D21E58-778F-4EDD-BF6D-89F26C6104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69083" y="153687"/>
            <a:ext cx="2310557" cy="2826957"/>
          </a:xfrm>
          <a:prstGeom prst="rect">
            <a:avLst/>
          </a:prstGeom>
        </p:spPr>
      </p:pic>
      <p:pic>
        <p:nvPicPr>
          <p:cNvPr id="8" name="Picture 7">
            <a:extLst>
              <a:ext uri="{FF2B5EF4-FFF2-40B4-BE49-F238E27FC236}">
                <a16:creationId xmlns:a16="http://schemas.microsoft.com/office/drawing/2014/main" id="{5793CFE7-D6A5-40BF-8D99-9BC23395A7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4608" y="2487945"/>
            <a:ext cx="2504322" cy="2314783"/>
          </a:xfrm>
          <a:prstGeom prst="rect">
            <a:avLst/>
          </a:prstGeom>
        </p:spPr>
      </p:pic>
    </p:spTree>
    <p:extLst>
      <p:ext uri="{BB962C8B-B14F-4D97-AF65-F5344CB8AC3E}">
        <p14:creationId xmlns:p14="http://schemas.microsoft.com/office/powerpoint/2010/main" val="3761475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049F93-CCFB-324B-AE95-8437B722D0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6015" y="2493916"/>
            <a:ext cx="4583936" cy="4062549"/>
          </a:xfrm>
          <a:prstGeom prst="rect">
            <a:avLst/>
          </a:prstGeom>
        </p:spPr>
      </p:pic>
      <p:pic>
        <p:nvPicPr>
          <p:cNvPr id="3" name="Picture 2">
            <a:extLst>
              <a:ext uri="{FF2B5EF4-FFF2-40B4-BE49-F238E27FC236}">
                <a16:creationId xmlns:a16="http://schemas.microsoft.com/office/drawing/2014/main" id="{60EB751D-6537-0A40-8578-F9965A3BB1BE}"/>
              </a:ext>
            </a:extLst>
          </p:cNvPr>
          <p:cNvPicPr>
            <a:picLocks noChangeAspect="1"/>
          </p:cNvPicPr>
          <p:nvPr/>
        </p:nvPicPr>
        <p:blipFill>
          <a:blip r:embed="rId5"/>
          <a:stretch>
            <a:fillRect/>
          </a:stretch>
        </p:blipFill>
        <p:spPr>
          <a:xfrm>
            <a:off x="1765483" y="588916"/>
            <a:ext cx="1905000" cy="1905000"/>
          </a:xfrm>
          <a:prstGeom prst="rect">
            <a:avLst/>
          </a:prstGeom>
        </p:spPr>
      </p:pic>
      <p:grpSp>
        <p:nvGrpSpPr>
          <p:cNvPr id="12" name="Group 11">
            <a:extLst>
              <a:ext uri="{FF2B5EF4-FFF2-40B4-BE49-F238E27FC236}">
                <a16:creationId xmlns:a16="http://schemas.microsoft.com/office/drawing/2014/main" id="{C4D5E069-7221-4FC6-8C0A-752C428DA776}"/>
              </a:ext>
            </a:extLst>
          </p:cNvPr>
          <p:cNvGrpSpPr/>
          <p:nvPr/>
        </p:nvGrpSpPr>
        <p:grpSpPr>
          <a:xfrm>
            <a:off x="8593584" y="987038"/>
            <a:ext cx="3048113" cy="2209579"/>
            <a:chOff x="7729925" y="1238542"/>
            <a:chExt cx="4036060" cy="2925742"/>
          </a:xfrm>
        </p:grpSpPr>
        <p:pic>
          <p:nvPicPr>
            <p:cNvPr id="4" name="Picture 3">
              <a:extLst>
                <a:ext uri="{FF2B5EF4-FFF2-40B4-BE49-F238E27FC236}">
                  <a16:creationId xmlns:a16="http://schemas.microsoft.com/office/drawing/2014/main" id="{940B6AF3-7F0E-0A47-99C3-7E3C2B6E76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29925" y="1238542"/>
              <a:ext cx="3530600" cy="2647950"/>
            </a:xfrm>
            <a:prstGeom prst="rect">
              <a:avLst/>
            </a:prstGeom>
          </p:spPr>
        </p:pic>
        <p:pic>
          <p:nvPicPr>
            <p:cNvPr id="5" name="Picture 4">
              <a:extLst>
                <a:ext uri="{FF2B5EF4-FFF2-40B4-BE49-F238E27FC236}">
                  <a16:creationId xmlns:a16="http://schemas.microsoft.com/office/drawing/2014/main" id="{BF52CB8F-8457-8045-8ABB-405E0DE41C6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44728" y="2746964"/>
              <a:ext cx="1421257" cy="1417320"/>
            </a:xfrm>
            <a:prstGeom prst="rect">
              <a:avLst/>
            </a:prstGeom>
          </p:spPr>
        </p:pic>
      </p:grpSp>
      <p:pic>
        <p:nvPicPr>
          <p:cNvPr id="6" name="Picture 5">
            <a:extLst>
              <a:ext uri="{FF2B5EF4-FFF2-40B4-BE49-F238E27FC236}">
                <a16:creationId xmlns:a16="http://schemas.microsoft.com/office/drawing/2014/main" id="{14852037-A898-7E4A-8AAB-91082DDA9666}"/>
              </a:ext>
            </a:extLst>
          </p:cNvPr>
          <p:cNvPicPr>
            <a:picLocks noChangeAspect="1"/>
          </p:cNvPicPr>
          <p:nvPr/>
        </p:nvPicPr>
        <p:blipFill>
          <a:blip r:embed="rId8"/>
          <a:stretch>
            <a:fillRect/>
          </a:stretch>
        </p:blipFill>
        <p:spPr>
          <a:xfrm>
            <a:off x="5609361" y="3132675"/>
            <a:ext cx="4093573" cy="2497773"/>
          </a:xfrm>
          <a:prstGeom prst="rect">
            <a:avLst/>
          </a:prstGeom>
        </p:spPr>
      </p:pic>
      <p:pic>
        <p:nvPicPr>
          <p:cNvPr id="19" name="Picture 18">
            <a:extLst>
              <a:ext uri="{FF2B5EF4-FFF2-40B4-BE49-F238E27FC236}">
                <a16:creationId xmlns:a16="http://schemas.microsoft.com/office/drawing/2014/main" id="{E5F3FCF3-3B33-9942-891A-5E652C777F0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817898" y="4213128"/>
            <a:ext cx="1421257" cy="1417320"/>
          </a:xfrm>
          <a:prstGeom prst="rect">
            <a:avLst/>
          </a:prstGeom>
        </p:spPr>
      </p:pic>
      <p:sp>
        <p:nvSpPr>
          <p:cNvPr id="7" name="Rectangle 6">
            <a:extLst>
              <a:ext uri="{FF2B5EF4-FFF2-40B4-BE49-F238E27FC236}">
                <a16:creationId xmlns:a16="http://schemas.microsoft.com/office/drawing/2014/main" id="{D0BD8DC3-85D4-4A30-AE1A-0B811FB7AA76}"/>
              </a:ext>
            </a:extLst>
          </p:cNvPr>
          <p:cNvSpPr/>
          <p:nvPr/>
        </p:nvSpPr>
        <p:spPr>
          <a:xfrm>
            <a:off x="0" y="404250"/>
            <a:ext cx="4166736" cy="707886"/>
          </a:xfrm>
          <a:prstGeom prst="rect">
            <a:avLst/>
          </a:prstGeom>
        </p:spPr>
        <p:txBody>
          <a:bodyPr wrap="square">
            <a:spAutoFit/>
          </a:bodyPr>
          <a:lstStyle/>
          <a:p>
            <a:pPr lvl="0">
              <a:defRPr/>
            </a:pPr>
            <a:r>
              <a:rPr lang="en-US" sz="2000" dirty="0"/>
              <a:t>There are 26 letters</a:t>
            </a:r>
          </a:p>
          <a:p>
            <a:pPr lvl="0">
              <a:defRPr/>
            </a:pPr>
            <a:r>
              <a:rPr lang="en-US" sz="2000" dirty="0"/>
              <a:t>in the alphabet.</a:t>
            </a:r>
          </a:p>
        </p:txBody>
      </p:sp>
      <p:sp>
        <p:nvSpPr>
          <p:cNvPr id="9" name="Rectangle 8">
            <a:extLst>
              <a:ext uri="{FF2B5EF4-FFF2-40B4-BE49-F238E27FC236}">
                <a16:creationId xmlns:a16="http://schemas.microsoft.com/office/drawing/2014/main" id="{D5108ADE-B91D-4708-915B-8ACEE90CA45E}"/>
              </a:ext>
            </a:extLst>
          </p:cNvPr>
          <p:cNvSpPr/>
          <p:nvPr/>
        </p:nvSpPr>
        <p:spPr>
          <a:xfrm>
            <a:off x="6237846" y="1227552"/>
            <a:ext cx="2666380" cy="1323439"/>
          </a:xfrm>
          <a:prstGeom prst="rect">
            <a:avLst/>
          </a:prstGeom>
        </p:spPr>
        <p:txBody>
          <a:bodyPr wrap="square">
            <a:spAutoFit/>
          </a:bodyPr>
          <a:lstStyle/>
          <a:p>
            <a:pPr lvl="0">
              <a:defRPr/>
            </a:pPr>
            <a:r>
              <a:rPr lang="en-US" sz="2000" dirty="0"/>
              <a:t>40+ phonemes or sounds in the English language, accounting for regional dialects.</a:t>
            </a:r>
          </a:p>
        </p:txBody>
      </p:sp>
      <p:sp>
        <p:nvSpPr>
          <p:cNvPr id="11" name="Rectangle 10">
            <a:extLst>
              <a:ext uri="{FF2B5EF4-FFF2-40B4-BE49-F238E27FC236}">
                <a16:creationId xmlns:a16="http://schemas.microsoft.com/office/drawing/2014/main" id="{668CDD61-B2EB-45DC-A928-16CF64D1288E}"/>
              </a:ext>
            </a:extLst>
          </p:cNvPr>
          <p:cNvSpPr/>
          <p:nvPr/>
        </p:nvSpPr>
        <p:spPr>
          <a:xfrm>
            <a:off x="4838330" y="5738563"/>
            <a:ext cx="7113896" cy="1015663"/>
          </a:xfrm>
          <a:prstGeom prst="rect">
            <a:avLst/>
          </a:prstGeom>
        </p:spPr>
        <p:txBody>
          <a:bodyPr wrap="square">
            <a:spAutoFit/>
          </a:bodyPr>
          <a:lstStyle/>
          <a:p>
            <a:pPr lvl="0">
              <a:defRPr/>
            </a:pPr>
            <a:r>
              <a:rPr lang="en-US" sz="2000" dirty="0"/>
              <a:t>Over 200 graphemes or written representations of these sounds.  Sounds or phonemes can have one or more grapheme for example the sound s can be spelt with an ’s’ or a ‘c’.</a:t>
            </a:r>
          </a:p>
        </p:txBody>
      </p:sp>
      <p:sp>
        <p:nvSpPr>
          <p:cNvPr id="14" name="TextBox 13">
            <a:extLst>
              <a:ext uri="{FF2B5EF4-FFF2-40B4-BE49-F238E27FC236}">
                <a16:creationId xmlns:a16="http://schemas.microsoft.com/office/drawing/2014/main" id="{77CF9E39-8728-45D2-8EEF-11F08954A504}"/>
              </a:ext>
            </a:extLst>
          </p:cNvPr>
          <p:cNvSpPr txBox="1"/>
          <p:nvPr/>
        </p:nvSpPr>
        <p:spPr>
          <a:xfrm>
            <a:off x="0" y="12344"/>
            <a:ext cx="12192001" cy="769441"/>
          </a:xfrm>
          <a:prstGeom prst="rect">
            <a:avLst/>
          </a:prstGeom>
          <a:noFill/>
        </p:spPr>
        <p:txBody>
          <a:bodyPr wrap="square" rtlCol="0">
            <a:spAutoFit/>
          </a:bodyPr>
          <a:lstStyle/>
          <a:p>
            <a:pPr algn="ctr"/>
            <a:r>
              <a:rPr lang="en-US" sz="4400" dirty="0"/>
              <a:t>The English Language</a:t>
            </a:r>
          </a:p>
        </p:txBody>
      </p:sp>
    </p:spTree>
    <p:custDataLst>
      <p:tags r:id="rId1"/>
    </p:custDataLst>
    <p:extLst>
      <p:ext uri="{BB962C8B-B14F-4D97-AF65-F5344CB8AC3E}">
        <p14:creationId xmlns:p14="http://schemas.microsoft.com/office/powerpoint/2010/main" val="11296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12CD-FD73-49F3-A4A0-16F227050C6B}"/>
              </a:ext>
            </a:extLst>
          </p:cNvPr>
          <p:cNvSpPr>
            <a:spLocks noGrp="1"/>
          </p:cNvSpPr>
          <p:nvPr>
            <p:ph type="title"/>
          </p:nvPr>
        </p:nvSpPr>
        <p:spPr/>
        <p:txBody>
          <a:bodyPr/>
          <a:lstStyle/>
          <a:p>
            <a:r>
              <a:rPr lang="en-GB" dirty="0"/>
              <a:t>Book Bands and Phonic Phases</a:t>
            </a:r>
          </a:p>
        </p:txBody>
      </p:sp>
      <p:sp>
        <p:nvSpPr>
          <p:cNvPr id="3" name="Content Placeholder 2">
            <a:extLst>
              <a:ext uri="{FF2B5EF4-FFF2-40B4-BE49-F238E27FC236}">
                <a16:creationId xmlns:a16="http://schemas.microsoft.com/office/drawing/2014/main" id="{709831DD-B639-4FEC-8E25-D1A9FD291AE7}"/>
              </a:ext>
            </a:extLst>
          </p:cNvPr>
          <p:cNvSpPr>
            <a:spLocks noGrp="1"/>
          </p:cNvSpPr>
          <p:nvPr>
            <p:ph idx="1"/>
          </p:nvPr>
        </p:nvSpPr>
        <p:spPr/>
        <p:txBody>
          <a:bodyPr>
            <a:normAutofit lnSpcReduction="10000"/>
          </a:bodyPr>
          <a:lstStyle/>
          <a:p>
            <a:r>
              <a:rPr lang="en-GB" dirty="0"/>
              <a:t>The children will be taught to read in groups through Guided Reading Sessions in school.  They will learn from a book that is banded at the suitable level for teaching reading to the group, so that it challenges the children, introduces new vocabulary and information but also has lots of familiar words and punctuation.</a:t>
            </a:r>
          </a:p>
          <a:p>
            <a:endParaRPr lang="en-GB" dirty="0"/>
          </a:p>
          <a:p>
            <a:r>
              <a:rPr lang="en-GB" dirty="0"/>
              <a:t>The children will bring home the pre-</a:t>
            </a:r>
            <a:r>
              <a:rPr lang="en-GB" dirty="0" err="1"/>
              <a:t>ceeding</a:t>
            </a:r>
            <a:r>
              <a:rPr lang="en-GB" dirty="0"/>
              <a:t> colour so that they are able to read 90% of the text but it may still be challenging.  The children choose their own books to take home along with their reading record.  The books they read at home are matched to the phonic phase in which they are secure.</a:t>
            </a:r>
          </a:p>
        </p:txBody>
      </p:sp>
      <p:pic>
        <p:nvPicPr>
          <p:cNvPr id="4" name="Picture 3">
            <a:extLst>
              <a:ext uri="{FF2B5EF4-FFF2-40B4-BE49-F238E27FC236}">
                <a16:creationId xmlns:a16="http://schemas.microsoft.com/office/drawing/2014/main" id="{9B159589-EBEF-4B7D-B686-BB24AD1D733D}"/>
              </a:ext>
            </a:extLst>
          </p:cNvPr>
          <p:cNvPicPr>
            <a:picLocks noChangeAspect="1"/>
          </p:cNvPicPr>
          <p:nvPr/>
        </p:nvPicPr>
        <p:blipFill>
          <a:blip r:embed="rId2"/>
          <a:stretch>
            <a:fillRect/>
          </a:stretch>
        </p:blipFill>
        <p:spPr>
          <a:xfrm>
            <a:off x="1713451" y="223838"/>
            <a:ext cx="8077200" cy="5953125"/>
          </a:xfrm>
          <a:prstGeom prst="rect">
            <a:avLst/>
          </a:prstGeom>
        </p:spPr>
      </p:pic>
    </p:spTree>
    <p:extLst>
      <p:ext uri="{BB962C8B-B14F-4D97-AF65-F5344CB8AC3E}">
        <p14:creationId xmlns:p14="http://schemas.microsoft.com/office/powerpoint/2010/main" val="364615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781E0-E729-4BFA-9F8F-E77EB926C917}"/>
              </a:ext>
            </a:extLst>
          </p:cNvPr>
          <p:cNvSpPr>
            <a:spLocks noGrp="1"/>
          </p:cNvSpPr>
          <p:nvPr>
            <p:ph type="title"/>
          </p:nvPr>
        </p:nvSpPr>
        <p:spPr/>
        <p:txBody>
          <a:bodyPr/>
          <a:lstStyle/>
          <a:p>
            <a:r>
              <a:rPr lang="en-GB" dirty="0"/>
              <a:t>How can you help your child learn to read?</a:t>
            </a:r>
          </a:p>
        </p:txBody>
      </p:sp>
      <p:sp>
        <p:nvSpPr>
          <p:cNvPr id="3" name="Content Placeholder 2">
            <a:extLst>
              <a:ext uri="{FF2B5EF4-FFF2-40B4-BE49-F238E27FC236}">
                <a16:creationId xmlns:a16="http://schemas.microsoft.com/office/drawing/2014/main" id="{43EBADB0-75AC-4A48-B620-3300BCA80884}"/>
              </a:ext>
            </a:extLst>
          </p:cNvPr>
          <p:cNvSpPr>
            <a:spLocks noGrp="1"/>
          </p:cNvSpPr>
          <p:nvPr>
            <p:ph idx="1"/>
          </p:nvPr>
        </p:nvSpPr>
        <p:spPr/>
        <p:txBody>
          <a:bodyPr>
            <a:normAutofit/>
          </a:bodyPr>
          <a:lstStyle/>
          <a:p>
            <a:r>
              <a:rPr lang="en-GB" sz="2000" dirty="0"/>
              <a:t>Talk to them as much as you can using a variety of vocabulary and expression</a:t>
            </a:r>
          </a:p>
          <a:p>
            <a:r>
              <a:rPr lang="en-GB" sz="2000" dirty="0"/>
              <a:t>Share signs and labels wherever you go</a:t>
            </a:r>
          </a:p>
          <a:p>
            <a:r>
              <a:rPr lang="en-GB" sz="2000" dirty="0"/>
              <a:t>Show them how much you love books and share books as often as you can</a:t>
            </a:r>
          </a:p>
          <a:p>
            <a:r>
              <a:rPr lang="en-GB" sz="2000" dirty="0"/>
              <a:t>Learn your phonics too!</a:t>
            </a:r>
          </a:p>
          <a:p>
            <a:r>
              <a:rPr lang="en-GB" sz="2000" dirty="0"/>
              <a:t>Spend time reading to your child, with your child, and listening to them read and not just at bedtime!</a:t>
            </a:r>
          </a:p>
          <a:p>
            <a:r>
              <a:rPr lang="en-GB" sz="2000" dirty="0"/>
              <a:t>Choose a time that works well for you both to share the home reading book (which your child will have chosen for themselves)</a:t>
            </a:r>
          </a:p>
          <a:p>
            <a:r>
              <a:rPr lang="en-GB" sz="2000" dirty="0"/>
              <a:t>Try and develop a routine, the same time and space, getting comfortable and only focus on reading (but not for too long, 10 minutes is more than long enough)</a:t>
            </a:r>
          </a:p>
          <a:p>
            <a:r>
              <a:rPr lang="en-GB" sz="2000" dirty="0"/>
              <a:t>Keep the reading record up to date so we know that you are reading with you child at home</a:t>
            </a:r>
          </a:p>
          <a:p>
            <a:endParaRPr lang="en-GB" sz="2000" dirty="0"/>
          </a:p>
          <a:p>
            <a:endParaRPr lang="en-GB" sz="2000" dirty="0"/>
          </a:p>
          <a:p>
            <a:endParaRPr lang="en-GB" dirty="0"/>
          </a:p>
        </p:txBody>
      </p:sp>
      <p:pic>
        <p:nvPicPr>
          <p:cNvPr id="4" name="Picture 3">
            <a:extLst>
              <a:ext uri="{FF2B5EF4-FFF2-40B4-BE49-F238E27FC236}">
                <a16:creationId xmlns:a16="http://schemas.microsoft.com/office/drawing/2014/main" id="{8B285F2B-FD51-42F4-BB8A-4C6FB1AFE2BE}"/>
              </a:ext>
            </a:extLst>
          </p:cNvPr>
          <p:cNvPicPr>
            <a:picLocks noChangeAspect="1"/>
          </p:cNvPicPr>
          <p:nvPr/>
        </p:nvPicPr>
        <p:blipFill>
          <a:blip r:embed="rId2"/>
          <a:stretch>
            <a:fillRect/>
          </a:stretch>
        </p:blipFill>
        <p:spPr>
          <a:xfrm>
            <a:off x="3892493" y="2516254"/>
            <a:ext cx="3469852" cy="2970079"/>
          </a:xfrm>
          <a:prstGeom prst="rect">
            <a:avLst/>
          </a:prstGeom>
        </p:spPr>
      </p:pic>
    </p:spTree>
    <p:extLst>
      <p:ext uri="{BB962C8B-B14F-4D97-AF65-F5344CB8AC3E}">
        <p14:creationId xmlns:p14="http://schemas.microsoft.com/office/powerpoint/2010/main" val="18149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B11C-7058-4585-BE52-69922366AB3D}"/>
              </a:ext>
            </a:extLst>
          </p:cNvPr>
          <p:cNvSpPr>
            <a:spLocks noGrp="1"/>
          </p:cNvSpPr>
          <p:nvPr>
            <p:ph type="title"/>
          </p:nvPr>
        </p:nvSpPr>
        <p:spPr/>
        <p:txBody>
          <a:bodyPr/>
          <a:lstStyle/>
          <a:p>
            <a:r>
              <a:rPr lang="en-GB" dirty="0"/>
              <a:t>Asking questions</a:t>
            </a:r>
          </a:p>
        </p:txBody>
      </p:sp>
      <p:sp>
        <p:nvSpPr>
          <p:cNvPr id="3" name="Content Placeholder 2">
            <a:extLst>
              <a:ext uri="{FF2B5EF4-FFF2-40B4-BE49-F238E27FC236}">
                <a16:creationId xmlns:a16="http://schemas.microsoft.com/office/drawing/2014/main" id="{591E9FAD-89F1-46E5-91FD-AFA50645AF46}"/>
              </a:ext>
            </a:extLst>
          </p:cNvPr>
          <p:cNvSpPr>
            <a:spLocks noGrp="1"/>
          </p:cNvSpPr>
          <p:nvPr>
            <p:ph idx="1"/>
          </p:nvPr>
        </p:nvSpPr>
        <p:spPr/>
        <p:txBody>
          <a:bodyPr/>
          <a:lstStyle/>
          <a:p>
            <a:r>
              <a:rPr lang="en-GB" dirty="0"/>
              <a:t>Help them  understand what they have read by asking questions before, during and after you read with them or listen to them</a:t>
            </a:r>
          </a:p>
          <a:p>
            <a:r>
              <a:rPr lang="en-GB" b="1" dirty="0"/>
              <a:t>Befor</a:t>
            </a:r>
            <a:r>
              <a:rPr lang="en-GB" dirty="0"/>
              <a:t>e (knowledge of books) ~ Can you point to the title?  What do you think this story might be about? What does the blurb tell us?</a:t>
            </a:r>
          </a:p>
          <a:p>
            <a:r>
              <a:rPr lang="en-GB" b="1" dirty="0"/>
              <a:t>During</a:t>
            </a:r>
            <a:r>
              <a:rPr lang="en-GB" dirty="0"/>
              <a:t> (comprehension and prediction) ~ What is happening in the pictures? What has happened so far? What might happen next?  What sort of character is…?  How do you know?</a:t>
            </a:r>
          </a:p>
          <a:p>
            <a:r>
              <a:rPr lang="en-GB" b="1" dirty="0"/>
              <a:t>After</a:t>
            </a:r>
            <a:r>
              <a:rPr lang="en-GB" dirty="0"/>
              <a:t> (comprehension and opinion) ~ Did you like this book?  What did you like most about it?  What happened in the story?</a:t>
            </a:r>
          </a:p>
          <a:p>
            <a:endParaRPr lang="en-GB" dirty="0"/>
          </a:p>
        </p:txBody>
      </p:sp>
      <p:pic>
        <p:nvPicPr>
          <p:cNvPr id="5" name="Picture 4">
            <a:extLst>
              <a:ext uri="{FF2B5EF4-FFF2-40B4-BE49-F238E27FC236}">
                <a16:creationId xmlns:a16="http://schemas.microsoft.com/office/drawing/2014/main" id="{307F0254-6A02-401E-9145-3056344FF81D}"/>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72011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ppt_w</p:attrName>
                                        </p:attrNameLst>
                                      </p:cBhvr>
                                      <p:tavLst>
                                        <p:tav tm="0" fmla="#ppt_w*sin(2.5*pi*$)">
                                          <p:val>
                                            <p:fltVal val="0"/>
                                          </p:val>
                                        </p:tav>
                                        <p:tav tm="100000">
                                          <p:val>
                                            <p:fltVal val="1"/>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B9EA-4F58-4409-995A-71B3A4280F3E}"/>
              </a:ext>
            </a:extLst>
          </p:cNvPr>
          <p:cNvSpPr>
            <a:spLocks noGrp="1"/>
          </p:cNvSpPr>
          <p:nvPr>
            <p:ph type="title"/>
          </p:nvPr>
        </p:nvSpPr>
        <p:spPr/>
        <p:txBody>
          <a:bodyPr/>
          <a:lstStyle/>
          <a:p>
            <a:r>
              <a:rPr lang="en-GB" dirty="0"/>
              <a:t>Reading together and decoding new words</a:t>
            </a:r>
          </a:p>
        </p:txBody>
      </p:sp>
      <p:sp>
        <p:nvSpPr>
          <p:cNvPr id="3" name="Content Placeholder 2">
            <a:extLst>
              <a:ext uri="{FF2B5EF4-FFF2-40B4-BE49-F238E27FC236}">
                <a16:creationId xmlns:a16="http://schemas.microsoft.com/office/drawing/2014/main" id="{97D25CE9-E1DC-4F4C-852B-262BA763BD4E}"/>
              </a:ext>
            </a:extLst>
          </p:cNvPr>
          <p:cNvSpPr>
            <a:spLocks noGrp="1"/>
          </p:cNvSpPr>
          <p:nvPr>
            <p:ph idx="1"/>
          </p:nvPr>
        </p:nvSpPr>
        <p:spPr/>
        <p:txBody>
          <a:bodyPr>
            <a:normAutofit fontScale="92500"/>
          </a:bodyPr>
          <a:lstStyle/>
          <a:p>
            <a:r>
              <a:rPr lang="en-GB" dirty="0"/>
              <a:t>Children will use many cueing strategies to help them read the words on the page: they should always try to use the phonics to decode.</a:t>
            </a:r>
          </a:p>
          <a:p>
            <a:r>
              <a:rPr lang="en-GB" dirty="0"/>
              <a:t>You can help by saying “What is the first sound?” Can you sound out (segment)  the phonemes?” e.g. shop ~ </a:t>
            </a:r>
            <a:r>
              <a:rPr lang="en-GB" dirty="0" err="1"/>
              <a:t>sh</a:t>
            </a:r>
            <a:r>
              <a:rPr lang="en-GB" dirty="0"/>
              <a:t>-o-p etc</a:t>
            </a:r>
          </a:p>
          <a:p>
            <a:r>
              <a:rPr lang="en-GB" dirty="0"/>
              <a:t>Do not let your child struggle for too long if they can’t blend the sounds together. Do record the word they found difficult in the reading record.</a:t>
            </a:r>
          </a:p>
          <a:p>
            <a:r>
              <a:rPr lang="en-GB" dirty="0"/>
              <a:t>There will be common exception words in the books that they should not find too tricky to recognise.</a:t>
            </a:r>
          </a:p>
          <a:p>
            <a:r>
              <a:rPr lang="en-GB" dirty="0"/>
              <a:t>If the book is too difficult please mention it in the reading record so that we can check the book is well matched to our SSP.</a:t>
            </a:r>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E547249E-1248-4C74-87CD-8D271018CE61}"/>
              </a:ext>
            </a:extLst>
          </p:cNvPr>
          <p:cNvPicPr>
            <a:picLocks noChangeAspect="1"/>
          </p:cNvPicPr>
          <p:nvPr/>
        </p:nvPicPr>
        <p:blipFill rotWithShape="1">
          <a:blip r:embed="rId2"/>
          <a:srcRect l="30857" t="2250" r="31572" b="9000"/>
          <a:stretch/>
        </p:blipFill>
        <p:spPr>
          <a:xfrm>
            <a:off x="4702204" y="1885687"/>
            <a:ext cx="2505075" cy="3381375"/>
          </a:xfrm>
          <a:prstGeom prst="rect">
            <a:avLst/>
          </a:prstGeom>
        </p:spPr>
      </p:pic>
    </p:spTree>
    <p:extLst>
      <p:ext uri="{BB962C8B-B14F-4D97-AF65-F5344CB8AC3E}">
        <p14:creationId xmlns:p14="http://schemas.microsoft.com/office/powerpoint/2010/main" val="41029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3566-58F0-4064-848D-E2568D84E3BD}"/>
              </a:ext>
            </a:extLst>
          </p:cNvPr>
          <p:cNvSpPr>
            <a:spLocks noGrp="1"/>
          </p:cNvSpPr>
          <p:nvPr>
            <p:ph type="title"/>
          </p:nvPr>
        </p:nvSpPr>
        <p:spPr/>
        <p:txBody>
          <a:bodyPr/>
          <a:lstStyle/>
          <a:p>
            <a:r>
              <a:rPr lang="en-GB" dirty="0"/>
              <a:t>Any Questions?</a:t>
            </a:r>
          </a:p>
        </p:txBody>
      </p:sp>
      <p:pic>
        <p:nvPicPr>
          <p:cNvPr id="4" name="Content Placeholder 3">
            <a:extLst>
              <a:ext uri="{FF2B5EF4-FFF2-40B4-BE49-F238E27FC236}">
                <a16:creationId xmlns:a16="http://schemas.microsoft.com/office/drawing/2014/main" id="{057C1355-6FC7-4643-995D-F7BD5F4AF752}"/>
              </a:ext>
            </a:extLst>
          </p:cNvPr>
          <p:cNvPicPr>
            <a:picLocks noGrp="1" noChangeAspect="1"/>
          </p:cNvPicPr>
          <p:nvPr>
            <p:ph idx="1"/>
          </p:nvPr>
        </p:nvPicPr>
        <p:blipFill>
          <a:blip r:embed="rId2"/>
          <a:stretch>
            <a:fillRect/>
          </a:stretch>
        </p:blipFill>
        <p:spPr>
          <a:xfrm>
            <a:off x="1414462" y="1915319"/>
            <a:ext cx="9363075" cy="4171950"/>
          </a:xfrm>
          <a:prstGeom prst="rect">
            <a:avLst/>
          </a:prstGeom>
        </p:spPr>
      </p:pic>
    </p:spTree>
    <p:extLst>
      <p:ext uri="{BB962C8B-B14F-4D97-AF65-F5344CB8AC3E}">
        <p14:creationId xmlns:p14="http://schemas.microsoft.com/office/powerpoint/2010/main" val="127123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3BE43-6DE8-4BEF-B228-5B49E8AC962F}"/>
              </a:ext>
            </a:extLst>
          </p:cNvPr>
          <p:cNvSpPr/>
          <p:nvPr/>
        </p:nvSpPr>
        <p:spPr>
          <a:xfrm>
            <a:off x="263371" y="781785"/>
            <a:ext cx="6785499" cy="3477875"/>
          </a:xfrm>
          <a:prstGeom prst="rect">
            <a:avLst/>
          </a:prstGeom>
        </p:spPr>
        <p:txBody>
          <a:bodyPr wrap="square">
            <a:spAutoFit/>
          </a:bodyPr>
          <a:lstStyle/>
          <a:p>
            <a:pPr lvl="0">
              <a:defRPr/>
            </a:pPr>
            <a:r>
              <a:rPr lang="en-US" sz="2000" dirty="0">
                <a:ea typeface="Helvetica Neue" panose="02000503000000020004" pitchFamily="2" charset="0"/>
                <a:cs typeface="Helvetica Neue" panose="02000503000000020004" pitchFamily="2" charset="0"/>
              </a:rPr>
              <a:t>It is very important to make the sound of each letter or group of letters correctly; we are going to teach you how in a moment or two!</a:t>
            </a:r>
          </a:p>
          <a:p>
            <a:pPr lvl="0">
              <a:defRPr/>
            </a:pPr>
            <a:r>
              <a:rPr lang="en-US" sz="2000" dirty="0">
                <a:ea typeface="Helvetica Neue" panose="02000503000000020004" pitchFamily="2" charset="0"/>
                <a:cs typeface="Helvetica Neue" panose="02000503000000020004" pitchFamily="2" charset="0"/>
              </a:rPr>
              <a:t>We teach the children how to move their mouths and tongues to pronounce the sound.</a:t>
            </a:r>
          </a:p>
          <a:p>
            <a:pPr lvl="0">
              <a:defRPr/>
            </a:pPr>
            <a:r>
              <a:rPr lang="en-US" sz="2000" dirty="0">
                <a:ea typeface="Helvetica Neue" panose="02000503000000020004" pitchFamily="2" charset="0"/>
                <a:cs typeface="Helvetica Neue" panose="02000503000000020004" pitchFamily="2" charset="0"/>
              </a:rPr>
              <a:t>If children have speech and language difficulties this will be much harder for them to do, so they will receive additional support.</a:t>
            </a:r>
          </a:p>
          <a:p>
            <a:pPr lvl="0">
              <a:defRPr/>
            </a:pPr>
            <a:r>
              <a:rPr lang="en-US" sz="2000" dirty="0" err="1">
                <a:ea typeface="Helvetica Neue" panose="02000503000000020004" pitchFamily="2" charset="0"/>
                <a:cs typeface="Helvetica Neue" panose="02000503000000020004" pitchFamily="2" charset="0"/>
              </a:rPr>
              <a:t>Mr</a:t>
            </a:r>
            <a:r>
              <a:rPr lang="en-US" sz="2000" dirty="0">
                <a:ea typeface="Helvetica Neue" panose="02000503000000020004" pitchFamily="2" charset="0"/>
                <a:cs typeface="Helvetica Neue" panose="02000503000000020004" pitchFamily="2" charset="0"/>
              </a:rPr>
              <a:t> Thorne is an expert and definitely worth viewing.</a:t>
            </a:r>
          </a:p>
          <a:p>
            <a:pPr lvl="0">
              <a:defRPr/>
            </a:pPr>
            <a:r>
              <a:rPr lang="en-US" sz="2000" dirty="0">
                <a:ea typeface="Helvetica Neue" panose="02000503000000020004" pitchFamily="2" charset="0"/>
                <a:cs typeface="Helvetica Neue" panose="02000503000000020004" pitchFamily="2" charset="0"/>
              </a:rPr>
              <a:t>We subscribe to a website called Phonics Play to help us; parents can access the site too.</a:t>
            </a:r>
          </a:p>
        </p:txBody>
      </p:sp>
      <p:pic>
        <p:nvPicPr>
          <p:cNvPr id="14" name="Picture 13">
            <a:extLst>
              <a:ext uri="{FF2B5EF4-FFF2-40B4-BE49-F238E27FC236}">
                <a16:creationId xmlns:a16="http://schemas.microsoft.com/office/drawing/2014/main" id="{5E53CDAD-6715-4E6E-B702-A71AA3AD8289}"/>
              </a:ext>
            </a:extLst>
          </p:cNvPr>
          <p:cNvPicPr>
            <a:picLocks noChangeAspect="1"/>
          </p:cNvPicPr>
          <p:nvPr/>
        </p:nvPicPr>
        <p:blipFill>
          <a:blip r:embed="rId4"/>
          <a:stretch>
            <a:fillRect/>
          </a:stretch>
        </p:blipFill>
        <p:spPr>
          <a:xfrm>
            <a:off x="7563776" y="863211"/>
            <a:ext cx="4003830" cy="2914789"/>
          </a:xfrm>
          <a:prstGeom prst="rect">
            <a:avLst/>
          </a:prstGeom>
        </p:spPr>
      </p:pic>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Enunciation and Pronunciation of Phonemes</a:t>
            </a:r>
          </a:p>
        </p:txBody>
      </p:sp>
      <p:pic>
        <p:nvPicPr>
          <p:cNvPr id="18" name="Picture 17">
            <a:extLst>
              <a:ext uri="{FF2B5EF4-FFF2-40B4-BE49-F238E27FC236}">
                <a16:creationId xmlns:a16="http://schemas.microsoft.com/office/drawing/2014/main" id="{0A12186B-F57C-4EDF-9C1D-033CDE32AB0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62908" y="4203357"/>
            <a:ext cx="3524435" cy="1982495"/>
          </a:xfrm>
          <a:prstGeom prst="rect">
            <a:avLst/>
          </a:prstGeom>
        </p:spPr>
      </p:pic>
      <p:sp>
        <p:nvSpPr>
          <p:cNvPr id="20" name="Rectangle 19">
            <a:extLst>
              <a:ext uri="{FF2B5EF4-FFF2-40B4-BE49-F238E27FC236}">
                <a16:creationId xmlns:a16="http://schemas.microsoft.com/office/drawing/2014/main" id="{20ED26FB-F922-4B11-9C0C-0FFBAF4D71AF}"/>
              </a:ext>
            </a:extLst>
          </p:cNvPr>
          <p:cNvSpPr/>
          <p:nvPr/>
        </p:nvSpPr>
        <p:spPr>
          <a:xfrm>
            <a:off x="6800295" y="6185852"/>
            <a:ext cx="5249662" cy="307777"/>
          </a:xfrm>
          <a:prstGeom prst="rect">
            <a:avLst/>
          </a:prstGeom>
        </p:spPr>
        <p:txBody>
          <a:bodyPr wrap="square">
            <a:spAutoFit/>
          </a:bodyPr>
          <a:lstStyle/>
          <a:p>
            <a:pPr algn="ctr"/>
            <a:r>
              <a:rPr lang="en-GB" sz="1400" dirty="0">
                <a:hlinkClick r:id="rId6"/>
              </a:rPr>
              <a:t>https://www.youtube.com/channel/UC7sW4j8p7k9D_qRRMUsGqyw</a:t>
            </a:r>
            <a:endParaRPr lang="en-GB" sz="1400" dirty="0"/>
          </a:p>
        </p:txBody>
      </p:sp>
      <p:pic>
        <p:nvPicPr>
          <p:cNvPr id="3" name="Picture 2">
            <a:extLst>
              <a:ext uri="{FF2B5EF4-FFF2-40B4-BE49-F238E27FC236}">
                <a16:creationId xmlns:a16="http://schemas.microsoft.com/office/drawing/2014/main" id="{E8B1E7DF-EED3-4304-A42F-A2C679C8754F}"/>
              </a:ext>
            </a:extLst>
          </p:cNvPr>
          <p:cNvPicPr>
            <a:picLocks noChangeAspect="1"/>
          </p:cNvPicPr>
          <p:nvPr/>
        </p:nvPicPr>
        <p:blipFill>
          <a:blip r:embed="rId7"/>
          <a:stretch>
            <a:fillRect/>
          </a:stretch>
        </p:blipFill>
        <p:spPr>
          <a:xfrm>
            <a:off x="726807" y="4224245"/>
            <a:ext cx="5486876" cy="2115495"/>
          </a:xfrm>
          <a:prstGeom prst="rect">
            <a:avLst/>
          </a:prstGeom>
        </p:spPr>
      </p:pic>
    </p:spTree>
    <p:custDataLst>
      <p:tags r:id="rId1"/>
    </p:custDataLst>
    <p:extLst>
      <p:ext uri="{BB962C8B-B14F-4D97-AF65-F5344CB8AC3E}">
        <p14:creationId xmlns:p14="http://schemas.microsoft.com/office/powerpoint/2010/main" val="18679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 calcmode="lin" valueType="num">
                                      <p:cBhvr additive="base">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3BE43-6DE8-4BEF-B228-5B49E8AC962F}"/>
              </a:ext>
            </a:extLst>
          </p:cNvPr>
          <p:cNvSpPr/>
          <p:nvPr/>
        </p:nvSpPr>
        <p:spPr>
          <a:xfrm>
            <a:off x="263371" y="781785"/>
            <a:ext cx="8439936" cy="2308324"/>
          </a:xfrm>
          <a:prstGeom prst="rect">
            <a:avLst/>
          </a:prstGeom>
        </p:spPr>
        <p:txBody>
          <a:bodyPr wrap="square">
            <a:spAutoFit/>
          </a:bodyPr>
          <a:lstStyle/>
          <a:p>
            <a:pPr lvl="0">
              <a:defRPr/>
            </a:pPr>
            <a:r>
              <a:rPr lang="en-US" sz="2400" dirty="0">
                <a:ea typeface="Helvetica Neue" panose="02000503000000020004" pitchFamily="2" charset="0"/>
                <a:cs typeface="Helvetica Neue" panose="02000503000000020004" pitchFamily="2" charset="0"/>
              </a:rPr>
              <a:t>This is where things get complicated!!!!!!</a:t>
            </a:r>
          </a:p>
          <a:p>
            <a:pPr lvl="0">
              <a:defRPr/>
            </a:pPr>
            <a:r>
              <a:rPr lang="en-US" sz="2400" dirty="0">
                <a:ea typeface="Helvetica Neue" panose="02000503000000020004" pitchFamily="2" charset="0"/>
                <a:cs typeface="Helvetica Neue" panose="02000503000000020004" pitchFamily="2" charset="0"/>
              </a:rPr>
              <a:t>The schwa sound is the ‘uh’ sound.  It exists in many words in the English language.  It is an unstressed vowel sound, where the vowel is neither long or short.  It is the most common vowel sound; everyone at school has to be careful not to add it on when saying a phoneme.</a:t>
            </a:r>
          </a:p>
        </p:txBody>
      </p:sp>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The Added Schwa</a:t>
            </a:r>
          </a:p>
        </p:txBody>
      </p:sp>
      <p:pic>
        <p:nvPicPr>
          <p:cNvPr id="3" name="Picture 2">
            <a:extLst>
              <a:ext uri="{FF2B5EF4-FFF2-40B4-BE49-F238E27FC236}">
                <a16:creationId xmlns:a16="http://schemas.microsoft.com/office/drawing/2014/main" id="{29AA09CA-1C4E-4915-9A2B-219045604F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3307" y="164111"/>
            <a:ext cx="2798000" cy="3141151"/>
          </a:xfrm>
          <a:prstGeom prst="rect">
            <a:avLst/>
          </a:prstGeom>
        </p:spPr>
      </p:pic>
      <p:sp>
        <p:nvSpPr>
          <p:cNvPr id="4" name="TextBox 3">
            <a:extLst>
              <a:ext uri="{FF2B5EF4-FFF2-40B4-BE49-F238E27FC236}">
                <a16:creationId xmlns:a16="http://schemas.microsoft.com/office/drawing/2014/main" id="{B2794863-31C1-4C71-ACFC-1A88320C1BD2}"/>
              </a:ext>
            </a:extLst>
          </p:cNvPr>
          <p:cNvSpPr txBox="1"/>
          <p:nvPr/>
        </p:nvSpPr>
        <p:spPr>
          <a:xfrm>
            <a:off x="3327453" y="2567396"/>
            <a:ext cx="5537093" cy="1323439"/>
          </a:xfrm>
          <a:prstGeom prst="rect">
            <a:avLst/>
          </a:prstGeom>
          <a:noFill/>
        </p:spPr>
        <p:txBody>
          <a:bodyPr wrap="none" rtlCol="0">
            <a:spAutoFit/>
          </a:bodyPr>
          <a:lstStyle/>
          <a:p>
            <a:r>
              <a:rPr lang="en-US" sz="4000" dirty="0">
                <a:solidFill>
                  <a:srgbClr val="CC00CC"/>
                </a:solidFill>
              </a:rPr>
              <a:t>m = “mm” and not “</a:t>
            </a:r>
            <a:r>
              <a:rPr lang="en-US" sz="4000" dirty="0" err="1">
                <a:solidFill>
                  <a:srgbClr val="CC00CC"/>
                </a:solidFill>
              </a:rPr>
              <a:t>muh</a:t>
            </a:r>
            <a:r>
              <a:rPr lang="en-US" sz="4000" dirty="0">
                <a:solidFill>
                  <a:srgbClr val="CC00CC"/>
                </a:solidFill>
              </a:rPr>
              <a:t>”</a:t>
            </a:r>
          </a:p>
          <a:p>
            <a:r>
              <a:rPr lang="en-US" sz="4000" dirty="0">
                <a:solidFill>
                  <a:srgbClr val="CC00CC"/>
                </a:solidFill>
              </a:rPr>
              <a:t>s = “ss” and not “</a:t>
            </a:r>
            <a:r>
              <a:rPr lang="en-US" sz="4000" dirty="0" err="1">
                <a:solidFill>
                  <a:srgbClr val="CC00CC"/>
                </a:solidFill>
              </a:rPr>
              <a:t>suh</a:t>
            </a:r>
            <a:r>
              <a:rPr lang="en-US" sz="4000" dirty="0">
                <a:solidFill>
                  <a:srgbClr val="CC00CC"/>
                </a:solidFill>
              </a:rPr>
              <a:t>”</a:t>
            </a:r>
            <a:endParaRPr lang="en-GB" sz="4000" dirty="0">
              <a:solidFill>
                <a:srgbClr val="CC00CC"/>
              </a:solidFill>
            </a:endParaRPr>
          </a:p>
        </p:txBody>
      </p:sp>
      <p:sp>
        <p:nvSpPr>
          <p:cNvPr id="10" name="Rectangle 9">
            <a:extLst>
              <a:ext uri="{FF2B5EF4-FFF2-40B4-BE49-F238E27FC236}">
                <a16:creationId xmlns:a16="http://schemas.microsoft.com/office/drawing/2014/main" id="{BF97B2E3-ACEB-4319-8752-E7768DE38F39}"/>
              </a:ext>
            </a:extLst>
          </p:cNvPr>
          <p:cNvSpPr/>
          <p:nvPr/>
        </p:nvSpPr>
        <p:spPr>
          <a:xfrm>
            <a:off x="263371" y="4153947"/>
            <a:ext cx="6879244" cy="1200329"/>
          </a:xfrm>
          <a:prstGeom prst="rect">
            <a:avLst/>
          </a:prstGeom>
        </p:spPr>
        <p:txBody>
          <a:bodyPr wrap="square">
            <a:spAutoFit/>
          </a:bodyPr>
          <a:lstStyle/>
          <a:p>
            <a:pPr lvl="0">
              <a:defRPr/>
            </a:pPr>
            <a:r>
              <a:rPr lang="en-US" sz="2400" dirty="0">
                <a:solidFill>
                  <a:srgbClr val="FF0000"/>
                </a:solidFill>
                <a:ea typeface="Helvetica Neue" panose="02000503000000020004" pitchFamily="2" charset="0"/>
                <a:cs typeface="Helvetica Neue" panose="02000503000000020004" pitchFamily="2" charset="0"/>
              </a:rPr>
              <a:t>Also, remember to keep the phonemes ‘clipped’ so they are not elongated.  Think of them </a:t>
            </a:r>
            <a:r>
              <a:rPr lang="en-US" sz="2400" dirty="0" err="1">
                <a:solidFill>
                  <a:srgbClr val="FF0000"/>
                </a:solidFill>
                <a:ea typeface="Helvetica Neue" panose="02000503000000020004" pitchFamily="2" charset="0"/>
                <a:cs typeface="Helvetica Neue" panose="02000503000000020004" pitchFamily="2" charset="0"/>
              </a:rPr>
              <a:t>them</a:t>
            </a:r>
            <a:r>
              <a:rPr lang="en-US" sz="2400" dirty="0">
                <a:solidFill>
                  <a:srgbClr val="FF0000"/>
                </a:solidFill>
                <a:ea typeface="Helvetica Neue" panose="02000503000000020004" pitchFamily="2" charset="0"/>
                <a:cs typeface="Helvetica Neue" panose="02000503000000020004" pitchFamily="2" charset="0"/>
              </a:rPr>
              <a:t> as short and snappy.</a:t>
            </a:r>
          </a:p>
        </p:txBody>
      </p:sp>
      <p:sp>
        <p:nvSpPr>
          <p:cNvPr id="13" name="TextBox 12">
            <a:extLst>
              <a:ext uri="{FF2B5EF4-FFF2-40B4-BE49-F238E27FC236}">
                <a16:creationId xmlns:a16="http://schemas.microsoft.com/office/drawing/2014/main" id="{D59FB16D-A9B5-4368-91A2-5572B9104CB4}"/>
              </a:ext>
            </a:extLst>
          </p:cNvPr>
          <p:cNvSpPr txBox="1"/>
          <p:nvPr/>
        </p:nvSpPr>
        <p:spPr>
          <a:xfrm>
            <a:off x="5790942" y="5154926"/>
            <a:ext cx="6253635" cy="1200329"/>
          </a:xfrm>
          <a:prstGeom prst="rect">
            <a:avLst/>
          </a:prstGeom>
          <a:noFill/>
        </p:spPr>
        <p:txBody>
          <a:bodyPr wrap="none" rtlCol="0">
            <a:spAutoFit/>
          </a:bodyPr>
          <a:lstStyle/>
          <a:p>
            <a:r>
              <a:rPr lang="en-US" sz="3600" dirty="0">
                <a:solidFill>
                  <a:srgbClr val="002060"/>
                </a:solidFill>
              </a:rPr>
              <a:t>m = “mm” and not “</a:t>
            </a:r>
            <a:r>
              <a:rPr lang="en-US" sz="3600" dirty="0" err="1">
                <a:solidFill>
                  <a:srgbClr val="002060"/>
                </a:solidFill>
              </a:rPr>
              <a:t>mmmmmm</a:t>
            </a:r>
            <a:r>
              <a:rPr lang="en-US" sz="3600" dirty="0">
                <a:solidFill>
                  <a:srgbClr val="002060"/>
                </a:solidFill>
              </a:rPr>
              <a:t>”</a:t>
            </a:r>
          </a:p>
          <a:p>
            <a:r>
              <a:rPr lang="en-US" sz="3600" dirty="0">
                <a:solidFill>
                  <a:srgbClr val="002060"/>
                </a:solidFill>
              </a:rPr>
              <a:t>s = “ss” and not “</a:t>
            </a:r>
            <a:r>
              <a:rPr lang="en-US" sz="3600" dirty="0" err="1">
                <a:solidFill>
                  <a:srgbClr val="002060"/>
                </a:solidFill>
              </a:rPr>
              <a:t>ssssssssssss</a:t>
            </a:r>
            <a:r>
              <a:rPr lang="en-US" sz="3600" dirty="0">
                <a:solidFill>
                  <a:srgbClr val="002060"/>
                </a:solidFill>
              </a:rPr>
              <a:t>”</a:t>
            </a:r>
            <a:endParaRPr lang="en-GB" sz="3600" dirty="0">
              <a:solidFill>
                <a:srgbClr val="002060"/>
              </a:solidFill>
            </a:endParaRPr>
          </a:p>
        </p:txBody>
      </p:sp>
      <p:pic>
        <p:nvPicPr>
          <p:cNvPr id="2" name="Picture 1">
            <a:extLst>
              <a:ext uri="{FF2B5EF4-FFF2-40B4-BE49-F238E27FC236}">
                <a16:creationId xmlns:a16="http://schemas.microsoft.com/office/drawing/2014/main" id="{37F88BC0-E6C1-484A-829F-E61D226F93A0}"/>
              </a:ext>
            </a:extLst>
          </p:cNvPr>
          <p:cNvPicPr>
            <a:picLocks noChangeAspect="1"/>
          </p:cNvPicPr>
          <p:nvPr/>
        </p:nvPicPr>
        <p:blipFill>
          <a:blip r:embed="rId5"/>
          <a:stretch>
            <a:fillRect/>
          </a:stretch>
        </p:blipFill>
        <p:spPr>
          <a:xfrm>
            <a:off x="1804288" y="4538583"/>
            <a:ext cx="3046329" cy="1885823"/>
          </a:xfrm>
          <a:prstGeom prst="rect">
            <a:avLst/>
          </a:prstGeom>
        </p:spPr>
      </p:pic>
    </p:spTree>
    <p:custDataLst>
      <p:tags r:id="rId1"/>
    </p:custDataLst>
    <p:extLst>
      <p:ext uri="{BB962C8B-B14F-4D97-AF65-F5344CB8AC3E}">
        <p14:creationId xmlns:p14="http://schemas.microsoft.com/office/powerpoint/2010/main" val="33922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Letters and Phonemes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647561"/>
            <a:ext cx="11623829" cy="1631216"/>
          </a:xfrm>
          <a:prstGeom prst="rect">
            <a:avLst/>
          </a:prstGeom>
        </p:spPr>
        <p:txBody>
          <a:bodyPr wrap="square">
            <a:spAutoFit/>
          </a:bodyPr>
          <a:lstStyle/>
          <a:p>
            <a:pPr lvl="0">
              <a:defRPr/>
            </a:pPr>
            <a:r>
              <a:rPr lang="en-US" sz="2000" dirty="0">
                <a:ea typeface="Helvetica Neue" panose="02000503000000020004" pitchFamily="2" charset="0"/>
                <a:cs typeface="Helvetica Neue" panose="02000503000000020004" pitchFamily="2" charset="0"/>
              </a:rPr>
              <a:t>There is a difference between letters and phonemes.  Think of the word ‘letter’ as the name of the letter and the ‘phoneme’ as the sound it makes; BBC’s </a:t>
            </a:r>
            <a:r>
              <a:rPr lang="en-US" sz="2000" dirty="0" err="1">
                <a:ea typeface="Helvetica Neue" panose="02000503000000020004" pitchFamily="2" charset="0"/>
                <a:cs typeface="Helvetica Neue" panose="02000503000000020004" pitchFamily="2" charset="0"/>
              </a:rPr>
              <a:t>Alphablocks</a:t>
            </a:r>
            <a:r>
              <a:rPr lang="en-US" sz="2000" dirty="0">
                <a:ea typeface="Helvetica Neue" panose="02000503000000020004" pitchFamily="2" charset="0"/>
                <a:cs typeface="Helvetica Neue" panose="02000503000000020004" pitchFamily="2" charset="0"/>
              </a:rPr>
              <a:t> illustrates this very well.  Do not be afraid to use these interchangeably.  Use the letter name when discussing what letters make up a digraph, for example ‘or’ is made up of the letters </a:t>
            </a:r>
            <a:r>
              <a:rPr lang="en-US" sz="2000" u="sng" dirty="0">
                <a:ea typeface="Helvetica Neue" panose="02000503000000020004" pitchFamily="2" charset="0"/>
                <a:cs typeface="Helvetica Neue" panose="02000503000000020004" pitchFamily="2" charset="0"/>
              </a:rPr>
              <a:t>o</a:t>
            </a:r>
            <a:r>
              <a:rPr lang="en-US" sz="2000" dirty="0">
                <a:ea typeface="Helvetica Neue" panose="02000503000000020004" pitchFamily="2" charset="0"/>
                <a:cs typeface="Helvetica Neue" panose="02000503000000020004" pitchFamily="2" charset="0"/>
              </a:rPr>
              <a:t> and </a:t>
            </a:r>
            <a:r>
              <a:rPr lang="en-US" sz="2000" u="sng" dirty="0">
                <a:ea typeface="Helvetica Neue" panose="02000503000000020004" pitchFamily="2" charset="0"/>
                <a:cs typeface="Helvetica Neue" panose="02000503000000020004" pitchFamily="2" charset="0"/>
              </a:rPr>
              <a:t>r</a:t>
            </a:r>
            <a:r>
              <a:rPr lang="en-US" sz="2000" dirty="0">
                <a:ea typeface="Helvetica Neue" panose="02000503000000020004" pitchFamily="2" charset="0"/>
                <a:cs typeface="Helvetica Neue" panose="02000503000000020004" pitchFamily="2" charset="0"/>
              </a:rPr>
              <a:t> not ‘oh’ and ‘</a:t>
            </a:r>
            <a:r>
              <a:rPr lang="en-US" sz="2000" dirty="0" err="1">
                <a:ea typeface="Helvetica Neue" panose="02000503000000020004" pitchFamily="2" charset="0"/>
                <a:cs typeface="Helvetica Neue" panose="02000503000000020004" pitchFamily="2" charset="0"/>
              </a:rPr>
              <a:t>rrr</a:t>
            </a:r>
            <a:r>
              <a:rPr lang="en-US" sz="2000" dirty="0">
                <a:ea typeface="Helvetica Neue" panose="02000503000000020004" pitchFamily="2" charset="0"/>
                <a:cs typeface="Helvetica Neue" panose="02000503000000020004" pitchFamily="2" charset="0"/>
              </a:rPr>
              <a:t>’ and makes the sound “aw”.  Here are some examples with the “k” sound or phoneme.</a:t>
            </a:r>
            <a:endParaRPr lang="en-US" sz="2000" u="sng" dirty="0">
              <a:ea typeface="Helvetica Neue" panose="02000503000000020004" pitchFamily="2" charset="0"/>
              <a:cs typeface="Helvetica Neue" panose="02000503000000020004" pitchFamily="2" charset="0"/>
            </a:endParaRPr>
          </a:p>
        </p:txBody>
      </p:sp>
      <p:graphicFrame>
        <p:nvGraphicFramePr>
          <p:cNvPr id="2" name="Table 1">
            <a:extLst>
              <a:ext uri="{FF2B5EF4-FFF2-40B4-BE49-F238E27FC236}">
                <a16:creationId xmlns:a16="http://schemas.microsoft.com/office/drawing/2014/main" id="{394A1BF8-0958-4D32-94A4-7240D42E0A00}"/>
              </a:ext>
            </a:extLst>
          </p:cNvPr>
          <p:cNvGraphicFramePr>
            <a:graphicFrameLocks noGrp="1"/>
          </p:cNvGraphicFramePr>
          <p:nvPr>
            <p:extLst>
              <p:ext uri="{D42A27DB-BD31-4B8C-83A1-F6EECF244321}">
                <p14:modId xmlns:p14="http://schemas.microsoft.com/office/powerpoint/2010/main" val="520497565"/>
              </p:ext>
            </p:extLst>
          </p:nvPr>
        </p:nvGraphicFramePr>
        <p:xfrm>
          <a:off x="284086" y="2254928"/>
          <a:ext cx="11623828" cy="4332303"/>
        </p:xfrm>
        <a:graphic>
          <a:graphicData uri="http://schemas.openxmlformats.org/drawingml/2006/table">
            <a:tbl>
              <a:tblPr firstRow="1" bandRow="1">
                <a:tableStyleId>{5C22544A-7EE6-4342-B048-85BDC9FD1C3A}</a:tableStyleId>
              </a:tblPr>
              <a:tblGrid>
                <a:gridCol w="2905957">
                  <a:extLst>
                    <a:ext uri="{9D8B030D-6E8A-4147-A177-3AD203B41FA5}">
                      <a16:colId xmlns:a16="http://schemas.microsoft.com/office/drawing/2014/main" val="1753302765"/>
                    </a:ext>
                  </a:extLst>
                </a:gridCol>
                <a:gridCol w="2905957">
                  <a:extLst>
                    <a:ext uri="{9D8B030D-6E8A-4147-A177-3AD203B41FA5}">
                      <a16:colId xmlns:a16="http://schemas.microsoft.com/office/drawing/2014/main" val="3033143585"/>
                    </a:ext>
                  </a:extLst>
                </a:gridCol>
                <a:gridCol w="2905957">
                  <a:extLst>
                    <a:ext uri="{9D8B030D-6E8A-4147-A177-3AD203B41FA5}">
                      <a16:colId xmlns:a16="http://schemas.microsoft.com/office/drawing/2014/main" val="2124031614"/>
                    </a:ext>
                  </a:extLst>
                </a:gridCol>
                <a:gridCol w="2905957">
                  <a:extLst>
                    <a:ext uri="{9D8B030D-6E8A-4147-A177-3AD203B41FA5}">
                      <a16:colId xmlns:a16="http://schemas.microsoft.com/office/drawing/2014/main" val="168700559"/>
                    </a:ext>
                  </a:extLst>
                </a:gridCol>
              </a:tblGrid>
              <a:tr h="4332303">
                <a:tc>
                  <a:txBody>
                    <a:bodyPr/>
                    <a:lstStyle/>
                    <a:p>
                      <a:pPr algn="ctr"/>
                      <a:r>
                        <a:rPr lang="en-US" sz="2000" dirty="0">
                          <a:solidFill>
                            <a:schemeClr val="tx1"/>
                          </a:solidFill>
                        </a:rPr>
                        <a:t>This is the letter “kay” and it makes the sound “k” as in kite.</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letter “see” and it makes the sound “c” as in cat.</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digraph “ck” as in wick.  It is made up of the letters “see” and “kay”.</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digraph “</a:t>
                      </a:r>
                      <a:r>
                        <a:rPr lang="en-US" sz="2000" dirty="0" err="1">
                          <a:solidFill>
                            <a:schemeClr val="tx1"/>
                          </a:solidFill>
                        </a:rPr>
                        <a:t>ch</a:t>
                      </a:r>
                      <a:r>
                        <a:rPr lang="en-US" sz="2000" dirty="0">
                          <a:solidFill>
                            <a:schemeClr val="tx1"/>
                          </a:solidFill>
                        </a:rPr>
                        <a:t>” as in school.  It is made up of the letters “see” and “aitch”</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449911"/>
                  </a:ext>
                </a:extLst>
              </a:tr>
            </a:tbl>
          </a:graphicData>
        </a:graphic>
      </p:graphicFrame>
      <p:graphicFrame>
        <p:nvGraphicFramePr>
          <p:cNvPr id="11" name="Table 10">
            <a:extLst>
              <a:ext uri="{FF2B5EF4-FFF2-40B4-BE49-F238E27FC236}">
                <a16:creationId xmlns:a16="http://schemas.microsoft.com/office/drawing/2014/main" id="{AD36AAA3-045C-4E05-84BF-9BD6DE27972C}"/>
              </a:ext>
            </a:extLst>
          </p:cNvPr>
          <p:cNvGraphicFramePr>
            <a:graphicFrameLocks noGrp="1"/>
          </p:cNvGraphicFramePr>
          <p:nvPr>
            <p:extLst>
              <p:ext uri="{D42A27DB-BD31-4B8C-83A1-F6EECF244321}">
                <p14:modId xmlns:p14="http://schemas.microsoft.com/office/powerpoint/2010/main" val="2529478019"/>
              </p:ext>
            </p:extLst>
          </p:nvPr>
        </p:nvGraphicFramePr>
        <p:xfrm>
          <a:off x="284086" y="2254928"/>
          <a:ext cx="11623828" cy="3249227"/>
        </p:xfrm>
        <a:graphic>
          <a:graphicData uri="http://schemas.openxmlformats.org/drawingml/2006/table">
            <a:tbl>
              <a:tblPr firstRow="1" bandRow="1">
                <a:tableStyleId>{5C22544A-7EE6-4342-B048-85BDC9FD1C3A}</a:tableStyleId>
              </a:tblPr>
              <a:tblGrid>
                <a:gridCol w="2905957">
                  <a:extLst>
                    <a:ext uri="{9D8B030D-6E8A-4147-A177-3AD203B41FA5}">
                      <a16:colId xmlns:a16="http://schemas.microsoft.com/office/drawing/2014/main" val="1753302765"/>
                    </a:ext>
                  </a:extLst>
                </a:gridCol>
                <a:gridCol w="2905957">
                  <a:extLst>
                    <a:ext uri="{9D8B030D-6E8A-4147-A177-3AD203B41FA5}">
                      <a16:colId xmlns:a16="http://schemas.microsoft.com/office/drawing/2014/main" val="3033143585"/>
                    </a:ext>
                  </a:extLst>
                </a:gridCol>
                <a:gridCol w="2905957">
                  <a:extLst>
                    <a:ext uri="{9D8B030D-6E8A-4147-A177-3AD203B41FA5}">
                      <a16:colId xmlns:a16="http://schemas.microsoft.com/office/drawing/2014/main" val="2124031614"/>
                    </a:ext>
                  </a:extLst>
                </a:gridCol>
                <a:gridCol w="2905957">
                  <a:extLst>
                    <a:ext uri="{9D8B030D-6E8A-4147-A177-3AD203B41FA5}">
                      <a16:colId xmlns:a16="http://schemas.microsoft.com/office/drawing/2014/main" val="168700559"/>
                    </a:ext>
                  </a:extLst>
                </a:gridCol>
              </a:tblGrid>
              <a:tr h="3249227">
                <a:tc>
                  <a:txBody>
                    <a:bodyPr/>
                    <a:lstStyle/>
                    <a:p>
                      <a:pPr algn="ctr"/>
                      <a:r>
                        <a:rPr lang="en-US" sz="16600" dirty="0">
                          <a:solidFill>
                            <a:srgbClr val="FF0000"/>
                          </a:solidFill>
                        </a:rPr>
                        <a:t>k</a:t>
                      </a:r>
                      <a:endParaRPr lang="en-GB" sz="16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a:solidFill>
                            <a:srgbClr val="00B050"/>
                          </a:solidFill>
                        </a:rPr>
                        <a:t>c</a:t>
                      </a:r>
                      <a:endParaRPr lang="en-GB" sz="16600"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a:solidFill>
                            <a:srgbClr val="CC0099"/>
                          </a:solidFill>
                        </a:rPr>
                        <a:t>ck</a:t>
                      </a:r>
                      <a:endParaRPr lang="en-GB" sz="16600" dirty="0">
                        <a:solidFill>
                          <a:srgbClr val="CC00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err="1">
                          <a:solidFill>
                            <a:srgbClr val="FFC000"/>
                          </a:solidFill>
                        </a:rPr>
                        <a:t>ch</a:t>
                      </a:r>
                      <a:endParaRPr lang="en-GB" sz="16600" dirty="0">
                        <a:solidFill>
                          <a:srgbClr val="FFC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91449911"/>
                  </a:ext>
                </a:extLst>
              </a:tr>
            </a:tbl>
          </a:graphicData>
        </a:graphic>
      </p:graphicFrame>
      <p:pic>
        <p:nvPicPr>
          <p:cNvPr id="3" name="Picture 2">
            <a:extLst>
              <a:ext uri="{FF2B5EF4-FFF2-40B4-BE49-F238E27FC236}">
                <a16:creationId xmlns:a16="http://schemas.microsoft.com/office/drawing/2014/main" id="{727FBCA6-B517-4F45-B5EC-CB4198AED520}"/>
              </a:ext>
            </a:extLst>
          </p:cNvPr>
          <p:cNvPicPr>
            <a:picLocks noChangeAspect="1"/>
          </p:cNvPicPr>
          <p:nvPr/>
        </p:nvPicPr>
        <p:blipFill>
          <a:blip r:embed="rId4"/>
          <a:stretch>
            <a:fillRect/>
          </a:stretch>
        </p:blipFill>
        <p:spPr>
          <a:xfrm>
            <a:off x="1080181" y="2354170"/>
            <a:ext cx="4176122" cy="3340898"/>
          </a:xfrm>
          <a:prstGeom prst="rect">
            <a:avLst/>
          </a:prstGeom>
        </p:spPr>
      </p:pic>
      <p:pic>
        <p:nvPicPr>
          <p:cNvPr id="4" name="Picture 3">
            <a:extLst>
              <a:ext uri="{FF2B5EF4-FFF2-40B4-BE49-F238E27FC236}">
                <a16:creationId xmlns:a16="http://schemas.microsoft.com/office/drawing/2014/main" id="{41D6FBFE-7135-4585-8E2D-B1C1F9F8F41F}"/>
              </a:ext>
            </a:extLst>
          </p:cNvPr>
          <p:cNvPicPr>
            <a:picLocks noChangeAspect="1"/>
          </p:cNvPicPr>
          <p:nvPr/>
        </p:nvPicPr>
        <p:blipFill>
          <a:blip r:embed="rId5"/>
          <a:stretch>
            <a:fillRect/>
          </a:stretch>
        </p:blipFill>
        <p:spPr>
          <a:xfrm>
            <a:off x="5494978" y="2354170"/>
            <a:ext cx="5950212" cy="3340898"/>
          </a:xfrm>
          <a:prstGeom prst="rect">
            <a:avLst/>
          </a:prstGeom>
        </p:spPr>
      </p:pic>
    </p:spTree>
    <p:custDataLst>
      <p:tags r:id="rId1"/>
    </p:custDataLst>
    <p:extLst>
      <p:ext uri="{BB962C8B-B14F-4D97-AF65-F5344CB8AC3E}">
        <p14:creationId xmlns:p14="http://schemas.microsoft.com/office/powerpoint/2010/main" val="4780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Sound Buttons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384995"/>
          </a:xfrm>
          <a:prstGeom prst="rect">
            <a:avLst/>
          </a:prstGeom>
        </p:spPr>
        <p:txBody>
          <a:bodyPr wrap="square">
            <a:spAutoFit/>
          </a:bodyPr>
          <a:lstStyle/>
          <a:p>
            <a:pPr lvl="0">
              <a:defRPr/>
            </a:pPr>
            <a:r>
              <a:rPr lang="en-GB" sz="2800" dirty="0">
                <a:ea typeface="Helvetica Neue" panose="02000503000000020004" pitchFamily="2" charset="0"/>
                <a:cs typeface="Helvetica Neue" panose="02000503000000020004" pitchFamily="2" charset="0"/>
              </a:rPr>
              <a:t>We can add sound buttons to words to help the children to segment and blend.  We use a dot for a single letter grapheme, a dash for a multi-letter grapheme and a curve for a split digraph.  Here are some examples:</a:t>
            </a:r>
          </a:p>
        </p:txBody>
      </p:sp>
      <p:sp>
        <p:nvSpPr>
          <p:cNvPr id="8" name="TextBox 7">
            <a:extLst>
              <a:ext uri="{FF2B5EF4-FFF2-40B4-BE49-F238E27FC236}">
                <a16:creationId xmlns:a16="http://schemas.microsoft.com/office/drawing/2014/main" id="{1072C4AF-3426-4ADE-88B6-08E6BC132DEF}"/>
              </a:ext>
            </a:extLst>
          </p:cNvPr>
          <p:cNvSpPr txBox="1"/>
          <p:nvPr/>
        </p:nvSpPr>
        <p:spPr>
          <a:xfrm>
            <a:off x="1485964" y="2500912"/>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c a t</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0" name="Oval 9">
            <a:extLst>
              <a:ext uri="{FF2B5EF4-FFF2-40B4-BE49-F238E27FC236}">
                <a16:creationId xmlns:a16="http://schemas.microsoft.com/office/drawing/2014/main" id="{1CA1FBB3-3F50-4CBF-963D-DC7884071103}"/>
              </a:ext>
            </a:extLst>
          </p:cNvPr>
          <p:cNvSpPr/>
          <p:nvPr/>
        </p:nvSpPr>
        <p:spPr>
          <a:xfrm>
            <a:off x="5476073" y="33134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1DB5314-4A94-44AD-BAED-CDAD73BE905E}"/>
              </a:ext>
            </a:extLst>
          </p:cNvPr>
          <p:cNvSpPr/>
          <p:nvPr/>
        </p:nvSpPr>
        <p:spPr>
          <a:xfrm>
            <a:off x="6030260" y="3341111"/>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D7B28E1-B3CF-4E47-BEB1-B6384FAEAF7A}"/>
              </a:ext>
            </a:extLst>
          </p:cNvPr>
          <p:cNvSpPr/>
          <p:nvPr/>
        </p:nvSpPr>
        <p:spPr>
          <a:xfrm>
            <a:off x="6584447" y="3311109"/>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B5BDC4D-7788-4DE8-A205-FCCC0CDCE9F2}"/>
              </a:ext>
            </a:extLst>
          </p:cNvPr>
          <p:cNvSpPr txBox="1"/>
          <p:nvPr/>
        </p:nvSpPr>
        <p:spPr>
          <a:xfrm>
            <a:off x="1485964" y="3624741"/>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s h o p </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4" name="Oval 13">
            <a:extLst>
              <a:ext uri="{FF2B5EF4-FFF2-40B4-BE49-F238E27FC236}">
                <a16:creationId xmlns:a16="http://schemas.microsoft.com/office/drawing/2014/main" id="{BE457889-B441-4159-8D62-AF101F3C0FC4}"/>
              </a:ext>
            </a:extLst>
          </p:cNvPr>
          <p:cNvSpPr/>
          <p:nvPr/>
        </p:nvSpPr>
        <p:spPr>
          <a:xfrm>
            <a:off x="4873627" y="4644018"/>
            <a:ext cx="1136078"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6A577B1-7657-4D64-AE83-0661D09DE8AB}"/>
              </a:ext>
            </a:extLst>
          </p:cNvPr>
          <p:cNvSpPr/>
          <p:nvPr/>
        </p:nvSpPr>
        <p:spPr>
          <a:xfrm>
            <a:off x="6265803" y="46447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C10D6B6-D624-42C9-A58D-4842094240BB}"/>
              </a:ext>
            </a:extLst>
          </p:cNvPr>
          <p:cNvSpPr/>
          <p:nvPr/>
        </p:nvSpPr>
        <p:spPr>
          <a:xfrm>
            <a:off x="6847688" y="46447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84F0182-3232-4DAF-9234-222D6BFD918C}"/>
              </a:ext>
            </a:extLst>
          </p:cNvPr>
          <p:cNvSpPr txBox="1"/>
          <p:nvPr/>
        </p:nvSpPr>
        <p:spPr>
          <a:xfrm>
            <a:off x="1520605" y="4982484"/>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t a p e</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9" name="Oval 18">
            <a:extLst>
              <a:ext uri="{FF2B5EF4-FFF2-40B4-BE49-F238E27FC236}">
                <a16:creationId xmlns:a16="http://schemas.microsoft.com/office/drawing/2014/main" id="{EB77FFED-8DB2-421F-9E0F-9927AE24F78B}"/>
              </a:ext>
            </a:extLst>
          </p:cNvPr>
          <p:cNvSpPr/>
          <p:nvPr/>
        </p:nvSpPr>
        <p:spPr>
          <a:xfrm>
            <a:off x="5143577" y="5947023"/>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ABD7176-6476-49E1-9207-A4347A19A64B}"/>
              </a:ext>
            </a:extLst>
          </p:cNvPr>
          <p:cNvSpPr/>
          <p:nvPr/>
        </p:nvSpPr>
        <p:spPr>
          <a:xfrm>
            <a:off x="6233759" y="5947023"/>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78289F70-3462-4369-8CBD-CF886EC4F7A4}"/>
              </a:ext>
            </a:extLst>
          </p:cNvPr>
          <p:cNvSpPr/>
          <p:nvPr/>
        </p:nvSpPr>
        <p:spPr>
          <a:xfrm rot="10800000">
            <a:off x="5715063" y="5792286"/>
            <a:ext cx="1235870" cy="452605"/>
          </a:xfrm>
          <a:prstGeom prst="arc">
            <a:avLst>
              <a:gd name="adj1" fmla="val 10792255"/>
              <a:gd name="adj2" fmla="val 5130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3591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The Letter H!</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384995"/>
          </a:xfrm>
          <a:prstGeom prst="rect">
            <a:avLst/>
          </a:prstGeom>
        </p:spPr>
        <p:txBody>
          <a:bodyPr wrap="square">
            <a:spAutoFit/>
          </a:bodyPr>
          <a:lstStyle/>
          <a:p>
            <a:pPr lvl="0">
              <a:defRPr/>
            </a:pPr>
            <a:r>
              <a:rPr lang="en-US" sz="2800" dirty="0">
                <a:ea typeface="Helvetica Neue" panose="02000503000000020004" pitchFamily="2" charset="0"/>
                <a:cs typeface="Helvetica Neue" panose="02000503000000020004" pitchFamily="2" charset="0"/>
              </a:rPr>
              <a:t>The letter H or h causes a lot of controversy. People call this letter different things.  To settle any disagreements at Walter Infant School and Nursery, we would like everyone to say it as “aitch” and not “</a:t>
            </a:r>
            <a:r>
              <a:rPr lang="en-US" sz="2800" dirty="0" err="1">
                <a:ea typeface="Helvetica Neue" panose="02000503000000020004" pitchFamily="2" charset="0"/>
                <a:cs typeface="Helvetica Neue" panose="02000503000000020004" pitchFamily="2" charset="0"/>
              </a:rPr>
              <a:t>haytch</a:t>
            </a:r>
            <a:r>
              <a:rPr lang="en-US" sz="2800" dirty="0">
                <a:ea typeface="Helvetica Neue" panose="02000503000000020004" pitchFamily="2" charset="0"/>
                <a:cs typeface="Helvetica Neue" panose="02000503000000020004" pitchFamily="2" charset="0"/>
              </a:rPr>
              <a:t>”.</a:t>
            </a:r>
            <a:endParaRPr lang="en-US" sz="2800" u="sng" dirty="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937ABE0F-8E35-48C6-B3FE-3A01D0087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430" y="1948279"/>
            <a:ext cx="5144610" cy="5144610"/>
          </a:xfrm>
          <a:prstGeom prst="rect">
            <a:avLst/>
          </a:prstGeom>
        </p:spPr>
      </p:pic>
      <p:pic>
        <p:nvPicPr>
          <p:cNvPr id="6" name="Picture 5">
            <a:extLst>
              <a:ext uri="{FF2B5EF4-FFF2-40B4-BE49-F238E27FC236}">
                <a16:creationId xmlns:a16="http://schemas.microsoft.com/office/drawing/2014/main" id="{F0382D1A-9F61-40E1-83E0-775E05802B7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75831" y="2166780"/>
            <a:ext cx="3222594" cy="4198594"/>
          </a:xfrm>
          <a:prstGeom prst="rect">
            <a:avLst/>
          </a:prstGeom>
        </p:spPr>
      </p:pic>
      <p:sp>
        <p:nvSpPr>
          <p:cNvPr id="9" name="Speech Bubble: Rectangle with Corners Rounded 8">
            <a:extLst>
              <a:ext uri="{FF2B5EF4-FFF2-40B4-BE49-F238E27FC236}">
                <a16:creationId xmlns:a16="http://schemas.microsoft.com/office/drawing/2014/main" id="{FCF07C2C-BEAA-47B7-BC6F-5CA8FB214791}"/>
              </a:ext>
            </a:extLst>
          </p:cNvPr>
          <p:cNvSpPr/>
          <p:nvPr/>
        </p:nvSpPr>
        <p:spPr>
          <a:xfrm>
            <a:off x="4696287" y="2621313"/>
            <a:ext cx="3222594" cy="1899271"/>
          </a:xfrm>
          <a:prstGeom prst="wedgeRoundRectCallout">
            <a:avLst>
              <a:gd name="adj1" fmla="val 91814"/>
              <a:gd name="adj2" fmla="val 69310"/>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rPr>
              <a:t>Ohh</a:t>
            </a:r>
            <a:r>
              <a:rPr lang="en-US" sz="4400" dirty="0">
                <a:solidFill>
                  <a:schemeClr val="tx1"/>
                </a:solidFill>
              </a:rPr>
              <a:t> look its ‘aitch’!</a:t>
            </a:r>
            <a:endParaRPr lang="en-GB" sz="4400" dirty="0">
              <a:solidFill>
                <a:schemeClr val="tx1"/>
              </a:solidFill>
            </a:endParaRPr>
          </a:p>
        </p:txBody>
      </p:sp>
    </p:spTree>
    <p:custDataLst>
      <p:tags r:id="rId1"/>
    </p:custDataLst>
    <p:extLst>
      <p:ext uri="{BB962C8B-B14F-4D97-AF65-F5344CB8AC3E}">
        <p14:creationId xmlns:p14="http://schemas.microsoft.com/office/powerpoint/2010/main" val="13071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Phonic Sessions</a:t>
            </a:r>
          </a:p>
        </p:txBody>
      </p:sp>
      <p:sp>
        <p:nvSpPr>
          <p:cNvPr id="7" name="Rectangle 6">
            <a:extLst>
              <a:ext uri="{FF2B5EF4-FFF2-40B4-BE49-F238E27FC236}">
                <a16:creationId xmlns:a16="http://schemas.microsoft.com/office/drawing/2014/main" id="{B7F4EC30-84BD-46FC-BF1E-428F47311BE8}"/>
              </a:ext>
            </a:extLst>
          </p:cNvPr>
          <p:cNvSpPr/>
          <p:nvPr/>
        </p:nvSpPr>
        <p:spPr>
          <a:xfrm>
            <a:off x="355108" y="781785"/>
            <a:ext cx="11481785" cy="1200329"/>
          </a:xfrm>
          <a:prstGeom prst="rect">
            <a:avLst/>
          </a:prstGeom>
        </p:spPr>
        <p:txBody>
          <a:bodyPr wrap="square">
            <a:spAutoFit/>
          </a:bodyPr>
          <a:lstStyle/>
          <a:p>
            <a:pPr lvl="0">
              <a:defRPr/>
            </a:pPr>
            <a:r>
              <a:rPr lang="en-US" sz="2400" dirty="0">
                <a:ea typeface="Helvetica Neue" panose="02000503000000020004" pitchFamily="2" charset="0"/>
                <a:cs typeface="Helvetica Neue" panose="02000503000000020004" pitchFamily="2" charset="0"/>
              </a:rPr>
              <a:t>The children in Dove, Magpie and Woodpecker are taught phonics as a class so they can all learn together.  The children who need more help to make sense of phonics will have additional small group learning as well.</a:t>
            </a:r>
          </a:p>
        </p:txBody>
      </p:sp>
      <p:pic>
        <p:nvPicPr>
          <p:cNvPr id="8" name="Picture 7">
            <a:extLst>
              <a:ext uri="{FF2B5EF4-FFF2-40B4-BE49-F238E27FC236}">
                <a16:creationId xmlns:a16="http://schemas.microsoft.com/office/drawing/2014/main" id="{B9F626E9-C668-4027-8DDB-82083FACE2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30341" y="2323086"/>
            <a:ext cx="2749367" cy="3600000"/>
          </a:xfrm>
          <a:prstGeom prst="rect">
            <a:avLst/>
          </a:prstGeom>
        </p:spPr>
      </p:pic>
      <p:pic>
        <p:nvPicPr>
          <p:cNvPr id="10" name="Picture 9">
            <a:extLst>
              <a:ext uri="{FF2B5EF4-FFF2-40B4-BE49-F238E27FC236}">
                <a16:creationId xmlns:a16="http://schemas.microsoft.com/office/drawing/2014/main" id="{6C724318-C729-4E30-B78A-B68A176539F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30614" y="2190881"/>
            <a:ext cx="2788933" cy="3600000"/>
          </a:xfrm>
          <a:prstGeom prst="rect">
            <a:avLst/>
          </a:prstGeom>
        </p:spPr>
      </p:pic>
      <p:pic>
        <p:nvPicPr>
          <p:cNvPr id="12" name="Picture 11">
            <a:extLst>
              <a:ext uri="{FF2B5EF4-FFF2-40B4-BE49-F238E27FC236}">
                <a16:creationId xmlns:a16="http://schemas.microsoft.com/office/drawing/2014/main" id="{0D9D7287-CEDF-44AE-BF42-1A6FCA7D2B0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44441" y="2089080"/>
            <a:ext cx="2557294" cy="3600000"/>
          </a:xfrm>
          <a:prstGeom prst="rect">
            <a:avLst/>
          </a:prstGeom>
        </p:spPr>
      </p:pic>
      <p:pic>
        <p:nvPicPr>
          <p:cNvPr id="14" name="Picture 13">
            <a:extLst>
              <a:ext uri="{FF2B5EF4-FFF2-40B4-BE49-F238E27FC236}">
                <a16:creationId xmlns:a16="http://schemas.microsoft.com/office/drawing/2014/main" id="{338D43F8-A9B7-4556-BEF5-1C23CC7E81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05024" y="3104996"/>
            <a:ext cx="2221277" cy="3600000"/>
          </a:xfrm>
          <a:prstGeom prst="rect">
            <a:avLst/>
          </a:prstGeom>
        </p:spPr>
      </p:pic>
      <p:pic>
        <p:nvPicPr>
          <p:cNvPr id="17" name="Picture 16">
            <a:extLst>
              <a:ext uri="{FF2B5EF4-FFF2-40B4-BE49-F238E27FC236}">
                <a16:creationId xmlns:a16="http://schemas.microsoft.com/office/drawing/2014/main" id="{F5522AC1-8074-4005-B3F7-CC5FBA5A37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80210" y="3428882"/>
            <a:ext cx="2820000" cy="3600000"/>
          </a:xfrm>
          <a:prstGeom prst="rect">
            <a:avLst/>
          </a:prstGeom>
        </p:spPr>
      </p:pic>
      <p:pic>
        <p:nvPicPr>
          <p:cNvPr id="19" name="Picture 18">
            <a:extLst>
              <a:ext uri="{FF2B5EF4-FFF2-40B4-BE49-F238E27FC236}">
                <a16:creationId xmlns:a16="http://schemas.microsoft.com/office/drawing/2014/main" id="{F5462AE4-2327-4B29-80E7-2556C039E0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786658" y="3108029"/>
            <a:ext cx="2307692" cy="3600000"/>
          </a:xfrm>
          <a:prstGeom prst="rect">
            <a:avLst/>
          </a:prstGeom>
        </p:spPr>
      </p:pic>
      <p:pic>
        <p:nvPicPr>
          <p:cNvPr id="21" name="Picture 20">
            <a:extLst>
              <a:ext uri="{FF2B5EF4-FFF2-40B4-BE49-F238E27FC236}">
                <a16:creationId xmlns:a16="http://schemas.microsoft.com/office/drawing/2014/main" id="{A1783F4C-45F1-4EA3-A0A5-2B618CB21D5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60774" y="2475734"/>
            <a:ext cx="3159826" cy="3600000"/>
          </a:xfrm>
          <a:prstGeom prst="rect">
            <a:avLst/>
          </a:prstGeom>
        </p:spPr>
      </p:pic>
      <p:pic>
        <p:nvPicPr>
          <p:cNvPr id="23" name="Picture 22">
            <a:extLst>
              <a:ext uri="{FF2B5EF4-FFF2-40B4-BE49-F238E27FC236}">
                <a16:creationId xmlns:a16="http://schemas.microsoft.com/office/drawing/2014/main" id="{004F4C9A-FA5E-4D03-B7A6-0CC3CC8CAD0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51039" y="2240771"/>
            <a:ext cx="2424194" cy="3600000"/>
          </a:xfrm>
          <a:prstGeom prst="rect">
            <a:avLst/>
          </a:prstGeom>
        </p:spPr>
      </p:pic>
    </p:spTree>
    <p:custDataLst>
      <p:tags r:id="rId1"/>
    </p:custDataLst>
    <p:extLst>
      <p:ext uri="{BB962C8B-B14F-4D97-AF65-F5344CB8AC3E}">
        <p14:creationId xmlns:p14="http://schemas.microsoft.com/office/powerpoint/2010/main" val="24466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80">
                                          <p:stCondLst>
                                            <p:cond delay="0"/>
                                          </p:stCondLst>
                                        </p:cTn>
                                        <p:tgtEl>
                                          <p:spTgt spid="17"/>
                                        </p:tgtEl>
                                      </p:cBhvr>
                                    </p:animEffect>
                                    <p:anim calcmode="lin" valueType="num">
                                      <p:cBhvr>
                                        <p:cTn id="2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gtEl>
                                      </p:cBhvr>
                                      <p:to x="100000" y="60000"/>
                                    </p:animScale>
                                    <p:animScale>
                                      <p:cBhvr>
                                        <p:cTn id="32" dur="166" decel="50000">
                                          <p:stCondLst>
                                            <p:cond delay="676"/>
                                          </p:stCondLst>
                                        </p:cTn>
                                        <p:tgtEl>
                                          <p:spTgt spid="17"/>
                                        </p:tgtEl>
                                      </p:cBhvr>
                                      <p:to x="100000" y="100000"/>
                                    </p:animScale>
                                    <p:animScale>
                                      <p:cBhvr>
                                        <p:cTn id="33" dur="26">
                                          <p:stCondLst>
                                            <p:cond delay="1312"/>
                                          </p:stCondLst>
                                        </p:cTn>
                                        <p:tgtEl>
                                          <p:spTgt spid="17"/>
                                        </p:tgtEl>
                                      </p:cBhvr>
                                      <p:to x="100000" y="80000"/>
                                    </p:animScale>
                                    <p:animScale>
                                      <p:cBhvr>
                                        <p:cTn id="34" dur="166" decel="50000">
                                          <p:stCondLst>
                                            <p:cond delay="1338"/>
                                          </p:stCondLst>
                                        </p:cTn>
                                        <p:tgtEl>
                                          <p:spTgt spid="17"/>
                                        </p:tgtEl>
                                      </p:cBhvr>
                                      <p:to x="100000" y="100000"/>
                                    </p:animScale>
                                    <p:animScale>
                                      <p:cBhvr>
                                        <p:cTn id="35" dur="26">
                                          <p:stCondLst>
                                            <p:cond delay="1642"/>
                                          </p:stCondLst>
                                        </p:cTn>
                                        <p:tgtEl>
                                          <p:spTgt spid="17"/>
                                        </p:tgtEl>
                                      </p:cBhvr>
                                      <p:to x="100000" y="90000"/>
                                    </p:animScale>
                                    <p:animScale>
                                      <p:cBhvr>
                                        <p:cTn id="36" dur="166" decel="50000">
                                          <p:stCondLst>
                                            <p:cond delay="1668"/>
                                          </p:stCondLst>
                                        </p:cTn>
                                        <p:tgtEl>
                                          <p:spTgt spid="17"/>
                                        </p:tgtEl>
                                      </p:cBhvr>
                                      <p:to x="100000" y="100000"/>
                                    </p:animScale>
                                    <p:animScale>
                                      <p:cBhvr>
                                        <p:cTn id="37" dur="26">
                                          <p:stCondLst>
                                            <p:cond delay="1808"/>
                                          </p:stCondLst>
                                        </p:cTn>
                                        <p:tgtEl>
                                          <p:spTgt spid="17"/>
                                        </p:tgtEl>
                                      </p:cBhvr>
                                      <p:to x="100000" y="95000"/>
                                    </p:animScale>
                                    <p:animScale>
                                      <p:cBhvr>
                                        <p:cTn id="38" dur="166" decel="50000">
                                          <p:stCondLst>
                                            <p:cond delay="1834"/>
                                          </p:stCondLst>
                                        </p:cTn>
                                        <p:tgtEl>
                                          <p:spTgt spid="1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down)">
                                      <p:cBhvr>
                                        <p:cTn id="97" dur="580">
                                          <p:stCondLst>
                                            <p:cond delay="0"/>
                                          </p:stCondLst>
                                        </p:cTn>
                                        <p:tgtEl>
                                          <p:spTgt spid="19"/>
                                        </p:tgtEl>
                                      </p:cBhvr>
                                    </p:animEffect>
                                    <p:anim calcmode="lin" valueType="num">
                                      <p:cBhvr>
                                        <p:cTn id="9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3" dur="26">
                                          <p:stCondLst>
                                            <p:cond delay="650"/>
                                          </p:stCondLst>
                                        </p:cTn>
                                        <p:tgtEl>
                                          <p:spTgt spid="19"/>
                                        </p:tgtEl>
                                      </p:cBhvr>
                                      <p:to x="100000" y="60000"/>
                                    </p:animScale>
                                    <p:animScale>
                                      <p:cBhvr>
                                        <p:cTn id="104" dur="166" decel="50000">
                                          <p:stCondLst>
                                            <p:cond delay="676"/>
                                          </p:stCondLst>
                                        </p:cTn>
                                        <p:tgtEl>
                                          <p:spTgt spid="19"/>
                                        </p:tgtEl>
                                      </p:cBhvr>
                                      <p:to x="100000" y="100000"/>
                                    </p:animScale>
                                    <p:animScale>
                                      <p:cBhvr>
                                        <p:cTn id="105" dur="26">
                                          <p:stCondLst>
                                            <p:cond delay="1312"/>
                                          </p:stCondLst>
                                        </p:cTn>
                                        <p:tgtEl>
                                          <p:spTgt spid="19"/>
                                        </p:tgtEl>
                                      </p:cBhvr>
                                      <p:to x="100000" y="80000"/>
                                    </p:animScale>
                                    <p:animScale>
                                      <p:cBhvr>
                                        <p:cTn id="106" dur="166" decel="50000">
                                          <p:stCondLst>
                                            <p:cond delay="1338"/>
                                          </p:stCondLst>
                                        </p:cTn>
                                        <p:tgtEl>
                                          <p:spTgt spid="19"/>
                                        </p:tgtEl>
                                      </p:cBhvr>
                                      <p:to x="100000" y="100000"/>
                                    </p:animScale>
                                    <p:animScale>
                                      <p:cBhvr>
                                        <p:cTn id="107" dur="26">
                                          <p:stCondLst>
                                            <p:cond delay="1642"/>
                                          </p:stCondLst>
                                        </p:cTn>
                                        <p:tgtEl>
                                          <p:spTgt spid="19"/>
                                        </p:tgtEl>
                                      </p:cBhvr>
                                      <p:to x="100000" y="90000"/>
                                    </p:animScale>
                                    <p:animScale>
                                      <p:cBhvr>
                                        <p:cTn id="108" dur="166" decel="50000">
                                          <p:stCondLst>
                                            <p:cond delay="1668"/>
                                          </p:stCondLst>
                                        </p:cTn>
                                        <p:tgtEl>
                                          <p:spTgt spid="19"/>
                                        </p:tgtEl>
                                      </p:cBhvr>
                                      <p:to x="100000" y="100000"/>
                                    </p:animScale>
                                    <p:animScale>
                                      <p:cBhvr>
                                        <p:cTn id="109" dur="26">
                                          <p:stCondLst>
                                            <p:cond delay="1808"/>
                                          </p:stCondLst>
                                        </p:cTn>
                                        <p:tgtEl>
                                          <p:spTgt spid="19"/>
                                        </p:tgtEl>
                                      </p:cBhvr>
                                      <p:to x="100000" y="95000"/>
                                    </p:animScale>
                                    <p:animScale>
                                      <p:cBhvr>
                                        <p:cTn id="110" dur="166" decel="50000">
                                          <p:stCondLst>
                                            <p:cond delay="1834"/>
                                          </p:stCondLst>
                                        </p:cTn>
                                        <p:tgtEl>
                                          <p:spTgt spid="19"/>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wipe(down)">
                                      <p:cBhvr>
                                        <p:cTn id="133" dur="580">
                                          <p:stCondLst>
                                            <p:cond delay="0"/>
                                          </p:stCondLst>
                                        </p:cTn>
                                        <p:tgtEl>
                                          <p:spTgt spid="21"/>
                                        </p:tgtEl>
                                      </p:cBhvr>
                                    </p:animEffect>
                                    <p:anim calcmode="lin" valueType="num">
                                      <p:cBhvr>
                                        <p:cTn id="13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9" dur="26">
                                          <p:stCondLst>
                                            <p:cond delay="650"/>
                                          </p:stCondLst>
                                        </p:cTn>
                                        <p:tgtEl>
                                          <p:spTgt spid="21"/>
                                        </p:tgtEl>
                                      </p:cBhvr>
                                      <p:to x="100000" y="60000"/>
                                    </p:animScale>
                                    <p:animScale>
                                      <p:cBhvr>
                                        <p:cTn id="140" dur="166" decel="50000">
                                          <p:stCondLst>
                                            <p:cond delay="676"/>
                                          </p:stCondLst>
                                        </p:cTn>
                                        <p:tgtEl>
                                          <p:spTgt spid="21"/>
                                        </p:tgtEl>
                                      </p:cBhvr>
                                      <p:to x="100000" y="100000"/>
                                    </p:animScale>
                                    <p:animScale>
                                      <p:cBhvr>
                                        <p:cTn id="141" dur="26">
                                          <p:stCondLst>
                                            <p:cond delay="1312"/>
                                          </p:stCondLst>
                                        </p:cTn>
                                        <p:tgtEl>
                                          <p:spTgt spid="21"/>
                                        </p:tgtEl>
                                      </p:cBhvr>
                                      <p:to x="100000" y="80000"/>
                                    </p:animScale>
                                    <p:animScale>
                                      <p:cBhvr>
                                        <p:cTn id="142" dur="166" decel="50000">
                                          <p:stCondLst>
                                            <p:cond delay="1338"/>
                                          </p:stCondLst>
                                        </p:cTn>
                                        <p:tgtEl>
                                          <p:spTgt spid="21"/>
                                        </p:tgtEl>
                                      </p:cBhvr>
                                      <p:to x="100000" y="100000"/>
                                    </p:animScale>
                                    <p:animScale>
                                      <p:cBhvr>
                                        <p:cTn id="143" dur="26">
                                          <p:stCondLst>
                                            <p:cond delay="1642"/>
                                          </p:stCondLst>
                                        </p:cTn>
                                        <p:tgtEl>
                                          <p:spTgt spid="21"/>
                                        </p:tgtEl>
                                      </p:cBhvr>
                                      <p:to x="100000" y="90000"/>
                                    </p:animScale>
                                    <p:animScale>
                                      <p:cBhvr>
                                        <p:cTn id="144" dur="166" decel="50000">
                                          <p:stCondLst>
                                            <p:cond delay="1668"/>
                                          </p:stCondLst>
                                        </p:cTn>
                                        <p:tgtEl>
                                          <p:spTgt spid="21"/>
                                        </p:tgtEl>
                                      </p:cBhvr>
                                      <p:to x="100000" y="100000"/>
                                    </p:animScale>
                                    <p:animScale>
                                      <p:cBhvr>
                                        <p:cTn id="145" dur="26">
                                          <p:stCondLst>
                                            <p:cond delay="1808"/>
                                          </p:stCondLst>
                                        </p:cTn>
                                        <p:tgtEl>
                                          <p:spTgt spid="21"/>
                                        </p:tgtEl>
                                      </p:cBhvr>
                                      <p:to x="100000" y="95000"/>
                                    </p:animScale>
                                    <p:animScale>
                                      <p:cBhvr>
                                        <p:cTn id="14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Letters and Sounds and Phases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815882"/>
          </a:xfrm>
          <a:prstGeom prst="rect">
            <a:avLst/>
          </a:prstGeom>
        </p:spPr>
        <p:txBody>
          <a:bodyPr wrap="square">
            <a:spAutoFit/>
          </a:bodyPr>
          <a:lstStyle/>
          <a:p>
            <a:pPr lvl="0" algn="ctr">
              <a:defRPr/>
            </a:pPr>
            <a:r>
              <a:rPr lang="en-GB" sz="2800" dirty="0">
                <a:ea typeface="Helvetica Neue" panose="02000503000000020004" pitchFamily="2" charset="0"/>
                <a:cs typeface="Helvetica Neue" panose="02000503000000020004" pitchFamily="2" charset="0"/>
              </a:rPr>
              <a:t>We follow the Letters and Sounds guidance, which we supplement</a:t>
            </a:r>
            <a:br>
              <a:rPr lang="en-GB" sz="2800" dirty="0">
                <a:ea typeface="Helvetica Neue" panose="02000503000000020004" pitchFamily="2" charset="0"/>
                <a:cs typeface="Helvetica Neue" panose="02000503000000020004" pitchFamily="2" charset="0"/>
              </a:rPr>
            </a:br>
            <a:r>
              <a:rPr lang="en-GB" sz="2800" dirty="0">
                <a:ea typeface="Helvetica Neue" panose="02000503000000020004" pitchFamily="2" charset="0"/>
                <a:cs typeface="Helvetica Neue" panose="02000503000000020004" pitchFamily="2" charset="0"/>
              </a:rPr>
              <a:t>with the resources on the </a:t>
            </a:r>
            <a:r>
              <a:rPr lang="en-GB" sz="2800" dirty="0">
                <a:ea typeface="Helvetica Neue" panose="02000503000000020004" pitchFamily="2" charset="0"/>
                <a:cs typeface="Helvetica Neue" panose="02000503000000020004" pitchFamily="2" charset="0"/>
                <a:hlinkClick r:id="rId4"/>
              </a:rPr>
              <a:t>www.phonicsplay.co.uk</a:t>
            </a:r>
            <a:r>
              <a:rPr lang="en-GB" sz="2800" dirty="0">
                <a:ea typeface="Helvetica Neue" panose="02000503000000020004" pitchFamily="2" charset="0"/>
                <a:cs typeface="Helvetica Neue" panose="02000503000000020004" pitchFamily="2" charset="0"/>
              </a:rPr>
              <a:t> website.</a:t>
            </a:r>
          </a:p>
          <a:p>
            <a:pPr lvl="0" algn="ctr">
              <a:defRPr/>
            </a:pPr>
            <a:endParaRPr lang="en-GB" sz="2800" dirty="0">
              <a:ea typeface="Helvetica Neue" panose="02000503000000020004" pitchFamily="2" charset="0"/>
              <a:cs typeface="Helvetica Neue" panose="02000503000000020004" pitchFamily="2" charset="0"/>
            </a:endParaRPr>
          </a:p>
          <a:p>
            <a:pPr lvl="0" algn="ctr">
              <a:defRPr/>
            </a:pPr>
            <a:r>
              <a:rPr lang="en-GB" sz="2800" dirty="0">
                <a:ea typeface="Helvetica Neue" panose="02000503000000020004" pitchFamily="2" charset="0"/>
                <a:cs typeface="Helvetica Neue" panose="02000503000000020004" pitchFamily="2" charset="0"/>
              </a:rPr>
              <a:t>Letters and Sounds breaks the teaching of Phonics down into Six Phases.</a:t>
            </a:r>
          </a:p>
        </p:txBody>
      </p:sp>
      <p:pic>
        <p:nvPicPr>
          <p:cNvPr id="24" name="Picture 23">
            <a:extLst>
              <a:ext uri="{FF2B5EF4-FFF2-40B4-BE49-F238E27FC236}">
                <a16:creationId xmlns:a16="http://schemas.microsoft.com/office/drawing/2014/main" id="{D4276175-EEDB-4411-AE6A-32F0859638C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2886" y="3472558"/>
            <a:ext cx="1559380" cy="2122043"/>
          </a:xfrm>
          <a:prstGeom prst="rect">
            <a:avLst/>
          </a:prstGeom>
        </p:spPr>
      </p:pic>
      <p:pic>
        <p:nvPicPr>
          <p:cNvPr id="25" name="Picture 24">
            <a:extLst>
              <a:ext uri="{FF2B5EF4-FFF2-40B4-BE49-F238E27FC236}">
                <a16:creationId xmlns:a16="http://schemas.microsoft.com/office/drawing/2014/main" id="{9C2A3D13-57BF-463E-A154-9ECE2C576C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04258" y="3451123"/>
            <a:ext cx="1500435" cy="2143478"/>
          </a:xfrm>
          <a:prstGeom prst="rect">
            <a:avLst/>
          </a:prstGeom>
        </p:spPr>
      </p:pic>
      <p:pic>
        <p:nvPicPr>
          <p:cNvPr id="26" name="Picture 25">
            <a:extLst>
              <a:ext uri="{FF2B5EF4-FFF2-40B4-BE49-F238E27FC236}">
                <a16:creationId xmlns:a16="http://schemas.microsoft.com/office/drawing/2014/main" id="{EE5873BF-41E7-4EE0-AE69-3AC67926A46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90718" y="3461840"/>
            <a:ext cx="1516511" cy="2143478"/>
          </a:xfrm>
          <a:prstGeom prst="rect">
            <a:avLst/>
          </a:prstGeom>
        </p:spPr>
      </p:pic>
      <p:pic>
        <p:nvPicPr>
          <p:cNvPr id="27" name="Picture 26">
            <a:extLst>
              <a:ext uri="{FF2B5EF4-FFF2-40B4-BE49-F238E27FC236}">
                <a16:creationId xmlns:a16="http://schemas.microsoft.com/office/drawing/2014/main" id="{E1F04E38-6BE4-49A8-98A3-A8E071B4F90B}"/>
              </a:ext>
            </a:extLst>
          </p:cNvPr>
          <p:cNvPicPr>
            <a:picLocks noChangeAspect="1"/>
          </p:cNvPicPr>
          <p:nvPr/>
        </p:nvPicPr>
        <p:blipFill>
          <a:blip r:embed="rId8"/>
          <a:stretch>
            <a:fillRect/>
          </a:stretch>
        </p:blipFill>
        <p:spPr>
          <a:xfrm>
            <a:off x="5839381" y="3367107"/>
            <a:ext cx="1790356" cy="2230973"/>
          </a:xfrm>
          <a:prstGeom prst="rect">
            <a:avLst/>
          </a:prstGeom>
        </p:spPr>
      </p:pic>
      <p:pic>
        <p:nvPicPr>
          <p:cNvPr id="28" name="Picture 27">
            <a:extLst>
              <a:ext uri="{FF2B5EF4-FFF2-40B4-BE49-F238E27FC236}">
                <a16:creationId xmlns:a16="http://schemas.microsoft.com/office/drawing/2014/main" id="{C24B051D-9DDC-4CEF-8E92-55190CCD756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55681" y="3367108"/>
            <a:ext cx="1580815" cy="2143478"/>
          </a:xfrm>
          <a:prstGeom prst="rect">
            <a:avLst/>
          </a:prstGeom>
        </p:spPr>
      </p:pic>
      <p:pic>
        <p:nvPicPr>
          <p:cNvPr id="29" name="Picture 28">
            <a:extLst>
              <a:ext uri="{FF2B5EF4-FFF2-40B4-BE49-F238E27FC236}">
                <a16:creationId xmlns:a16="http://schemas.microsoft.com/office/drawing/2014/main" id="{BF337161-33D6-4B0D-BF5F-90BF9FABAF53}"/>
              </a:ext>
            </a:extLst>
          </p:cNvPr>
          <p:cNvPicPr>
            <a:picLocks noChangeAspect="1"/>
          </p:cNvPicPr>
          <p:nvPr/>
        </p:nvPicPr>
        <p:blipFill>
          <a:blip r:embed="rId10"/>
          <a:stretch>
            <a:fillRect/>
          </a:stretch>
        </p:blipFill>
        <p:spPr>
          <a:xfrm>
            <a:off x="9469234" y="3238109"/>
            <a:ext cx="1790356" cy="2420129"/>
          </a:xfrm>
          <a:prstGeom prst="rect">
            <a:avLst/>
          </a:prstGeom>
        </p:spPr>
      </p:pic>
    </p:spTree>
    <p:custDataLst>
      <p:tags r:id="rId1"/>
    </p:custDataLst>
    <p:extLst>
      <p:ext uri="{BB962C8B-B14F-4D97-AF65-F5344CB8AC3E}">
        <p14:creationId xmlns:p14="http://schemas.microsoft.com/office/powerpoint/2010/main" val="321613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Phase One</a:t>
            </a:r>
          </a:p>
        </p:txBody>
      </p:sp>
      <p:pic>
        <p:nvPicPr>
          <p:cNvPr id="8" name="Picture 7">
            <a:extLst>
              <a:ext uri="{FF2B5EF4-FFF2-40B4-BE49-F238E27FC236}">
                <a16:creationId xmlns:a16="http://schemas.microsoft.com/office/drawing/2014/main" id="{B2FDAAB9-3FB9-4A63-AFE5-B2D47929A5CE}"/>
              </a:ext>
            </a:extLst>
          </p:cNvPr>
          <p:cNvPicPr>
            <a:picLocks noChangeAspect="1"/>
          </p:cNvPicPr>
          <p:nvPr/>
        </p:nvPicPr>
        <p:blipFill>
          <a:blip r:embed="rId4"/>
          <a:stretch>
            <a:fillRect/>
          </a:stretch>
        </p:blipFill>
        <p:spPr>
          <a:xfrm>
            <a:off x="379475" y="370416"/>
            <a:ext cx="2044943" cy="2782809"/>
          </a:xfrm>
          <a:prstGeom prst="rect">
            <a:avLst/>
          </a:prstGeom>
        </p:spPr>
      </p:pic>
      <p:graphicFrame>
        <p:nvGraphicFramePr>
          <p:cNvPr id="5" name="Table 4">
            <a:extLst>
              <a:ext uri="{FF2B5EF4-FFF2-40B4-BE49-F238E27FC236}">
                <a16:creationId xmlns:a16="http://schemas.microsoft.com/office/drawing/2014/main" id="{0DCC20C8-1E79-4DEA-8522-C5CF2CBC525A}"/>
              </a:ext>
            </a:extLst>
          </p:cNvPr>
          <p:cNvGraphicFramePr>
            <a:graphicFrameLocks noGrp="1"/>
          </p:cNvGraphicFramePr>
          <p:nvPr>
            <p:extLst>
              <p:ext uri="{D42A27DB-BD31-4B8C-83A1-F6EECF244321}">
                <p14:modId xmlns:p14="http://schemas.microsoft.com/office/powerpoint/2010/main" val="3160811026"/>
              </p:ext>
            </p:extLst>
          </p:nvPr>
        </p:nvGraphicFramePr>
        <p:xfrm>
          <a:off x="2902592" y="865200"/>
          <a:ext cx="8552694" cy="5857276"/>
        </p:xfrm>
        <a:graphic>
          <a:graphicData uri="http://schemas.openxmlformats.org/drawingml/2006/table">
            <a:tbl>
              <a:tblPr firstRow="1" bandRow="1">
                <a:tableStyleId>{5C22544A-7EE6-4342-B048-85BDC9FD1C3A}</a:tableStyleId>
              </a:tblPr>
              <a:tblGrid>
                <a:gridCol w="2850898">
                  <a:extLst>
                    <a:ext uri="{9D8B030D-6E8A-4147-A177-3AD203B41FA5}">
                      <a16:colId xmlns:a16="http://schemas.microsoft.com/office/drawing/2014/main" val="427613258"/>
                    </a:ext>
                  </a:extLst>
                </a:gridCol>
                <a:gridCol w="2850898">
                  <a:extLst>
                    <a:ext uri="{9D8B030D-6E8A-4147-A177-3AD203B41FA5}">
                      <a16:colId xmlns:a16="http://schemas.microsoft.com/office/drawing/2014/main" val="567530981"/>
                    </a:ext>
                  </a:extLst>
                </a:gridCol>
                <a:gridCol w="2850898">
                  <a:extLst>
                    <a:ext uri="{9D8B030D-6E8A-4147-A177-3AD203B41FA5}">
                      <a16:colId xmlns:a16="http://schemas.microsoft.com/office/drawing/2014/main" val="1041052283"/>
                    </a:ext>
                  </a:extLst>
                </a:gridCol>
              </a:tblGrid>
              <a:tr h="975333">
                <a:tc>
                  <a:txBody>
                    <a:bodyPr/>
                    <a:lstStyle/>
                    <a:p>
                      <a:pPr algn="ctr"/>
                      <a:r>
                        <a:rPr lang="en-US" sz="1800" b="1" i="0" dirty="0">
                          <a:solidFill>
                            <a:schemeClr val="tx1"/>
                          </a:solidFill>
                          <a:latin typeface="+mn-lt"/>
                        </a:rPr>
                        <a:t>Aspect 1 – Environmental Sounds</a:t>
                      </a:r>
                    </a:p>
                    <a:p>
                      <a:pPr marL="171450" indent="-171450" algn="ctr">
                        <a:buFont typeface="Arial" panose="020B0604020202020204" pitchFamily="34" charset="0"/>
                        <a:buChar char="•"/>
                      </a:pPr>
                      <a:r>
                        <a:rPr lang="en-US" sz="1800" b="0" i="0" dirty="0">
                          <a:solidFill>
                            <a:schemeClr val="tx1"/>
                          </a:solidFill>
                          <a:latin typeface="+mn-lt"/>
                        </a:rPr>
                        <a:t>Going on sound walks</a:t>
                      </a:r>
                    </a:p>
                    <a:p>
                      <a:pPr marL="171450" indent="-171450" algn="ctr">
                        <a:buFont typeface="Arial" panose="020B0604020202020204" pitchFamily="34" charset="0"/>
                        <a:buChar char="•"/>
                      </a:pPr>
                      <a:r>
                        <a:rPr lang="en-US" sz="1800" b="0" i="0" dirty="0">
                          <a:solidFill>
                            <a:schemeClr val="tx1"/>
                          </a:solidFill>
                          <a:latin typeface="+mn-lt"/>
                        </a:rPr>
                        <a:t>Making or matching</a:t>
                      </a:r>
                      <a:br>
                        <a:rPr lang="en-US" sz="1800" b="0" i="0" dirty="0">
                          <a:solidFill>
                            <a:schemeClr val="tx1"/>
                          </a:solidFill>
                          <a:latin typeface="+mn-lt"/>
                        </a:rPr>
                      </a:br>
                      <a:r>
                        <a:rPr lang="en-US" sz="1800" b="0" i="0" dirty="0">
                          <a:solidFill>
                            <a:schemeClr val="tx1"/>
                          </a:solidFill>
                          <a:latin typeface="+mn-lt"/>
                        </a:rPr>
                        <a:t>animal sounds</a:t>
                      </a:r>
                    </a:p>
                    <a:p>
                      <a:pPr marL="171450" indent="-171450" algn="ctr">
                        <a:buFont typeface="Arial" panose="020B0604020202020204" pitchFamily="34" charset="0"/>
                        <a:buChar char="•"/>
                      </a:pPr>
                      <a:r>
                        <a:rPr lang="en-US" sz="1800" b="0" i="0" dirty="0">
                          <a:solidFill>
                            <a:schemeClr val="tx1"/>
                          </a:solidFill>
                          <a:latin typeface="+mn-lt"/>
                        </a:rPr>
                        <a:t>Listening for sounds</a:t>
                      </a:r>
                      <a:br>
                        <a:rPr lang="en-US" sz="1800" b="0" i="0" dirty="0">
                          <a:solidFill>
                            <a:schemeClr val="tx1"/>
                          </a:solidFill>
                          <a:latin typeface="+mn-lt"/>
                        </a:rPr>
                      </a:br>
                      <a:r>
                        <a:rPr lang="en-US" sz="1800" b="0" i="0" dirty="0">
                          <a:solidFill>
                            <a:schemeClr val="tx1"/>
                          </a:solidFill>
                          <a:latin typeface="+mn-lt"/>
                        </a:rPr>
                        <a:t>that are all around us</a:t>
                      </a:r>
                    </a:p>
                    <a:p>
                      <a:pPr marL="171450" indent="-171450" algn="ctr">
                        <a:buFont typeface="Arial" panose="020B0604020202020204" pitchFamily="34" charset="0"/>
                        <a:buChar char="•"/>
                      </a:pPr>
                      <a:r>
                        <a:rPr lang="en-US" sz="1800" b="0" i="0" dirty="0">
                          <a:solidFill>
                            <a:schemeClr val="tx1"/>
                          </a:solidFill>
                          <a:latin typeface="+mn-lt"/>
                        </a:rPr>
                        <a:t>Sounds of different weather</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algn="ctr"/>
                      <a:r>
                        <a:rPr lang="en-US" sz="1800" b="1" i="0" dirty="0">
                          <a:solidFill>
                            <a:schemeClr val="tx1"/>
                          </a:solidFill>
                          <a:latin typeface="+mn-lt"/>
                        </a:rPr>
                        <a:t>Aspect 2 – Instrumental Sounds</a:t>
                      </a:r>
                    </a:p>
                    <a:p>
                      <a:pPr marL="171450" indent="-171450" algn="ctr">
                        <a:buFont typeface="Arial" panose="020B0604020202020204" pitchFamily="34" charset="0"/>
                        <a:buChar char="•"/>
                      </a:pPr>
                      <a:r>
                        <a:rPr lang="en-US" sz="1800" b="0" i="0" dirty="0">
                          <a:solidFill>
                            <a:schemeClr val="tx1"/>
                          </a:solidFill>
                          <a:latin typeface="+mn-lt"/>
                        </a:rPr>
                        <a:t>Exploring sounds</a:t>
                      </a:r>
                      <a:br>
                        <a:rPr lang="en-US" sz="1800" b="0" i="0" dirty="0">
                          <a:solidFill>
                            <a:schemeClr val="tx1"/>
                          </a:solidFill>
                          <a:latin typeface="+mn-lt"/>
                        </a:rPr>
                      </a:br>
                      <a:r>
                        <a:rPr lang="en-US" sz="1800" b="0" i="0" dirty="0">
                          <a:solidFill>
                            <a:schemeClr val="tx1"/>
                          </a:solidFill>
                          <a:latin typeface="+mn-lt"/>
                        </a:rPr>
                        <a:t>using instruments</a:t>
                      </a:r>
                    </a:p>
                    <a:p>
                      <a:pPr marL="171450" indent="-171450" algn="ctr">
                        <a:buFont typeface="Arial" panose="020B0604020202020204" pitchFamily="34" charset="0"/>
                        <a:buChar char="•"/>
                      </a:pPr>
                      <a:r>
                        <a:rPr lang="en-US" sz="1800" b="0" i="0" dirty="0">
                          <a:solidFill>
                            <a:schemeClr val="tx1"/>
                          </a:solidFill>
                          <a:latin typeface="+mn-lt"/>
                        </a:rPr>
                        <a:t>Matching sounds</a:t>
                      </a:r>
                      <a:br>
                        <a:rPr lang="en-US" sz="1800" b="0" i="0" dirty="0">
                          <a:solidFill>
                            <a:schemeClr val="tx1"/>
                          </a:solidFill>
                          <a:latin typeface="+mn-lt"/>
                        </a:rPr>
                      </a:br>
                      <a:r>
                        <a:rPr lang="en-US" sz="1800" b="0" i="0" dirty="0">
                          <a:solidFill>
                            <a:schemeClr val="tx1"/>
                          </a:solidFill>
                          <a:latin typeface="+mn-lt"/>
                        </a:rPr>
                        <a:t>to their instruments</a:t>
                      </a:r>
                    </a:p>
                    <a:p>
                      <a:pPr marL="171450" indent="-171450" algn="ctr">
                        <a:buFont typeface="Arial" panose="020B0604020202020204" pitchFamily="34" charset="0"/>
                        <a:buChar char="•"/>
                      </a:pPr>
                      <a:r>
                        <a:rPr lang="en-US" sz="1800" b="0" i="0" dirty="0">
                          <a:solidFill>
                            <a:schemeClr val="tx1"/>
                          </a:solidFill>
                          <a:latin typeface="+mn-lt"/>
                        </a:rPr>
                        <a:t>Playing instruments</a:t>
                      </a:r>
                      <a:br>
                        <a:rPr lang="en-US" sz="1800" b="0" i="0" dirty="0">
                          <a:solidFill>
                            <a:schemeClr val="tx1"/>
                          </a:solidFill>
                          <a:latin typeface="+mn-lt"/>
                        </a:rPr>
                      </a:br>
                      <a:r>
                        <a:rPr lang="en-US" sz="1800" b="0" i="0" dirty="0">
                          <a:solidFill>
                            <a:schemeClr val="tx1"/>
                          </a:solidFill>
                          <a:latin typeface="+mn-lt"/>
                        </a:rPr>
                        <a:t>alongside stories</a:t>
                      </a:r>
                    </a:p>
                    <a:p>
                      <a:pPr marL="171450" indent="-171450" algn="ctr">
                        <a:buFont typeface="Arial" panose="020B0604020202020204" pitchFamily="34" charset="0"/>
                        <a:buChar char="•"/>
                      </a:pPr>
                      <a:r>
                        <a:rPr lang="en-US" sz="1800" b="0" i="0" dirty="0">
                          <a:solidFill>
                            <a:schemeClr val="tx1"/>
                          </a:solidFill>
                          <a:latin typeface="+mn-lt"/>
                        </a:rPr>
                        <a:t>Making loud and quiet noises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pPr algn="ctr"/>
                      <a:r>
                        <a:rPr lang="en-US" sz="1800" b="1" i="0" dirty="0">
                          <a:solidFill>
                            <a:schemeClr val="tx1"/>
                          </a:solidFill>
                          <a:latin typeface="+mn-lt"/>
                        </a:rPr>
                        <a:t>Aspect 3 – Body Percussion</a:t>
                      </a:r>
                    </a:p>
                    <a:p>
                      <a:pPr marL="171450" indent="-171450" algn="ctr">
                        <a:buFont typeface="Arial" panose="020B0604020202020204" pitchFamily="34" charset="0"/>
                        <a:buChar char="•"/>
                      </a:pPr>
                      <a:r>
                        <a:rPr lang="en-US" sz="1800" b="0" i="0" dirty="0">
                          <a:solidFill>
                            <a:schemeClr val="tx1"/>
                          </a:solidFill>
                          <a:latin typeface="+mn-lt"/>
                        </a:rPr>
                        <a:t>Clapping patterns</a:t>
                      </a:r>
                    </a:p>
                    <a:p>
                      <a:pPr marL="171450" indent="-171450" algn="ctr">
                        <a:buFont typeface="Arial" panose="020B0604020202020204" pitchFamily="34" charset="0"/>
                        <a:buChar char="•"/>
                      </a:pPr>
                      <a:r>
                        <a:rPr lang="en-US" sz="1800" b="0" i="0" dirty="0">
                          <a:solidFill>
                            <a:schemeClr val="tx1"/>
                          </a:solidFill>
                          <a:latin typeface="+mn-lt"/>
                        </a:rPr>
                        <a:t>What sounds can we make</a:t>
                      </a:r>
                      <a:br>
                        <a:rPr lang="en-US" sz="1800" b="0" i="0" dirty="0">
                          <a:solidFill>
                            <a:schemeClr val="tx1"/>
                          </a:solidFill>
                          <a:latin typeface="+mn-lt"/>
                        </a:rPr>
                      </a:br>
                      <a:r>
                        <a:rPr lang="en-US" sz="1800" b="0" i="0" dirty="0">
                          <a:solidFill>
                            <a:schemeClr val="tx1"/>
                          </a:solidFill>
                          <a:latin typeface="+mn-lt"/>
                        </a:rPr>
                        <a:t>with different body parts?</a:t>
                      </a:r>
                    </a:p>
                    <a:p>
                      <a:pPr marL="171450" indent="-171450" algn="ctr">
                        <a:buFont typeface="Arial" panose="020B0604020202020204" pitchFamily="34" charset="0"/>
                        <a:buChar char="•"/>
                      </a:pPr>
                      <a:r>
                        <a:rPr lang="en-US" sz="1800" b="0" i="0" dirty="0">
                          <a:solidFill>
                            <a:schemeClr val="tx1"/>
                          </a:solidFill>
                          <a:latin typeface="+mn-lt"/>
                        </a:rPr>
                        <a:t>Develop an awareness of sound patterns and rhythms </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extLst>
                  <a:ext uri="{0D108BD9-81ED-4DB2-BD59-A6C34878D82A}">
                    <a16:rowId xmlns:a16="http://schemas.microsoft.com/office/drawing/2014/main" val="3337972268"/>
                  </a:ext>
                </a:extLst>
              </a:tr>
              <a:tr h="599377">
                <a:tc>
                  <a:txBody>
                    <a:bodyPr/>
                    <a:lstStyle/>
                    <a:p>
                      <a:pPr algn="ctr"/>
                      <a:r>
                        <a:rPr lang="en-US" sz="1800" b="1" i="0" dirty="0">
                          <a:solidFill>
                            <a:schemeClr val="tx1"/>
                          </a:solidFill>
                          <a:latin typeface="+mn-lt"/>
                        </a:rPr>
                        <a:t>Aspect 4 - Rhythm and Rhyme</a:t>
                      </a:r>
                    </a:p>
                    <a:p>
                      <a:pPr marL="171450" indent="-171450" algn="ctr">
                        <a:buFont typeface="Arial" panose="020B0604020202020204" pitchFamily="34" charset="0"/>
                        <a:buChar char="•"/>
                      </a:pPr>
                      <a:r>
                        <a:rPr lang="en-US" sz="1800" b="0" i="0" dirty="0">
                          <a:solidFill>
                            <a:schemeClr val="tx1"/>
                          </a:solidFill>
                          <a:latin typeface="+mn-lt"/>
                        </a:rPr>
                        <a:t>Telling rhyming stories</a:t>
                      </a:r>
                    </a:p>
                    <a:p>
                      <a:pPr marL="171450" indent="-171450" algn="ctr">
                        <a:buFont typeface="Arial" panose="020B0604020202020204" pitchFamily="34" charset="0"/>
                        <a:buChar char="•"/>
                      </a:pPr>
                      <a:r>
                        <a:rPr lang="en-US" sz="1800" b="0" i="0" dirty="0">
                          <a:solidFill>
                            <a:schemeClr val="tx1"/>
                          </a:solidFill>
                          <a:latin typeface="+mn-lt"/>
                        </a:rPr>
                        <a:t>Singing nursery rhymes</a:t>
                      </a:r>
                    </a:p>
                    <a:p>
                      <a:pPr marL="171450" indent="-171450" algn="ctr">
                        <a:buFont typeface="Arial" panose="020B0604020202020204" pitchFamily="34" charset="0"/>
                        <a:buChar char="•"/>
                      </a:pPr>
                      <a:r>
                        <a:rPr lang="en-US" sz="1800" b="0" i="0" dirty="0">
                          <a:solidFill>
                            <a:schemeClr val="tx1"/>
                          </a:solidFill>
                          <a:latin typeface="+mn-lt"/>
                        </a:rPr>
                        <a:t>Counting or clapping the syllables in words</a:t>
                      </a:r>
                    </a:p>
                    <a:p>
                      <a:pPr marL="171450" indent="-171450" algn="ctr">
                        <a:buFont typeface="Arial" panose="020B0604020202020204" pitchFamily="34" charset="0"/>
                        <a:buChar char="•"/>
                      </a:pPr>
                      <a:r>
                        <a:rPr lang="en-US" sz="1800" b="0" i="0" dirty="0">
                          <a:solidFill>
                            <a:schemeClr val="tx1"/>
                          </a:solidFill>
                          <a:latin typeface="+mn-lt"/>
                        </a:rPr>
                        <a:t>Odd one out games, for example cat, dog, mat.</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lang="en-US" sz="1800" b="1" i="0" dirty="0">
                          <a:solidFill>
                            <a:schemeClr val="tx1"/>
                          </a:solidFill>
                          <a:latin typeface="+mn-lt"/>
                        </a:rPr>
                        <a:t>Aspect 5 – Alliteration</a:t>
                      </a:r>
                    </a:p>
                    <a:p>
                      <a:pPr marL="171450" indent="-171450" algn="ctr">
                        <a:buFont typeface="Arial" panose="020B0604020202020204" pitchFamily="34" charset="0"/>
                        <a:buChar char="•"/>
                      </a:pPr>
                      <a:r>
                        <a:rPr lang="en-US" sz="1800" b="0" i="0" dirty="0">
                          <a:solidFill>
                            <a:schemeClr val="tx1"/>
                          </a:solidFill>
                          <a:latin typeface="+mn-lt"/>
                        </a:rPr>
                        <a:t>Listening for the first</a:t>
                      </a:r>
                      <a:br>
                        <a:rPr lang="en-US" sz="1800" b="0" i="0" dirty="0">
                          <a:solidFill>
                            <a:schemeClr val="tx1"/>
                          </a:solidFill>
                          <a:latin typeface="+mn-lt"/>
                        </a:rPr>
                      </a:br>
                      <a:r>
                        <a:rPr lang="en-US" sz="1800" b="0" i="0" dirty="0">
                          <a:solidFill>
                            <a:schemeClr val="tx1"/>
                          </a:solidFill>
                          <a:latin typeface="+mn-lt"/>
                        </a:rPr>
                        <a:t>sound in a word</a:t>
                      </a:r>
                    </a:p>
                    <a:p>
                      <a:pPr marL="171450" indent="-171450" algn="ctr">
                        <a:buFont typeface="Arial" panose="020B0604020202020204" pitchFamily="34" charset="0"/>
                        <a:buChar char="•"/>
                      </a:pPr>
                      <a:r>
                        <a:rPr lang="en-US" sz="1800" b="0" i="0" dirty="0">
                          <a:solidFill>
                            <a:schemeClr val="tx1"/>
                          </a:solidFill>
                          <a:latin typeface="+mn-lt"/>
                        </a:rPr>
                        <a:t>Matching objects that begin with the same initial sound</a:t>
                      </a:r>
                    </a:p>
                    <a:p>
                      <a:pPr marL="171450" indent="-171450" algn="ctr">
                        <a:buFont typeface="Arial" panose="020B0604020202020204" pitchFamily="34" charset="0"/>
                        <a:buChar char="•"/>
                      </a:pPr>
                      <a:r>
                        <a:rPr lang="en-US" sz="1800" b="0" i="0" dirty="0">
                          <a:solidFill>
                            <a:schemeClr val="tx1"/>
                          </a:solidFill>
                          <a:latin typeface="+mn-lt"/>
                        </a:rPr>
                        <a:t>Playing I-spy games</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AD8"/>
                    </a:solidFill>
                  </a:tcPr>
                </a:tc>
                <a:tc>
                  <a:txBody>
                    <a:bodyPr/>
                    <a:lstStyle/>
                    <a:p>
                      <a:pPr algn="ctr"/>
                      <a:r>
                        <a:rPr lang="en-US" sz="1800" b="1" i="0" dirty="0">
                          <a:solidFill>
                            <a:schemeClr val="tx1"/>
                          </a:solidFill>
                          <a:latin typeface="+mn-lt"/>
                        </a:rPr>
                        <a:t>Aspect 6 – Voice Sounds</a:t>
                      </a:r>
                    </a:p>
                    <a:p>
                      <a:pPr marL="171450" indent="-171450" algn="ctr">
                        <a:buFont typeface="Arial" panose="020B0604020202020204" pitchFamily="34" charset="0"/>
                        <a:buChar char="•"/>
                      </a:pPr>
                      <a:r>
                        <a:rPr lang="en-US" sz="1800" b="0" i="0" dirty="0">
                          <a:solidFill>
                            <a:schemeClr val="tx1"/>
                          </a:solidFill>
                          <a:latin typeface="+mn-lt"/>
                        </a:rPr>
                        <a:t>Exploring different</a:t>
                      </a:r>
                      <a:br>
                        <a:rPr lang="en-US" sz="1800" b="0" i="0" dirty="0">
                          <a:solidFill>
                            <a:schemeClr val="tx1"/>
                          </a:solidFill>
                          <a:latin typeface="+mn-lt"/>
                        </a:rPr>
                      </a:br>
                      <a:r>
                        <a:rPr lang="en-US" sz="1800" b="0" i="0" dirty="0">
                          <a:solidFill>
                            <a:schemeClr val="tx1"/>
                          </a:solidFill>
                          <a:latin typeface="+mn-lt"/>
                        </a:rPr>
                        <a:t>mouth movements</a:t>
                      </a:r>
                    </a:p>
                    <a:p>
                      <a:pPr marL="171450" indent="-171450" algn="ctr">
                        <a:buFont typeface="Arial" panose="020B0604020202020204" pitchFamily="34" charset="0"/>
                        <a:buChar char="•"/>
                      </a:pPr>
                      <a:r>
                        <a:rPr lang="en-US" sz="1800" b="0" i="0" dirty="0">
                          <a:solidFill>
                            <a:schemeClr val="tx1"/>
                          </a:solidFill>
                          <a:latin typeface="+mn-lt"/>
                        </a:rPr>
                        <a:t>Making different vocal sounds</a:t>
                      </a:r>
                    </a:p>
                    <a:p>
                      <a:pPr marL="171450" indent="-171450" algn="ctr">
                        <a:buFont typeface="Arial" panose="020B0604020202020204" pitchFamily="34" charset="0"/>
                        <a:buChar char="•"/>
                      </a:pPr>
                      <a:r>
                        <a:rPr lang="en-US" sz="1800" b="0" i="0" dirty="0">
                          <a:solidFill>
                            <a:schemeClr val="tx1"/>
                          </a:solidFill>
                          <a:latin typeface="+mn-lt"/>
                        </a:rPr>
                        <a:t>Using robot voices to</a:t>
                      </a:r>
                      <a:br>
                        <a:rPr lang="en-US" sz="1800" b="0" i="0" dirty="0">
                          <a:solidFill>
                            <a:schemeClr val="tx1"/>
                          </a:solidFill>
                          <a:latin typeface="+mn-lt"/>
                        </a:rPr>
                      </a:br>
                      <a:r>
                        <a:rPr lang="en-US" sz="1800" b="0" i="0" dirty="0">
                          <a:solidFill>
                            <a:schemeClr val="tx1"/>
                          </a:solidFill>
                          <a:latin typeface="+mn-lt"/>
                        </a:rPr>
                        <a:t>sound out words (c-a-t)</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1C1C1"/>
                    </a:solidFill>
                  </a:tcPr>
                </a:tc>
                <a:extLst>
                  <a:ext uri="{0D108BD9-81ED-4DB2-BD59-A6C34878D82A}">
                    <a16:rowId xmlns:a16="http://schemas.microsoft.com/office/drawing/2014/main" val="576015329"/>
                  </a:ext>
                </a:extLst>
              </a:tr>
              <a:tr h="247863">
                <a:tc gridSpan="3">
                  <a:txBody>
                    <a:bodyPr/>
                    <a:lstStyle/>
                    <a:p>
                      <a:pPr algn="ctr"/>
                      <a:r>
                        <a:rPr lang="en-US" sz="1800" b="1" i="0" dirty="0">
                          <a:solidFill>
                            <a:schemeClr val="tx1"/>
                          </a:solidFill>
                          <a:latin typeface="+mn-lt"/>
                        </a:rPr>
                        <a:t>Aspect 7 – Oral Blending and Segmenting</a:t>
                      </a:r>
                    </a:p>
                    <a:p>
                      <a:pPr marL="171450" indent="-171450" algn="ctr">
                        <a:buFont typeface="Arial" panose="020B0604020202020204" pitchFamily="34" charset="0"/>
                        <a:buChar char="•"/>
                      </a:pPr>
                      <a:r>
                        <a:rPr lang="en-US" sz="1800" b="0" i="0" dirty="0">
                          <a:solidFill>
                            <a:schemeClr val="tx1"/>
                          </a:solidFill>
                          <a:latin typeface="+mn-lt"/>
                        </a:rPr>
                        <a:t>Games that involve breaking down words into sounds or phonemes and blending.</a:t>
                      </a:r>
                    </a:p>
                    <a:p>
                      <a:pPr marL="171450" indent="-171450" algn="ctr">
                        <a:buFont typeface="Arial" panose="020B0604020202020204" pitchFamily="34" charset="0"/>
                        <a:buChar char="•"/>
                      </a:pPr>
                      <a:r>
                        <a:rPr lang="en-US" sz="1800" b="0" i="0" dirty="0">
                          <a:solidFill>
                            <a:schemeClr val="tx1"/>
                          </a:solidFill>
                          <a:latin typeface="+mn-lt"/>
                        </a:rPr>
                        <a:t>Segmenting words together and then blending.</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45200">
                        <a:alpha val="76863"/>
                      </a:srgbClr>
                    </a:solidFill>
                  </a:tcPr>
                </a:tc>
                <a:tc hMerge="1">
                  <a:txBody>
                    <a:bodyPr/>
                    <a:lstStyle/>
                    <a:p>
                      <a:pPr algn="ctr"/>
                      <a:endParaRPr lang="en-US" sz="1800" b="0" i="0" dirty="0">
                        <a:solidFill>
                          <a:schemeClr val="tx1"/>
                        </a:solidFill>
                        <a:latin typeface="Spartan MB"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800" b="0" i="0" dirty="0">
                        <a:solidFill>
                          <a:schemeClr val="tx1"/>
                        </a:solidFill>
                        <a:latin typeface="Spartan MB"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4272215"/>
                  </a:ext>
                </a:extLst>
              </a:tr>
            </a:tbl>
          </a:graphicData>
        </a:graphic>
      </p:graphicFrame>
    </p:spTree>
    <p:custDataLst>
      <p:tags r:id="rId1"/>
    </p:custDataLst>
    <p:extLst>
      <p:ext uri="{BB962C8B-B14F-4D97-AF65-F5344CB8AC3E}">
        <p14:creationId xmlns:p14="http://schemas.microsoft.com/office/powerpoint/2010/main" val="1754073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700007" y="42040"/>
            <a:ext cx="2792047" cy="830997"/>
          </a:xfrm>
          <a:prstGeom prst="rect">
            <a:avLst/>
          </a:prstGeom>
          <a:noFill/>
        </p:spPr>
        <p:txBody>
          <a:bodyPr wrap="none" rtlCol="0">
            <a:spAutoFit/>
          </a:bodyPr>
          <a:lstStyle/>
          <a:p>
            <a:pPr algn="ctr"/>
            <a:r>
              <a:rPr lang="en-US" sz="4800" dirty="0">
                <a:latin typeface="Sassoon Infant Rg" panose="02000603020000020003" pitchFamily="2" charset="0"/>
              </a:rPr>
              <a:t>Phase Two</a:t>
            </a:r>
          </a:p>
        </p:txBody>
      </p:sp>
      <p:pic>
        <p:nvPicPr>
          <p:cNvPr id="3" name="Picture 2">
            <a:extLst>
              <a:ext uri="{FF2B5EF4-FFF2-40B4-BE49-F238E27FC236}">
                <a16:creationId xmlns:a16="http://schemas.microsoft.com/office/drawing/2014/main" id="{0C34DC54-D4A1-0C4F-BDDC-0721B71D12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7443" y="954314"/>
            <a:ext cx="1544017" cy="2205739"/>
          </a:xfrm>
          <a:prstGeom prst="rect">
            <a:avLst/>
          </a:prstGeom>
        </p:spPr>
      </p:pic>
      <p:pic>
        <p:nvPicPr>
          <p:cNvPr id="34" name="Picture 33">
            <a:extLst>
              <a:ext uri="{FF2B5EF4-FFF2-40B4-BE49-F238E27FC236}">
                <a16:creationId xmlns:a16="http://schemas.microsoft.com/office/drawing/2014/main" id="{AF0FB3D4-225E-4EF7-BCE1-C4420A19707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174" t="22500" r="4229" b="10006"/>
          <a:stretch/>
        </p:blipFill>
        <p:spPr>
          <a:xfrm>
            <a:off x="3050796" y="2674594"/>
            <a:ext cx="7320173" cy="3807460"/>
          </a:xfrm>
          <a:prstGeom prst="rect">
            <a:avLst/>
          </a:prstGeom>
        </p:spPr>
      </p:pic>
      <p:sp>
        <p:nvSpPr>
          <p:cNvPr id="35" name="TextBox 34">
            <a:extLst>
              <a:ext uri="{FF2B5EF4-FFF2-40B4-BE49-F238E27FC236}">
                <a16:creationId xmlns:a16="http://schemas.microsoft.com/office/drawing/2014/main" id="{E4F454D6-4AD7-48A8-945C-CF0F9C8E19B0}"/>
              </a:ext>
            </a:extLst>
          </p:cNvPr>
          <p:cNvSpPr txBox="1"/>
          <p:nvPr/>
        </p:nvSpPr>
        <p:spPr>
          <a:xfrm>
            <a:off x="3638025" y="988985"/>
            <a:ext cx="7924800" cy="1569660"/>
          </a:xfrm>
          <a:prstGeom prst="rect">
            <a:avLst/>
          </a:prstGeom>
          <a:noFill/>
        </p:spPr>
        <p:txBody>
          <a:bodyPr wrap="square" rtlCol="0">
            <a:spAutoFit/>
          </a:bodyPr>
          <a:lstStyle/>
          <a:p>
            <a:r>
              <a:rPr lang="en-GB" sz="2400" dirty="0">
                <a:ea typeface="Segoe UI Black" panose="020B0A02040204020203" pitchFamily="34" charset="0"/>
                <a:cs typeface="Segoe UI Black" panose="020B0A02040204020203" pitchFamily="34" charset="0"/>
              </a:rPr>
              <a:t>Children begin to learn that letters make phonemes or sounds.  They are taught the 19 most common phonemes.  They learn how to blend and read CVC (consonant-vowel-consonant) and VC words.  They also learn some common exception words.</a:t>
            </a:r>
          </a:p>
        </p:txBody>
      </p:sp>
    </p:spTree>
    <p:extLst>
      <p:ext uri="{BB962C8B-B14F-4D97-AF65-F5344CB8AC3E}">
        <p14:creationId xmlns:p14="http://schemas.microsoft.com/office/powerpoint/2010/main" val="4014057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DDB7-27F9-4AFD-8B8E-E87A81C71915}"/>
              </a:ext>
            </a:extLst>
          </p:cNvPr>
          <p:cNvSpPr>
            <a:spLocks noGrp="1"/>
          </p:cNvSpPr>
          <p:nvPr>
            <p:ph type="title"/>
          </p:nvPr>
        </p:nvSpPr>
        <p:spPr/>
        <p:txBody>
          <a:bodyPr/>
          <a:lstStyle/>
          <a:p>
            <a:r>
              <a:rPr lang="en-GB" dirty="0"/>
              <a:t>Walter the Reading Lion</a:t>
            </a:r>
          </a:p>
        </p:txBody>
      </p:sp>
      <p:pic>
        <p:nvPicPr>
          <p:cNvPr id="4" name="Content Placeholder 3">
            <a:extLst>
              <a:ext uri="{FF2B5EF4-FFF2-40B4-BE49-F238E27FC236}">
                <a16:creationId xmlns:a16="http://schemas.microsoft.com/office/drawing/2014/main" id="{219297F1-5D9D-4F0A-A738-7D31C71A390F}"/>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667582" y="2254219"/>
            <a:ext cx="2856835" cy="3494150"/>
          </a:xfrm>
          <a:prstGeom prst="rect">
            <a:avLst/>
          </a:prstGeom>
        </p:spPr>
      </p:pic>
      <p:sp>
        <p:nvSpPr>
          <p:cNvPr id="5" name="TextBox 4">
            <a:extLst>
              <a:ext uri="{FF2B5EF4-FFF2-40B4-BE49-F238E27FC236}">
                <a16:creationId xmlns:a16="http://schemas.microsoft.com/office/drawing/2014/main" id="{29347368-DBB0-40EA-9C47-BFA22CE37354}"/>
              </a:ext>
            </a:extLst>
          </p:cNvPr>
          <p:cNvSpPr txBox="1"/>
          <p:nvPr/>
        </p:nvSpPr>
        <p:spPr>
          <a:xfrm>
            <a:off x="1241571" y="2063692"/>
            <a:ext cx="2927757" cy="1200329"/>
          </a:xfrm>
          <a:prstGeom prst="rect">
            <a:avLst/>
          </a:prstGeom>
          <a:noFill/>
        </p:spPr>
        <p:txBody>
          <a:bodyPr wrap="square" rtlCol="0">
            <a:spAutoFit/>
          </a:bodyPr>
          <a:lstStyle/>
          <a:p>
            <a:r>
              <a:rPr lang="en-GB" dirty="0"/>
              <a:t>Today we going to share how we teach children to read at Walter Infant School and Nursery</a:t>
            </a:r>
          </a:p>
        </p:txBody>
      </p:sp>
      <p:sp>
        <p:nvSpPr>
          <p:cNvPr id="6" name="TextBox 5">
            <a:extLst>
              <a:ext uri="{FF2B5EF4-FFF2-40B4-BE49-F238E27FC236}">
                <a16:creationId xmlns:a16="http://schemas.microsoft.com/office/drawing/2014/main" id="{3988B872-D39F-4735-B62D-914B47ECCE7A}"/>
              </a:ext>
            </a:extLst>
          </p:cNvPr>
          <p:cNvSpPr txBox="1"/>
          <p:nvPr/>
        </p:nvSpPr>
        <p:spPr>
          <a:xfrm>
            <a:off x="8388991" y="2103437"/>
            <a:ext cx="3355596" cy="1200329"/>
          </a:xfrm>
          <a:prstGeom prst="rect">
            <a:avLst/>
          </a:prstGeom>
          <a:noFill/>
        </p:spPr>
        <p:txBody>
          <a:bodyPr wrap="square" rtlCol="0">
            <a:spAutoFit/>
          </a:bodyPr>
          <a:lstStyle/>
          <a:p>
            <a:r>
              <a:rPr lang="en-GB" dirty="0"/>
              <a:t>We will also be able to suggest ways in which you can support your child in learning to read at home.</a:t>
            </a:r>
          </a:p>
        </p:txBody>
      </p:sp>
    </p:spTree>
    <p:extLst>
      <p:ext uri="{BB962C8B-B14F-4D97-AF65-F5344CB8AC3E}">
        <p14:creationId xmlns:p14="http://schemas.microsoft.com/office/powerpoint/2010/main" val="3074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F612BBC8-7E29-5247-A66A-AF0FC169206C}"/>
              </a:ext>
            </a:extLst>
          </p:cNvPr>
          <p:cNvPicPr>
            <a:picLocks noChangeAspect="1"/>
          </p:cNvPicPr>
          <p:nvPr/>
        </p:nvPicPr>
        <p:blipFill>
          <a:blip r:embed="rId2"/>
          <a:stretch>
            <a:fillRect/>
          </a:stretch>
        </p:blipFill>
        <p:spPr>
          <a:xfrm>
            <a:off x="5734667" y="1772634"/>
            <a:ext cx="3688905" cy="3312732"/>
          </a:xfrm>
          <a:prstGeom prst="rect">
            <a:avLst/>
          </a:prstGeom>
        </p:spPr>
      </p:pic>
      <p:sp>
        <p:nvSpPr>
          <p:cNvPr id="6" name="TextBox 5">
            <a:extLst>
              <a:ext uri="{FF2B5EF4-FFF2-40B4-BE49-F238E27FC236}">
                <a16:creationId xmlns:a16="http://schemas.microsoft.com/office/drawing/2014/main" id="{0D61C543-7D79-684F-8A5F-45327D83E28F}"/>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t>s</a:t>
            </a:r>
            <a:endParaRPr lang="en-US" sz="2249" dirty="0"/>
          </a:p>
        </p:txBody>
      </p:sp>
    </p:spTree>
    <p:extLst>
      <p:ext uri="{BB962C8B-B14F-4D97-AF65-F5344CB8AC3E}">
        <p14:creationId xmlns:p14="http://schemas.microsoft.com/office/powerpoint/2010/main" val="2828554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94BFFD-E875-0D4F-B84A-FFC702E50416}"/>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t>a</a:t>
            </a:r>
            <a:endParaRPr lang="en-US" sz="2249" dirty="0"/>
          </a:p>
        </p:txBody>
      </p:sp>
      <p:pic>
        <p:nvPicPr>
          <p:cNvPr id="3" name="Picture 2" descr="A picture containing transport&#10;&#10;Description automatically generated">
            <a:extLst>
              <a:ext uri="{FF2B5EF4-FFF2-40B4-BE49-F238E27FC236}">
                <a16:creationId xmlns:a16="http://schemas.microsoft.com/office/drawing/2014/main" id="{AEA8EF2C-DA8A-4E42-96B5-11A8E5B811EC}"/>
              </a:ext>
            </a:extLst>
          </p:cNvPr>
          <p:cNvPicPr>
            <a:picLocks noChangeAspect="1"/>
          </p:cNvPicPr>
          <p:nvPr/>
        </p:nvPicPr>
        <p:blipFill>
          <a:blip r:embed="rId2"/>
          <a:stretch>
            <a:fillRect/>
          </a:stretch>
        </p:blipFill>
        <p:spPr>
          <a:xfrm>
            <a:off x="6297116" y="2668991"/>
            <a:ext cx="3349471" cy="1520019"/>
          </a:xfrm>
          <a:prstGeom prst="rect">
            <a:avLst/>
          </a:prstGeom>
        </p:spPr>
      </p:pic>
    </p:spTree>
    <p:extLst>
      <p:ext uri="{BB962C8B-B14F-4D97-AF65-F5344CB8AC3E}">
        <p14:creationId xmlns:p14="http://schemas.microsoft.com/office/powerpoint/2010/main" val="130896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D9657-39EA-8B44-9C08-48C1C33B514C}"/>
              </a:ext>
            </a:extLst>
          </p:cNvPr>
          <p:cNvPicPr>
            <a:picLocks noChangeAspect="1"/>
          </p:cNvPicPr>
          <p:nvPr/>
        </p:nvPicPr>
        <p:blipFill>
          <a:blip r:embed="rId2"/>
          <a:stretch>
            <a:fillRect/>
          </a:stretch>
        </p:blipFill>
        <p:spPr>
          <a:xfrm>
            <a:off x="6530559" y="2003694"/>
            <a:ext cx="3303934" cy="3049784"/>
          </a:xfrm>
          <a:prstGeom prst="rect">
            <a:avLst/>
          </a:prstGeom>
        </p:spPr>
      </p:pic>
      <p:sp>
        <p:nvSpPr>
          <p:cNvPr id="6" name="TextBox 5">
            <a:extLst>
              <a:ext uri="{FF2B5EF4-FFF2-40B4-BE49-F238E27FC236}">
                <a16:creationId xmlns:a16="http://schemas.microsoft.com/office/drawing/2014/main" id="{2EDE2101-2733-F14B-95AB-281668B96403}"/>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latin typeface="SassoonPrimaryInfant" pitchFamily="2" charset="0"/>
              </a:rPr>
              <a:t>t</a:t>
            </a:r>
            <a:endParaRPr lang="en-US" sz="2249" dirty="0">
              <a:latin typeface="SassoonPrimaryInfant" pitchFamily="2" charset="0"/>
            </a:endParaRPr>
          </a:p>
        </p:txBody>
      </p:sp>
    </p:spTree>
    <p:extLst>
      <p:ext uri="{BB962C8B-B14F-4D97-AF65-F5344CB8AC3E}">
        <p14:creationId xmlns:p14="http://schemas.microsoft.com/office/powerpoint/2010/main" val="2920720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26908"/>
            <a:ext cx="4565053" cy="5520614"/>
          </a:xfrm>
          <a:prstGeom prst="rect">
            <a:avLst/>
          </a:prstGeom>
          <a:noFill/>
        </p:spPr>
        <p:txBody>
          <a:bodyPr wrap="square" lIns="0" tIns="0" rIns="0" bIns="0" rtlCol="0" anchor="ctr">
            <a:spAutoFit/>
          </a:bodyPr>
          <a:lstStyle/>
          <a:p>
            <a:pPr algn="ctr"/>
            <a:r>
              <a:rPr lang="en-US" sz="35874" dirty="0">
                <a:latin typeface="+mj-lt"/>
              </a:rPr>
              <a:t>p</a:t>
            </a:r>
            <a:endParaRPr lang="en-US" sz="2249" dirty="0">
              <a:latin typeface="+mj-lt"/>
            </a:endParaRPr>
          </a:p>
        </p:txBody>
      </p:sp>
      <p:pic>
        <p:nvPicPr>
          <p:cNvPr id="5" name="Picture 4" descr="A picture containing object&#10;&#10;Description automatically generated">
            <a:extLst>
              <a:ext uri="{FF2B5EF4-FFF2-40B4-BE49-F238E27FC236}">
                <a16:creationId xmlns:a16="http://schemas.microsoft.com/office/drawing/2014/main" id="{D5BCF3E7-B4C9-E241-AF1D-691B45C95049}"/>
              </a:ext>
            </a:extLst>
          </p:cNvPr>
          <p:cNvPicPr>
            <a:picLocks noChangeAspect="1"/>
          </p:cNvPicPr>
          <p:nvPr/>
        </p:nvPicPr>
        <p:blipFill>
          <a:blip r:embed="rId2"/>
          <a:stretch>
            <a:fillRect/>
          </a:stretch>
        </p:blipFill>
        <p:spPr>
          <a:xfrm>
            <a:off x="6685906" y="2085689"/>
            <a:ext cx="3157520" cy="3278964"/>
          </a:xfrm>
          <a:prstGeom prst="rect">
            <a:avLst/>
          </a:prstGeom>
        </p:spPr>
      </p:pic>
    </p:spTree>
    <p:extLst>
      <p:ext uri="{BB962C8B-B14F-4D97-AF65-F5344CB8AC3E}">
        <p14:creationId xmlns:p14="http://schemas.microsoft.com/office/powerpoint/2010/main" val="84468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08564"/>
            <a:ext cx="4565053" cy="5520614"/>
          </a:xfrm>
          <a:prstGeom prst="rect">
            <a:avLst/>
          </a:prstGeom>
          <a:noFill/>
        </p:spPr>
        <p:txBody>
          <a:bodyPr wrap="square" lIns="0" tIns="0" rIns="0" bIns="0" rtlCol="0" anchor="ctr">
            <a:spAutoFit/>
          </a:bodyPr>
          <a:lstStyle/>
          <a:p>
            <a:pPr algn="ctr"/>
            <a:r>
              <a:rPr lang="en-US" sz="35874" dirty="0">
                <a:latin typeface="+mj-lt"/>
              </a:rPr>
              <a:t>i</a:t>
            </a:r>
            <a:endParaRPr lang="en-US" sz="2249" dirty="0">
              <a:latin typeface="+mj-lt"/>
            </a:endParaRPr>
          </a:p>
        </p:txBody>
      </p:sp>
      <p:pic>
        <p:nvPicPr>
          <p:cNvPr id="3" name="Picture 2" descr="A picture containing object&#10;&#10;Description automatically generated">
            <a:extLst>
              <a:ext uri="{FF2B5EF4-FFF2-40B4-BE49-F238E27FC236}">
                <a16:creationId xmlns:a16="http://schemas.microsoft.com/office/drawing/2014/main" id="{F2449CB4-C012-8647-A9D4-7FF1E6494899}"/>
              </a:ext>
            </a:extLst>
          </p:cNvPr>
          <p:cNvPicPr>
            <a:picLocks noChangeAspect="1"/>
          </p:cNvPicPr>
          <p:nvPr/>
        </p:nvPicPr>
        <p:blipFill>
          <a:blip r:embed="rId2"/>
          <a:stretch>
            <a:fillRect/>
          </a:stretch>
        </p:blipFill>
        <p:spPr>
          <a:xfrm>
            <a:off x="6614772" y="2071698"/>
            <a:ext cx="3389450" cy="2528915"/>
          </a:xfrm>
          <a:prstGeom prst="rect">
            <a:avLst/>
          </a:prstGeom>
        </p:spPr>
      </p:pic>
    </p:spTree>
    <p:extLst>
      <p:ext uri="{BB962C8B-B14F-4D97-AF65-F5344CB8AC3E}">
        <p14:creationId xmlns:p14="http://schemas.microsoft.com/office/powerpoint/2010/main" val="418183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18065"/>
            <a:ext cx="4565053" cy="5520614"/>
          </a:xfrm>
          <a:prstGeom prst="rect">
            <a:avLst/>
          </a:prstGeom>
          <a:noFill/>
        </p:spPr>
        <p:txBody>
          <a:bodyPr wrap="square" lIns="0" tIns="0" rIns="0" bIns="0" rtlCol="0" anchor="ctr">
            <a:spAutoFit/>
          </a:bodyPr>
          <a:lstStyle/>
          <a:p>
            <a:pPr algn="ctr"/>
            <a:r>
              <a:rPr lang="en-US" sz="35874" dirty="0">
                <a:latin typeface="+mj-lt"/>
              </a:rPr>
              <a:t>n</a:t>
            </a:r>
            <a:endParaRPr lang="en-US" sz="2249" dirty="0">
              <a:latin typeface="+mj-lt"/>
            </a:endParaRPr>
          </a:p>
        </p:txBody>
      </p:sp>
      <p:pic>
        <p:nvPicPr>
          <p:cNvPr id="5" name="Picture 4">
            <a:extLst>
              <a:ext uri="{FF2B5EF4-FFF2-40B4-BE49-F238E27FC236}">
                <a16:creationId xmlns:a16="http://schemas.microsoft.com/office/drawing/2014/main" id="{446C373D-21C1-A04A-90B9-F91D9A4DE8F9}"/>
              </a:ext>
            </a:extLst>
          </p:cNvPr>
          <p:cNvPicPr>
            <a:picLocks noChangeAspect="1"/>
          </p:cNvPicPr>
          <p:nvPr/>
        </p:nvPicPr>
        <p:blipFill>
          <a:blip r:embed="rId2"/>
          <a:stretch>
            <a:fillRect/>
          </a:stretch>
        </p:blipFill>
        <p:spPr>
          <a:xfrm>
            <a:off x="5803414" y="2297308"/>
            <a:ext cx="4486305" cy="2785615"/>
          </a:xfrm>
          <a:prstGeom prst="rect">
            <a:avLst/>
          </a:prstGeom>
        </p:spPr>
      </p:pic>
    </p:spTree>
    <p:extLst>
      <p:ext uri="{BB962C8B-B14F-4D97-AF65-F5344CB8AC3E}">
        <p14:creationId xmlns:p14="http://schemas.microsoft.com/office/powerpoint/2010/main" val="223807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18065"/>
            <a:ext cx="4565053" cy="5520614"/>
          </a:xfrm>
          <a:prstGeom prst="rect">
            <a:avLst/>
          </a:prstGeom>
          <a:noFill/>
        </p:spPr>
        <p:txBody>
          <a:bodyPr wrap="square" lIns="0" tIns="0" rIns="0" bIns="0" rtlCol="0" anchor="ctr">
            <a:spAutoFit/>
          </a:bodyPr>
          <a:lstStyle/>
          <a:p>
            <a:pPr algn="ctr"/>
            <a:r>
              <a:rPr lang="en-US" sz="35874" dirty="0">
                <a:latin typeface="+mj-lt"/>
              </a:rPr>
              <a:t>m</a:t>
            </a:r>
            <a:endParaRPr lang="en-US" sz="2249" dirty="0">
              <a:latin typeface="+mj-lt"/>
            </a:endParaRPr>
          </a:p>
        </p:txBody>
      </p:sp>
      <p:pic>
        <p:nvPicPr>
          <p:cNvPr id="3" name="Picture 2" descr="A picture containing object&#10;&#10;Description automatically generated">
            <a:extLst>
              <a:ext uri="{FF2B5EF4-FFF2-40B4-BE49-F238E27FC236}">
                <a16:creationId xmlns:a16="http://schemas.microsoft.com/office/drawing/2014/main" id="{45411A73-35CE-B948-9C31-878AE6425232}"/>
              </a:ext>
            </a:extLst>
          </p:cNvPr>
          <p:cNvPicPr>
            <a:picLocks noChangeAspect="1"/>
          </p:cNvPicPr>
          <p:nvPr/>
        </p:nvPicPr>
        <p:blipFill>
          <a:blip r:embed="rId2"/>
          <a:stretch>
            <a:fillRect/>
          </a:stretch>
        </p:blipFill>
        <p:spPr>
          <a:xfrm>
            <a:off x="6373417" y="1721708"/>
            <a:ext cx="3702271" cy="3646386"/>
          </a:xfrm>
          <a:prstGeom prst="rect">
            <a:avLst/>
          </a:prstGeom>
        </p:spPr>
      </p:pic>
    </p:spTree>
    <p:extLst>
      <p:ext uri="{BB962C8B-B14F-4D97-AF65-F5344CB8AC3E}">
        <p14:creationId xmlns:p14="http://schemas.microsoft.com/office/powerpoint/2010/main" val="1453964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82649"/>
            <a:ext cx="4565053" cy="5520614"/>
          </a:xfrm>
          <a:prstGeom prst="rect">
            <a:avLst/>
          </a:prstGeom>
          <a:noFill/>
        </p:spPr>
        <p:txBody>
          <a:bodyPr wrap="square" lIns="0" tIns="0" rIns="0" bIns="0" rtlCol="0" anchor="ctr">
            <a:spAutoFit/>
          </a:bodyPr>
          <a:lstStyle/>
          <a:p>
            <a:pPr algn="ctr"/>
            <a:r>
              <a:rPr lang="en-US" sz="35874" dirty="0">
                <a:latin typeface="+mj-lt"/>
              </a:rPr>
              <a:t>d</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E6A72EF8-CC47-1940-BC08-68B64967E8F6}"/>
              </a:ext>
            </a:extLst>
          </p:cNvPr>
          <p:cNvPicPr>
            <a:picLocks noChangeAspect="1"/>
          </p:cNvPicPr>
          <p:nvPr/>
        </p:nvPicPr>
        <p:blipFill>
          <a:blip r:embed="rId2"/>
          <a:stretch>
            <a:fillRect/>
          </a:stretch>
        </p:blipFill>
        <p:spPr>
          <a:xfrm>
            <a:off x="6645516" y="1423420"/>
            <a:ext cx="2992451" cy="4011160"/>
          </a:xfrm>
          <a:prstGeom prst="rect">
            <a:avLst/>
          </a:prstGeom>
        </p:spPr>
      </p:pic>
    </p:spTree>
    <p:extLst>
      <p:ext uri="{BB962C8B-B14F-4D97-AF65-F5344CB8AC3E}">
        <p14:creationId xmlns:p14="http://schemas.microsoft.com/office/powerpoint/2010/main" val="728264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47604"/>
            <a:ext cx="4565053" cy="5520614"/>
          </a:xfrm>
          <a:prstGeom prst="rect">
            <a:avLst/>
          </a:prstGeom>
          <a:noFill/>
        </p:spPr>
        <p:txBody>
          <a:bodyPr wrap="square" lIns="0" tIns="0" rIns="0" bIns="0" rtlCol="0" anchor="ctr">
            <a:spAutoFit/>
          </a:bodyPr>
          <a:lstStyle/>
          <a:p>
            <a:pPr algn="ctr"/>
            <a:r>
              <a:rPr lang="en-US" sz="35874" dirty="0">
                <a:latin typeface="+mj-lt"/>
              </a:rPr>
              <a:t>g</a:t>
            </a:r>
            <a:endParaRPr lang="en-US" sz="2249" dirty="0">
              <a:latin typeface="+mj-lt"/>
            </a:endParaRPr>
          </a:p>
        </p:txBody>
      </p:sp>
      <p:pic>
        <p:nvPicPr>
          <p:cNvPr id="3" name="Picture 2" descr="A picture containing weapon, brass knucks&#10;&#10;Description automatically generated">
            <a:extLst>
              <a:ext uri="{FF2B5EF4-FFF2-40B4-BE49-F238E27FC236}">
                <a16:creationId xmlns:a16="http://schemas.microsoft.com/office/drawing/2014/main" id="{91ED526D-64F9-534A-9616-87606D24170A}"/>
              </a:ext>
            </a:extLst>
          </p:cNvPr>
          <p:cNvPicPr>
            <a:picLocks noChangeAspect="1"/>
          </p:cNvPicPr>
          <p:nvPr/>
        </p:nvPicPr>
        <p:blipFill>
          <a:blip r:embed="rId2"/>
          <a:stretch>
            <a:fillRect/>
          </a:stretch>
        </p:blipFill>
        <p:spPr>
          <a:xfrm>
            <a:off x="6580873" y="1952920"/>
            <a:ext cx="2924441" cy="2952160"/>
          </a:xfrm>
          <a:prstGeom prst="rect">
            <a:avLst/>
          </a:prstGeom>
        </p:spPr>
      </p:pic>
    </p:spTree>
    <p:extLst>
      <p:ext uri="{BB962C8B-B14F-4D97-AF65-F5344CB8AC3E}">
        <p14:creationId xmlns:p14="http://schemas.microsoft.com/office/powerpoint/2010/main" val="4107137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8"/>
            <a:ext cx="4565053" cy="5520614"/>
          </a:xfrm>
          <a:prstGeom prst="rect">
            <a:avLst/>
          </a:prstGeom>
          <a:noFill/>
        </p:spPr>
        <p:txBody>
          <a:bodyPr wrap="square" lIns="0" tIns="0" rIns="0" bIns="0" rtlCol="0" anchor="ctr">
            <a:spAutoFit/>
          </a:bodyPr>
          <a:lstStyle/>
          <a:p>
            <a:pPr algn="ctr"/>
            <a:r>
              <a:rPr lang="en-US" sz="35874" dirty="0">
                <a:latin typeface="+mj-lt"/>
              </a:rPr>
              <a:t>o</a:t>
            </a:r>
            <a:endParaRPr lang="en-US" sz="2249" dirty="0">
              <a:latin typeface="+mj-lt"/>
            </a:endParaRPr>
          </a:p>
        </p:txBody>
      </p:sp>
      <p:pic>
        <p:nvPicPr>
          <p:cNvPr id="5" name="Picture 4">
            <a:extLst>
              <a:ext uri="{FF2B5EF4-FFF2-40B4-BE49-F238E27FC236}">
                <a16:creationId xmlns:a16="http://schemas.microsoft.com/office/drawing/2014/main" id="{C9336498-B7B7-7F40-8413-C833719BD517}"/>
              </a:ext>
            </a:extLst>
          </p:cNvPr>
          <p:cNvPicPr>
            <a:picLocks noChangeAspect="1"/>
          </p:cNvPicPr>
          <p:nvPr/>
        </p:nvPicPr>
        <p:blipFill>
          <a:blip r:embed="rId2"/>
          <a:stretch>
            <a:fillRect/>
          </a:stretch>
        </p:blipFill>
        <p:spPr>
          <a:xfrm>
            <a:off x="6258130" y="2053302"/>
            <a:ext cx="3151707" cy="3110018"/>
          </a:xfrm>
          <a:prstGeom prst="rect">
            <a:avLst/>
          </a:prstGeom>
        </p:spPr>
      </p:pic>
    </p:spTree>
    <p:extLst>
      <p:ext uri="{BB962C8B-B14F-4D97-AF65-F5344CB8AC3E}">
        <p14:creationId xmlns:p14="http://schemas.microsoft.com/office/powerpoint/2010/main" val="297886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8B3A-668E-4F55-95B3-39AD1FC3B6A7}"/>
              </a:ext>
            </a:extLst>
          </p:cNvPr>
          <p:cNvSpPr>
            <a:spLocks noGrp="1"/>
          </p:cNvSpPr>
          <p:nvPr>
            <p:ph type="title"/>
          </p:nvPr>
        </p:nvSpPr>
        <p:spPr/>
        <p:txBody>
          <a:bodyPr/>
          <a:lstStyle/>
          <a:p>
            <a:r>
              <a:rPr lang="en-GB" dirty="0"/>
              <a:t>7 Aspects of Reading</a:t>
            </a:r>
          </a:p>
        </p:txBody>
      </p:sp>
      <p:sp>
        <p:nvSpPr>
          <p:cNvPr id="3" name="Content Placeholder 2">
            <a:extLst>
              <a:ext uri="{FF2B5EF4-FFF2-40B4-BE49-F238E27FC236}">
                <a16:creationId xmlns:a16="http://schemas.microsoft.com/office/drawing/2014/main" id="{D9F5422C-50AE-4EA9-8650-6B52DEEA5815}"/>
              </a:ext>
            </a:extLst>
          </p:cNvPr>
          <p:cNvSpPr>
            <a:spLocks noGrp="1"/>
          </p:cNvSpPr>
          <p:nvPr>
            <p:ph idx="1"/>
          </p:nvPr>
        </p:nvSpPr>
        <p:spPr/>
        <p:txBody>
          <a:bodyPr/>
          <a:lstStyle/>
          <a:p>
            <a:pPr marL="0" indent="0">
              <a:buNone/>
            </a:pPr>
            <a:r>
              <a:rPr lang="en-GB" dirty="0"/>
              <a:t>Learning to read is a journey that begins as soon as your child is born:</a:t>
            </a:r>
          </a:p>
          <a:p>
            <a:pPr lvl="0"/>
            <a:r>
              <a:rPr lang="en-GB" dirty="0"/>
              <a:t>Early Literacy Skills</a:t>
            </a:r>
          </a:p>
          <a:p>
            <a:pPr lvl="0"/>
            <a:r>
              <a:rPr lang="en-GB" dirty="0"/>
              <a:t>Phonological and Phonemic Awareness</a:t>
            </a:r>
          </a:p>
          <a:p>
            <a:pPr lvl="0"/>
            <a:r>
              <a:rPr lang="en-GB" dirty="0"/>
              <a:t>Alphabetic Principle</a:t>
            </a:r>
          </a:p>
          <a:p>
            <a:pPr lvl="0"/>
            <a:r>
              <a:rPr lang="en-GB" dirty="0"/>
              <a:t>Phonics</a:t>
            </a:r>
          </a:p>
          <a:p>
            <a:pPr lvl="0"/>
            <a:r>
              <a:rPr lang="en-GB" dirty="0"/>
              <a:t>Fluency</a:t>
            </a:r>
          </a:p>
          <a:p>
            <a:pPr lvl="0"/>
            <a:r>
              <a:rPr lang="en-GB" dirty="0"/>
              <a:t>Vocabulary</a:t>
            </a:r>
          </a:p>
          <a:p>
            <a:pPr lvl="0"/>
            <a:r>
              <a:rPr lang="en-GB" dirty="0"/>
              <a:t>Comprehension</a:t>
            </a:r>
          </a:p>
          <a:p>
            <a:endParaRPr lang="en-GB" dirty="0"/>
          </a:p>
        </p:txBody>
      </p:sp>
      <p:pic>
        <p:nvPicPr>
          <p:cNvPr id="6" name="Picture 5">
            <a:extLst>
              <a:ext uri="{FF2B5EF4-FFF2-40B4-BE49-F238E27FC236}">
                <a16:creationId xmlns:a16="http://schemas.microsoft.com/office/drawing/2014/main" id="{A900C7CC-FB98-4BC4-A231-A0DB64B6D0EF}"/>
              </a:ext>
            </a:extLst>
          </p:cNvPr>
          <p:cNvPicPr>
            <a:picLocks noChangeAspect="1"/>
          </p:cNvPicPr>
          <p:nvPr/>
        </p:nvPicPr>
        <p:blipFill>
          <a:blip r:embed="rId2"/>
          <a:stretch>
            <a:fillRect/>
          </a:stretch>
        </p:blipFill>
        <p:spPr>
          <a:xfrm>
            <a:off x="8185864" y="3746384"/>
            <a:ext cx="2466975" cy="1847850"/>
          </a:xfrm>
          <a:prstGeom prst="rect">
            <a:avLst/>
          </a:prstGeom>
        </p:spPr>
      </p:pic>
    </p:spTree>
    <p:extLst>
      <p:ext uri="{BB962C8B-B14F-4D97-AF65-F5344CB8AC3E}">
        <p14:creationId xmlns:p14="http://schemas.microsoft.com/office/powerpoint/2010/main" val="33132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8"/>
            <a:ext cx="4565053" cy="5520614"/>
          </a:xfrm>
          <a:prstGeom prst="rect">
            <a:avLst/>
          </a:prstGeom>
          <a:noFill/>
        </p:spPr>
        <p:txBody>
          <a:bodyPr wrap="square" lIns="0" tIns="0" rIns="0" bIns="0" rtlCol="0" anchor="ctr">
            <a:spAutoFit/>
          </a:bodyPr>
          <a:lstStyle/>
          <a:p>
            <a:pPr algn="ctr"/>
            <a:r>
              <a:rPr lang="en-US" sz="35874" dirty="0">
                <a:latin typeface="+mj-lt"/>
              </a:rPr>
              <a:t>c</a:t>
            </a:r>
            <a:endParaRPr lang="en-US" sz="2249" dirty="0">
              <a:latin typeface="+mj-lt"/>
            </a:endParaRPr>
          </a:p>
        </p:txBody>
      </p:sp>
      <p:pic>
        <p:nvPicPr>
          <p:cNvPr id="3" name="Picture 2">
            <a:extLst>
              <a:ext uri="{FF2B5EF4-FFF2-40B4-BE49-F238E27FC236}">
                <a16:creationId xmlns:a16="http://schemas.microsoft.com/office/drawing/2014/main" id="{E57713A1-A928-BC4D-A312-36E729FBDC52}"/>
              </a:ext>
            </a:extLst>
          </p:cNvPr>
          <p:cNvPicPr>
            <a:picLocks noChangeAspect="1"/>
          </p:cNvPicPr>
          <p:nvPr/>
        </p:nvPicPr>
        <p:blipFill>
          <a:blip r:embed="rId2"/>
          <a:stretch>
            <a:fillRect/>
          </a:stretch>
        </p:blipFill>
        <p:spPr>
          <a:xfrm>
            <a:off x="6671034" y="1949280"/>
            <a:ext cx="3315323" cy="2959440"/>
          </a:xfrm>
          <a:prstGeom prst="rect">
            <a:avLst/>
          </a:prstGeom>
        </p:spPr>
      </p:pic>
    </p:spTree>
    <p:extLst>
      <p:ext uri="{BB962C8B-B14F-4D97-AF65-F5344CB8AC3E}">
        <p14:creationId xmlns:p14="http://schemas.microsoft.com/office/powerpoint/2010/main" val="617923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k</a:t>
            </a:r>
            <a:endParaRPr lang="en-US" sz="2249" dirty="0">
              <a:latin typeface="+mj-lt"/>
            </a:endParaRPr>
          </a:p>
        </p:txBody>
      </p:sp>
      <p:pic>
        <p:nvPicPr>
          <p:cNvPr id="5" name="Picture 4" descr="A picture containing object&#10;&#10;Description automatically generated">
            <a:extLst>
              <a:ext uri="{FF2B5EF4-FFF2-40B4-BE49-F238E27FC236}">
                <a16:creationId xmlns:a16="http://schemas.microsoft.com/office/drawing/2014/main" id="{A74B494F-7DD3-6641-9EFD-E2A25323E4CD}"/>
              </a:ext>
            </a:extLst>
          </p:cNvPr>
          <p:cNvPicPr>
            <a:picLocks noChangeAspect="1"/>
          </p:cNvPicPr>
          <p:nvPr/>
        </p:nvPicPr>
        <p:blipFill>
          <a:blip r:embed="rId2"/>
          <a:stretch>
            <a:fillRect/>
          </a:stretch>
        </p:blipFill>
        <p:spPr>
          <a:xfrm>
            <a:off x="6755070" y="2206789"/>
            <a:ext cx="2766765" cy="2718227"/>
          </a:xfrm>
          <a:prstGeom prst="rect">
            <a:avLst/>
          </a:prstGeom>
        </p:spPr>
      </p:pic>
    </p:spTree>
    <p:extLst>
      <p:ext uri="{BB962C8B-B14F-4D97-AF65-F5344CB8AC3E}">
        <p14:creationId xmlns:p14="http://schemas.microsoft.com/office/powerpoint/2010/main" val="2542804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481887"/>
            <a:ext cx="4565053" cy="3827971"/>
          </a:xfrm>
          <a:prstGeom prst="rect">
            <a:avLst/>
          </a:prstGeom>
          <a:noFill/>
        </p:spPr>
        <p:txBody>
          <a:bodyPr wrap="square" lIns="0" tIns="0" rIns="0" bIns="0" rtlCol="0" anchor="ctr">
            <a:spAutoFit/>
          </a:bodyPr>
          <a:lstStyle/>
          <a:p>
            <a:pPr algn="ctr"/>
            <a:r>
              <a:rPr lang="en-US" sz="24875" dirty="0">
                <a:latin typeface="+mj-lt"/>
              </a:rPr>
              <a:t>ck</a:t>
            </a:r>
            <a:endParaRPr lang="en-US" sz="1750" dirty="0">
              <a:latin typeface="+mj-lt"/>
            </a:endParaRPr>
          </a:p>
        </p:txBody>
      </p:sp>
      <p:pic>
        <p:nvPicPr>
          <p:cNvPr id="3" name="Picture 2" descr="A close up of a clock&#10;&#10;Description automatically generated">
            <a:extLst>
              <a:ext uri="{FF2B5EF4-FFF2-40B4-BE49-F238E27FC236}">
                <a16:creationId xmlns:a16="http://schemas.microsoft.com/office/drawing/2014/main" id="{0FEDE1FA-03AA-B441-A3E3-7C0C05875F10}"/>
              </a:ext>
            </a:extLst>
          </p:cNvPr>
          <p:cNvPicPr>
            <a:picLocks noChangeAspect="1"/>
          </p:cNvPicPr>
          <p:nvPr/>
        </p:nvPicPr>
        <p:blipFill>
          <a:blip r:embed="rId2"/>
          <a:stretch>
            <a:fillRect/>
          </a:stretch>
        </p:blipFill>
        <p:spPr>
          <a:xfrm>
            <a:off x="6875279" y="2295831"/>
            <a:ext cx="2807352" cy="2790741"/>
          </a:xfrm>
          <a:prstGeom prst="rect">
            <a:avLst/>
          </a:prstGeom>
        </p:spPr>
      </p:pic>
    </p:spTree>
    <p:extLst>
      <p:ext uri="{BB962C8B-B14F-4D97-AF65-F5344CB8AC3E}">
        <p14:creationId xmlns:p14="http://schemas.microsoft.com/office/powerpoint/2010/main" val="18034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e</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540619A0-3016-0942-8FE2-9DB5B869E0A6}"/>
              </a:ext>
            </a:extLst>
          </p:cNvPr>
          <p:cNvPicPr>
            <a:picLocks noChangeAspect="1"/>
          </p:cNvPicPr>
          <p:nvPr/>
        </p:nvPicPr>
        <p:blipFill>
          <a:blip r:embed="rId2"/>
          <a:stretch>
            <a:fillRect/>
          </a:stretch>
        </p:blipFill>
        <p:spPr>
          <a:xfrm>
            <a:off x="6499507" y="2620328"/>
            <a:ext cx="3585113" cy="2601855"/>
          </a:xfrm>
          <a:prstGeom prst="rect">
            <a:avLst/>
          </a:prstGeom>
        </p:spPr>
      </p:pic>
    </p:spTree>
    <p:extLst>
      <p:ext uri="{BB962C8B-B14F-4D97-AF65-F5344CB8AC3E}">
        <p14:creationId xmlns:p14="http://schemas.microsoft.com/office/powerpoint/2010/main" val="3242631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08565"/>
            <a:ext cx="4565053" cy="5520614"/>
          </a:xfrm>
          <a:prstGeom prst="rect">
            <a:avLst/>
          </a:prstGeom>
          <a:noFill/>
        </p:spPr>
        <p:txBody>
          <a:bodyPr wrap="square" lIns="0" tIns="0" rIns="0" bIns="0" rtlCol="0" anchor="ctr">
            <a:spAutoFit/>
          </a:bodyPr>
          <a:lstStyle/>
          <a:p>
            <a:pPr algn="ctr"/>
            <a:r>
              <a:rPr lang="en-US" sz="35874" dirty="0">
                <a:latin typeface="+mj-lt"/>
              </a:rPr>
              <a:t>u</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68940963-2DB4-EC48-838C-7E365FAD8EC7}"/>
              </a:ext>
            </a:extLst>
          </p:cNvPr>
          <p:cNvPicPr>
            <a:picLocks noChangeAspect="1"/>
          </p:cNvPicPr>
          <p:nvPr/>
        </p:nvPicPr>
        <p:blipFill>
          <a:blip r:embed="rId2"/>
          <a:stretch>
            <a:fillRect/>
          </a:stretch>
        </p:blipFill>
        <p:spPr>
          <a:xfrm>
            <a:off x="6541211" y="2341349"/>
            <a:ext cx="3493976" cy="2786240"/>
          </a:xfrm>
          <a:prstGeom prst="rect">
            <a:avLst/>
          </a:prstGeom>
        </p:spPr>
      </p:pic>
    </p:spTree>
    <p:extLst>
      <p:ext uri="{BB962C8B-B14F-4D97-AF65-F5344CB8AC3E}">
        <p14:creationId xmlns:p14="http://schemas.microsoft.com/office/powerpoint/2010/main" val="1414373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49816"/>
            <a:ext cx="4565053" cy="5520614"/>
          </a:xfrm>
          <a:prstGeom prst="rect">
            <a:avLst/>
          </a:prstGeom>
          <a:noFill/>
        </p:spPr>
        <p:txBody>
          <a:bodyPr wrap="square" lIns="0" tIns="0" rIns="0" bIns="0" rtlCol="0" anchor="ctr">
            <a:spAutoFit/>
          </a:bodyPr>
          <a:lstStyle/>
          <a:p>
            <a:pPr algn="ctr"/>
            <a:r>
              <a:rPr lang="en-US" sz="35874" dirty="0">
                <a:latin typeface="+mj-lt"/>
              </a:rPr>
              <a:t>r</a:t>
            </a:r>
            <a:endParaRPr lang="en-US" sz="2249" dirty="0">
              <a:latin typeface="+mj-lt"/>
            </a:endParaRPr>
          </a:p>
        </p:txBody>
      </p:sp>
      <p:pic>
        <p:nvPicPr>
          <p:cNvPr id="3" name="Picture 2" descr="A picture containing vector graphics&#10;&#10;Description automatically generated">
            <a:extLst>
              <a:ext uri="{FF2B5EF4-FFF2-40B4-BE49-F238E27FC236}">
                <a16:creationId xmlns:a16="http://schemas.microsoft.com/office/drawing/2014/main" id="{19541AB1-AE6C-DA48-93B7-AAABDE170405}"/>
              </a:ext>
            </a:extLst>
          </p:cNvPr>
          <p:cNvPicPr>
            <a:picLocks noChangeAspect="1"/>
          </p:cNvPicPr>
          <p:nvPr/>
        </p:nvPicPr>
        <p:blipFill>
          <a:blip r:embed="rId2"/>
          <a:stretch>
            <a:fillRect/>
          </a:stretch>
        </p:blipFill>
        <p:spPr>
          <a:xfrm>
            <a:off x="6181570" y="2352115"/>
            <a:ext cx="4213898" cy="2153771"/>
          </a:xfrm>
          <a:prstGeom prst="rect">
            <a:avLst/>
          </a:prstGeom>
        </p:spPr>
      </p:pic>
    </p:spTree>
    <p:extLst>
      <p:ext uri="{BB962C8B-B14F-4D97-AF65-F5344CB8AC3E}">
        <p14:creationId xmlns:p14="http://schemas.microsoft.com/office/powerpoint/2010/main" val="1751178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h</a:t>
            </a:r>
            <a:endParaRPr lang="en-US" sz="2249" dirty="0">
              <a:latin typeface="+mj-lt"/>
            </a:endParaRPr>
          </a:p>
        </p:txBody>
      </p:sp>
      <p:pic>
        <p:nvPicPr>
          <p:cNvPr id="3" name="Picture 2">
            <a:extLst>
              <a:ext uri="{FF2B5EF4-FFF2-40B4-BE49-F238E27FC236}">
                <a16:creationId xmlns:a16="http://schemas.microsoft.com/office/drawing/2014/main" id="{0889E513-A568-FB4B-923F-8FB39774626A}"/>
              </a:ext>
            </a:extLst>
          </p:cNvPr>
          <p:cNvPicPr>
            <a:picLocks noChangeAspect="1"/>
          </p:cNvPicPr>
          <p:nvPr/>
        </p:nvPicPr>
        <p:blipFill>
          <a:blip r:embed="rId2"/>
          <a:stretch>
            <a:fillRect/>
          </a:stretch>
        </p:blipFill>
        <p:spPr>
          <a:xfrm>
            <a:off x="5726958" y="1964149"/>
            <a:ext cx="4735731" cy="2636388"/>
          </a:xfrm>
          <a:prstGeom prst="rect">
            <a:avLst/>
          </a:prstGeom>
        </p:spPr>
      </p:pic>
    </p:spTree>
    <p:extLst>
      <p:ext uri="{BB962C8B-B14F-4D97-AF65-F5344CB8AC3E}">
        <p14:creationId xmlns:p14="http://schemas.microsoft.com/office/powerpoint/2010/main" val="2772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b</a:t>
            </a:r>
            <a:endParaRPr lang="en-US" sz="2249" dirty="0">
              <a:latin typeface="+mj-lt"/>
            </a:endParaRPr>
          </a:p>
        </p:txBody>
      </p:sp>
      <p:pic>
        <p:nvPicPr>
          <p:cNvPr id="5" name="Picture 4">
            <a:extLst>
              <a:ext uri="{FF2B5EF4-FFF2-40B4-BE49-F238E27FC236}">
                <a16:creationId xmlns:a16="http://schemas.microsoft.com/office/drawing/2014/main" id="{AD5ABEE6-F519-1C4F-89C5-ED4B0A800A44}"/>
              </a:ext>
            </a:extLst>
          </p:cNvPr>
          <p:cNvPicPr>
            <a:picLocks noChangeAspect="1"/>
          </p:cNvPicPr>
          <p:nvPr/>
        </p:nvPicPr>
        <p:blipFill>
          <a:blip r:embed="rId2"/>
          <a:stretch>
            <a:fillRect/>
          </a:stretch>
        </p:blipFill>
        <p:spPr>
          <a:xfrm>
            <a:off x="6874379" y="1140134"/>
            <a:ext cx="2325867" cy="4577732"/>
          </a:xfrm>
          <a:prstGeom prst="rect">
            <a:avLst/>
          </a:prstGeom>
        </p:spPr>
      </p:pic>
    </p:spTree>
    <p:extLst>
      <p:ext uri="{BB962C8B-B14F-4D97-AF65-F5344CB8AC3E}">
        <p14:creationId xmlns:p14="http://schemas.microsoft.com/office/powerpoint/2010/main" val="219526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f</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00CB8351-9681-9E40-B908-A5A980367DDA}"/>
              </a:ext>
            </a:extLst>
          </p:cNvPr>
          <p:cNvPicPr>
            <a:picLocks noChangeAspect="1"/>
          </p:cNvPicPr>
          <p:nvPr/>
        </p:nvPicPr>
        <p:blipFill>
          <a:blip r:embed="rId2"/>
          <a:stretch>
            <a:fillRect/>
          </a:stretch>
        </p:blipFill>
        <p:spPr>
          <a:xfrm>
            <a:off x="6287231" y="1990790"/>
            <a:ext cx="3842589" cy="2876421"/>
          </a:xfrm>
          <a:prstGeom prst="rect">
            <a:avLst/>
          </a:prstGeom>
        </p:spPr>
      </p:pic>
    </p:spTree>
    <p:extLst>
      <p:ext uri="{BB962C8B-B14F-4D97-AF65-F5344CB8AC3E}">
        <p14:creationId xmlns:p14="http://schemas.microsoft.com/office/powerpoint/2010/main" val="2313473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a:latin typeface="+mj-lt"/>
              </a:rPr>
              <a:t>ff</a:t>
            </a:r>
            <a:endParaRPr lang="en-US" sz="2249" dirty="0">
              <a:latin typeface="+mj-lt"/>
            </a:endParaRPr>
          </a:p>
        </p:txBody>
      </p:sp>
      <p:pic>
        <p:nvPicPr>
          <p:cNvPr id="5" name="Picture 4" descr="A picture containing cup, table, indoor, food&#10;&#10;Description automatically generated">
            <a:extLst>
              <a:ext uri="{FF2B5EF4-FFF2-40B4-BE49-F238E27FC236}">
                <a16:creationId xmlns:a16="http://schemas.microsoft.com/office/drawing/2014/main" id="{23CD60B7-71E5-7740-B192-A3F15F89BE50}"/>
              </a:ext>
            </a:extLst>
          </p:cNvPr>
          <p:cNvPicPr>
            <a:picLocks noChangeAspect="1"/>
          </p:cNvPicPr>
          <p:nvPr/>
        </p:nvPicPr>
        <p:blipFill>
          <a:blip r:embed="rId2"/>
          <a:stretch>
            <a:fillRect/>
          </a:stretch>
        </p:blipFill>
        <p:spPr>
          <a:xfrm>
            <a:off x="6640306" y="1907728"/>
            <a:ext cx="3274585" cy="3388624"/>
          </a:xfrm>
          <a:prstGeom prst="rect">
            <a:avLst/>
          </a:prstGeom>
        </p:spPr>
      </p:pic>
    </p:spTree>
    <p:extLst>
      <p:ext uri="{BB962C8B-B14F-4D97-AF65-F5344CB8AC3E}">
        <p14:creationId xmlns:p14="http://schemas.microsoft.com/office/powerpoint/2010/main" val="293357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73C446-FA75-4346-BAC6-AEB3DF90820B}"/>
              </a:ext>
            </a:extLst>
          </p:cNvPr>
          <p:cNvSpPr/>
          <p:nvPr/>
        </p:nvSpPr>
        <p:spPr>
          <a:xfrm>
            <a:off x="103464" y="5370375"/>
            <a:ext cx="11985072" cy="1323439"/>
          </a:xfrm>
          <a:prstGeom prst="rect">
            <a:avLst/>
          </a:prstGeom>
        </p:spPr>
        <p:txBody>
          <a:bodyPr wrap="square">
            <a:spAutoFit/>
          </a:bodyPr>
          <a:lstStyle/>
          <a:p>
            <a:pPr algn="ctr"/>
            <a:r>
              <a:rPr lang="en-GB" sz="2000" dirty="0">
                <a:ea typeface="Segoe UI Black" panose="020B0A02040204020203" pitchFamily="34" charset="0"/>
                <a:cs typeface="Segoe UI Black" panose="020B0A02040204020203" pitchFamily="34" charset="0"/>
              </a:rPr>
              <a:t>Reading can be broken down into two processes or dimensions: word recognition and language comprehension.  Phonics helps with word recognition or decoding words so they can be read.</a:t>
            </a:r>
          </a:p>
          <a:p>
            <a:pPr algn="ctr"/>
            <a:r>
              <a:rPr lang="en-GB" sz="2000" dirty="0">
                <a:ea typeface="Segoe UI Black" panose="020B0A02040204020203" pitchFamily="34" charset="0"/>
                <a:cs typeface="Segoe UI Black" panose="020B0A02040204020203" pitchFamily="34" charset="0"/>
              </a:rPr>
              <a:t>Phonics does not help develop language comprehension; the understanding of what is being read.  This is done through questioning and discussion before, during and after reading a book or text.</a:t>
            </a:r>
          </a:p>
        </p:txBody>
      </p:sp>
      <p:sp>
        <p:nvSpPr>
          <p:cNvPr id="5" name="TextBox 4">
            <a:extLst>
              <a:ext uri="{FF2B5EF4-FFF2-40B4-BE49-F238E27FC236}">
                <a16:creationId xmlns:a16="http://schemas.microsoft.com/office/drawing/2014/main" id="{C93C220D-3EA2-4FE8-B739-92BBE610C4C0}"/>
              </a:ext>
            </a:extLst>
          </p:cNvPr>
          <p:cNvSpPr txBox="1"/>
          <p:nvPr/>
        </p:nvSpPr>
        <p:spPr>
          <a:xfrm>
            <a:off x="0" y="0"/>
            <a:ext cx="12192000" cy="769441"/>
          </a:xfrm>
          <a:prstGeom prst="rect">
            <a:avLst/>
          </a:prstGeom>
          <a:noFill/>
        </p:spPr>
        <p:txBody>
          <a:bodyPr wrap="square" rtlCol="0">
            <a:spAutoFit/>
          </a:bodyPr>
          <a:lstStyle/>
          <a:p>
            <a:pPr algn="ctr"/>
            <a:r>
              <a:rPr lang="en-US" sz="4400" dirty="0"/>
              <a:t>The Simple View of Reading</a:t>
            </a:r>
          </a:p>
        </p:txBody>
      </p:sp>
      <p:pic>
        <p:nvPicPr>
          <p:cNvPr id="6" name="Picture 5">
            <a:extLst>
              <a:ext uri="{FF2B5EF4-FFF2-40B4-BE49-F238E27FC236}">
                <a16:creationId xmlns:a16="http://schemas.microsoft.com/office/drawing/2014/main" id="{0BA4DAAF-3BA9-44C3-9EB1-74762A9F42D4}"/>
              </a:ext>
            </a:extLst>
          </p:cNvPr>
          <p:cNvPicPr>
            <a:picLocks noChangeAspect="1"/>
          </p:cNvPicPr>
          <p:nvPr/>
        </p:nvPicPr>
        <p:blipFill>
          <a:blip r:embed="rId2"/>
          <a:stretch>
            <a:fillRect/>
          </a:stretch>
        </p:blipFill>
        <p:spPr>
          <a:xfrm>
            <a:off x="3029120" y="924894"/>
            <a:ext cx="5581303" cy="4290027"/>
          </a:xfrm>
          <a:prstGeom prst="rect">
            <a:avLst/>
          </a:prstGeom>
        </p:spPr>
      </p:pic>
    </p:spTree>
    <p:extLst>
      <p:ext uri="{BB962C8B-B14F-4D97-AF65-F5344CB8AC3E}">
        <p14:creationId xmlns:p14="http://schemas.microsoft.com/office/powerpoint/2010/main" val="2394102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l</a:t>
            </a:r>
            <a:endParaRPr lang="en-US" sz="2249" dirty="0">
              <a:latin typeface="+mj-lt"/>
            </a:endParaRPr>
          </a:p>
        </p:txBody>
      </p:sp>
      <p:pic>
        <p:nvPicPr>
          <p:cNvPr id="3" name="Picture 2" descr="A close up of an animal&#10;&#10;Description automatically generated">
            <a:extLst>
              <a:ext uri="{FF2B5EF4-FFF2-40B4-BE49-F238E27FC236}">
                <a16:creationId xmlns:a16="http://schemas.microsoft.com/office/drawing/2014/main" id="{30956EA8-A52A-3047-813D-DF4AA16DE02B}"/>
              </a:ext>
            </a:extLst>
          </p:cNvPr>
          <p:cNvPicPr>
            <a:picLocks noChangeAspect="1"/>
          </p:cNvPicPr>
          <p:nvPr/>
        </p:nvPicPr>
        <p:blipFill>
          <a:blip r:embed="rId2"/>
          <a:stretch>
            <a:fillRect/>
          </a:stretch>
        </p:blipFill>
        <p:spPr>
          <a:xfrm>
            <a:off x="5979870" y="1734384"/>
            <a:ext cx="4302634" cy="2964415"/>
          </a:xfrm>
          <a:prstGeom prst="rect">
            <a:avLst/>
          </a:prstGeom>
        </p:spPr>
      </p:pic>
    </p:spTree>
    <p:extLst>
      <p:ext uri="{BB962C8B-B14F-4D97-AF65-F5344CB8AC3E}">
        <p14:creationId xmlns:p14="http://schemas.microsoft.com/office/powerpoint/2010/main" val="21494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err="1">
                <a:latin typeface="+mj-lt"/>
              </a:rPr>
              <a:t>ll</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2364C6BB-4E10-0F47-A0BD-87E7C872C1C3}"/>
              </a:ext>
            </a:extLst>
          </p:cNvPr>
          <p:cNvPicPr>
            <a:picLocks noChangeAspect="1"/>
          </p:cNvPicPr>
          <p:nvPr/>
        </p:nvPicPr>
        <p:blipFill>
          <a:blip r:embed="rId2"/>
          <a:stretch>
            <a:fillRect/>
          </a:stretch>
        </p:blipFill>
        <p:spPr>
          <a:xfrm>
            <a:off x="6736848" y="1991459"/>
            <a:ext cx="2811993" cy="2875083"/>
          </a:xfrm>
          <a:prstGeom prst="rect">
            <a:avLst/>
          </a:prstGeom>
        </p:spPr>
      </p:pic>
    </p:spTree>
    <p:extLst>
      <p:ext uri="{BB962C8B-B14F-4D97-AF65-F5344CB8AC3E}">
        <p14:creationId xmlns:p14="http://schemas.microsoft.com/office/powerpoint/2010/main" val="2588553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806114" y="864334"/>
            <a:ext cx="4565053" cy="4597412"/>
          </a:xfrm>
          <a:prstGeom prst="rect">
            <a:avLst/>
          </a:prstGeom>
          <a:noFill/>
        </p:spPr>
        <p:txBody>
          <a:bodyPr wrap="square" lIns="0" tIns="0" rIns="0" bIns="0" rtlCol="0" anchor="ctr">
            <a:spAutoFit/>
          </a:bodyPr>
          <a:lstStyle/>
          <a:p>
            <a:pPr algn="ctr"/>
            <a:r>
              <a:rPr lang="en-US" sz="29875" dirty="0">
                <a:latin typeface="+mj-lt"/>
              </a:rPr>
              <a:t>ss</a:t>
            </a:r>
            <a:endParaRPr lang="en-US" sz="2249" dirty="0">
              <a:latin typeface="+mj-lt"/>
            </a:endParaRPr>
          </a:p>
        </p:txBody>
      </p:sp>
      <p:pic>
        <p:nvPicPr>
          <p:cNvPr id="3" name="Picture 2" descr="A close up of some grass&#10;&#10;Description automatically generated">
            <a:extLst>
              <a:ext uri="{FF2B5EF4-FFF2-40B4-BE49-F238E27FC236}">
                <a16:creationId xmlns:a16="http://schemas.microsoft.com/office/drawing/2014/main" id="{927A431B-AC03-5B44-9926-0B5CDC10C457}"/>
              </a:ext>
            </a:extLst>
          </p:cNvPr>
          <p:cNvPicPr>
            <a:picLocks noChangeAspect="1"/>
          </p:cNvPicPr>
          <p:nvPr/>
        </p:nvPicPr>
        <p:blipFill>
          <a:blip r:embed="rId2"/>
          <a:stretch>
            <a:fillRect/>
          </a:stretch>
        </p:blipFill>
        <p:spPr>
          <a:xfrm>
            <a:off x="6660609" y="2223686"/>
            <a:ext cx="3609820" cy="2600177"/>
          </a:xfrm>
          <a:prstGeom prst="rect">
            <a:avLst/>
          </a:prstGeom>
        </p:spPr>
      </p:pic>
    </p:spTree>
    <p:extLst>
      <p:ext uri="{BB962C8B-B14F-4D97-AF65-F5344CB8AC3E}">
        <p14:creationId xmlns:p14="http://schemas.microsoft.com/office/powerpoint/2010/main" val="3665323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506174" y="42040"/>
            <a:ext cx="3179717" cy="830997"/>
          </a:xfrm>
          <a:prstGeom prst="rect">
            <a:avLst/>
          </a:prstGeom>
          <a:noFill/>
        </p:spPr>
        <p:txBody>
          <a:bodyPr wrap="none" rtlCol="0">
            <a:spAutoFit/>
          </a:bodyPr>
          <a:lstStyle/>
          <a:p>
            <a:pPr algn="ctr"/>
            <a:r>
              <a:rPr lang="en-US" sz="4800" dirty="0">
                <a:latin typeface="Sassoon Infant Rg" panose="02000603020000020003" pitchFamily="2" charset="0"/>
              </a:rPr>
              <a:t>Phase Three</a:t>
            </a:r>
          </a:p>
        </p:txBody>
      </p:sp>
      <p:pic>
        <p:nvPicPr>
          <p:cNvPr id="4" name="Picture 3">
            <a:extLst>
              <a:ext uri="{FF2B5EF4-FFF2-40B4-BE49-F238E27FC236}">
                <a16:creationId xmlns:a16="http://schemas.microsoft.com/office/drawing/2014/main" id="{00644AF6-7A05-054B-9DB4-799E9EC37D15}"/>
              </a:ext>
            </a:extLst>
          </p:cNvPr>
          <p:cNvPicPr>
            <a:picLocks noChangeAspect="1"/>
          </p:cNvPicPr>
          <p:nvPr/>
        </p:nvPicPr>
        <p:blipFill>
          <a:blip r:embed="rId3"/>
          <a:stretch>
            <a:fillRect/>
          </a:stretch>
        </p:blipFill>
        <p:spPr>
          <a:xfrm>
            <a:off x="9595030" y="317279"/>
            <a:ext cx="1961296" cy="2772150"/>
          </a:xfrm>
          <a:prstGeom prst="rect">
            <a:avLst/>
          </a:prstGeom>
        </p:spPr>
      </p:pic>
      <p:pic>
        <p:nvPicPr>
          <p:cNvPr id="9" name="Picture 8">
            <a:extLst>
              <a:ext uri="{FF2B5EF4-FFF2-40B4-BE49-F238E27FC236}">
                <a16:creationId xmlns:a16="http://schemas.microsoft.com/office/drawing/2014/main" id="{A49C7694-E612-284C-94F8-9AC385608F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341" t="23453" r="4566" b="8691"/>
          <a:stretch/>
        </p:blipFill>
        <p:spPr>
          <a:xfrm>
            <a:off x="183638" y="1837679"/>
            <a:ext cx="9343614" cy="4913156"/>
          </a:xfrm>
          <a:prstGeom prst="rect">
            <a:avLst/>
          </a:prstGeom>
        </p:spPr>
      </p:pic>
      <p:sp>
        <p:nvSpPr>
          <p:cNvPr id="5" name="TextBox 4">
            <a:extLst>
              <a:ext uri="{FF2B5EF4-FFF2-40B4-BE49-F238E27FC236}">
                <a16:creationId xmlns:a16="http://schemas.microsoft.com/office/drawing/2014/main" id="{12394356-E569-48F6-BBB1-7147E8D22742}"/>
              </a:ext>
            </a:extLst>
          </p:cNvPr>
          <p:cNvSpPr txBox="1"/>
          <p:nvPr/>
        </p:nvSpPr>
        <p:spPr>
          <a:xfrm>
            <a:off x="183638" y="755194"/>
            <a:ext cx="9178476" cy="1200329"/>
          </a:xfrm>
          <a:prstGeom prst="rect">
            <a:avLst/>
          </a:prstGeom>
          <a:noFill/>
        </p:spPr>
        <p:txBody>
          <a:bodyPr wrap="square" rtlCol="0">
            <a:spAutoFit/>
          </a:bodyPr>
          <a:lstStyle/>
          <a:p>
            <a:r>
              <a:rPr lang="en-GB" sz="2400" dirty="0">
                <a:ea typeface="Segoe UI Black" panose="020B0A02040204020203" pitchFamily="34" charset="0"/>
                <a:cs typeface="Segoe UI Black" panose="020B0A02040204020203" pitchFamily="34" charset="0"/>
              </a:rPr>
              <a:t>Children are introduced to the remaining phonemes.  This includes a wider range of digraphs and </a:t>
            </a:r>
            <a:r>
              <a:rPr lang="en-GB" sz="2400" dirty="0" err="1">
                <a:ea typeface="Segoe UI Black" panose="020B0A02040204020203" pitchFamily="34" charset="0"/>
                <a:cs typeface="Segoe UI Black" panose="020B0A02040204020203" pitchFamily="34" charset="0"/>
              </a:rPr>
              <a:t>trigraphs</a:t>
            </a:r>
            <a:r>
              <a:rPr lang="en-GB" sz="2400" dirty="0">
                <a:ea typeface="Segoe UI Black" panose="020B0A02040204020203" pitchFamily="34" charset="0"/>
                <a:cs typeface="Segoe UI Black" panose="020B0A02040204020203" pitchFamily="34" charset="0"/>
              </a:rPr>
              <a:t>.  The children are also taught more common exception words. </a:t>
            </a:r>
          </a:p>
        </p:txBody>
      </p:sp>
    </p:spTree>
    <p:extLst>
      <p:ext uri="{BB962C8B-B14F-4D97-AF65-F5344CB8AC3E}">
        <p14:creationId xmlns:p14="http://schemas.microsoft.com/office/powerpoint/2010/main" val="3702049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j</a:t>
            </a:r>
            <a:endParaRPr lang="en-US" sz="2249" dirty="0">
              <a:latin typeface="+mj-lt"/>
            </a:endParaRPr>
          </a:p>
        </p:txBody>
      </p:sp>
      <p:pic>
        <p:nvPicPr>
          <p:cNvPr id="5" name="Picture 4">
            <a:extLst>
              <a:ext uri="{FF2B5EF4-FFF2-40B4-BE49-F238E27FC236}">
                <a16:creationId xmlns:a16="http://schemas.microsoft.com/office/drawing/2014/main" id="{176C788F-9A88-B542-AF5E-166C203ECDDA}"/>
              </a:ext>
            </a:extLst>
          </p:cNvPr>
          <p:cNvPicPr>
            <a:picLocks noChangeAspect="1"/>
          </p:cNvPicPr>
          <p:nvPr/>
        </p:nvPicPr>
        <p:blipFill>
          <a:blip r:embed="rId2"/>
          <a:stretch>
            <a:fillRect/>
          </a:stretch>
        </p:blipFill>
        <p:spPr>
          <a:xfrm>
            <a:off x="6614119" y="2403395"/>
            <a:ext cx="3476076" cy="2536598"/>
          </a:xfrm>
          <a:prstGeom prst="rect">
            <a:avLst/>
          </a:prstGeom>
        </p:spPr>
      </p:pic>
    </p:spTree>
    <p:extLst>
      <p:ext uri="{BB962C8B-B14F-4D97-AF65-F5344CB8AC3E}">
        <p14:creationId xmlns:p14="http://schemas.microsoft.com/office/powerpoint/2010/main" val="1967922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v</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8106023B-308D-C740-9B27-967373B0553F}"/>
              </a:ext>
            </a:extLst>
          </p:cNvPr>
          <p:cNvPicPr>
            <a:picLocks noChangeAspect="1"/>
          </p:cNvPicPr>
          <p:nvPr/>
        </p:nvPicPr>
        <p:blipFill>
          <a:blip r:embed="rId2"/>
          <a:stretch>
            <a:fillRect/>
          </a:stretch>
        </p:blipFill>
        <p:spPr>
          <a:xfrm>
            <a:off x="6169957" y="1926583"/>
            <a:ext cx="4036194" cy="2843682"/>
          </a:xfrm>
          <a:prstGeom prst="rect">
            <a:avLst/>
          </a:prstGeom>
        </p:spPr>
      </p:pic>
    </p:spTree>
    <p:extLst>
      <p:ext uri="{BB962C8B-B14F-4D97-AF65-F5344CB8AC3E}">
        <p14:creationId xmlns:p14="http://schemas.microsoft.com/office/powerpoint/2010/main" val="4279925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6750"/>
            <a:ext cx="4565053" cy="4597412"/>
          </a:xfrm>
          <a:prstGeom prst="rect">
            <a:avLst/>
          </a:prstGeom>
          <a:noFill/>
        </p:spPr>
        <p:txBody>
          <a:bodyPr wrap="square" lIns="0" tIns="0" rIns="0" bIns="0" rtlCol="0" anchor="ctr">
            <a:spAutoFit/>
          </a:bodyPr>
          <a:lstStyle/>
          <a:p>
            <a:pPr algn="ctr"/>
            <a:r>
              <a:rPr lang="en-US" sz="29875" dirty="0">
                <a:latin typeface="+mj-lt"/>
              </a:rPr>
              <a:t>w</a:t>
            </a:r>
            <a:endParaRPr lang="en-US" sz="2500" dirty="0">
              <a:latin typeface="+mj-lt"/>
            </a:endParaRPr>
          </a:p>
        </p:txBody>
      </p:sp>
      <p:pic>
        <p:nvPicPr>
          <p:cNvPr id="5" name="Picture 4">
            <a:extLst>
              <a:ext uri="{FF2B5EF4-FFF2-40B4-BE49-F238E27FC236}">
                <a16:creationId xmlns:a16="http://schemas.microsoft.com/office/drawing/2014/main" id="{1D27BA61-8C15-A344-9114-0A9536313E8E}"/>
              </a:ext>
            </a:extLst>
          </p:cNvPr>
          <p:cNvPicPr>
            <a:picLocks noChangeAspect="1"/>
          </p:cNvPicPr>
          <p:nvPr/>
        </p:nvPicPr>
        <p:blipFill>
          <a:blip r:embed="rId2"/>
          <a:stretch>
            <a:fillRect/>
          </a:stretch>
        </p:blipFill>
        <p:spPr>
          <a:xfrm>
            <a:off x="6545058" y="1879296"/>
            <a:ext cx="3214199" cy="3099408"/>
          </a:xfrm>
          <a:prstGeom prst="rect">
            <a:avLst/>
          </a:prstGeom>
        </p:spPr>
      </p:pic>
    </p:spTree>
    <p:extLst>
      <p:ext uri="{BB962C8B-B14F-4D97-AF65-F5344CB8AC3E}">
        <p14:creationId xmlns:p14="http://schemas.microsoft.com/office/powerpoint/2010/main" val="1394681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x</a:t>
            </a:r>
            <a:endParaRPr lang="en-US" sz="2249" dirty="0">
              <a:latin typeface="+mj-lt"/>
            </a:endParaRPr>
          </a:p>
        </p:txBody>
      </p:sp>
      <p:pic>
        <p:nvPicPr>
          <p:cNvPr id="5" name="Picture 4">
            <a:extLst>
              <a:ext uri="{FF2B5EF4-FFF2-40B4-BE49-F238E27FC236}">
                <a16:creationId xmlns:a16="http://schemas.microsoft.com/office/drawing/2014/main" id="{0E4DF7B1-A4A4-BF46-A642-D7692C019014}"/>
              </a:ext>
            </a:extLst>
          </p:cNvPr>
          <p:cNvPicPr>
            <a:picLocks noChangeAspect="1"/>
          </p:cNvPicPr>
          <p:nvPr/>
        </p:nvPicPr>
        <p:blipFill>
          <a:blip r:embed="rId2"/>
          <a:stretch>
            <a:fillRect/>
          </a:stretch>
        </p:blipFill>
        <p:spPr>
          <a:xfrm>
            <a:off x="6982345" y="1652384"/>
            <a:ext cx="2289364" cy="3618670"/>
          </a:xfrm>
          <a:prstGeom prst="rect">
            <a:avLst/>
          </a:prstGeom>
        </p:spPr>
      </p:pic>
    </p:spTree>
    <p:extLst>
      <p:ext uri="{BB962C8B-B14F-4D97-AF65-F5344CB8AC3E}">
        <p14:creationId xmlns:p14="http://schemas.microsoft.com/office/powerpoint/2010/main" val="4143778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42898"/>
            <a:ext cx="4565053" cy="5520614"/>
          </a:xfrm>
          <a:prstGeom prst="rect">
            <a:avLst/>
          </a:prstGeom>
          <a:noFill/>
        </p:spPr>
        <p:txBody>
          <a:bodyPr wrap="square" lIns="0" tIns="0" rIns="0" bIns="0" rtlCol="0" anchor="ctr">
            <a:spAutoFit/>
          </a:bodyPr>
          <a:lstStyle/>
          <a:p>
            <a:pPr algn="ctr"/>
            <a:r>
              <a:rPr lang="en-US" sz="35874" dirty="0">
                <a:latin typeface="+mj-lt"/>
              </a:rPr>
              <a:t>y</a:t>
            </a:r>
            <a:endParaRPr lang="en-US" sz="2249" dirty="0">
              <a:latin typeface="+mj-lt"/>
            </a:endParaRPr>
          </a:p>
        </p:txBody>
      </p:sp>
      <p:pic>
        <p:nvPicPr>
          <p:cNvPr id="3" name="Picture 2">
            <a:extLst>
              <a:ext uri="{FF2B5EF4-FFF2-40B4-BE49-F238E27FC236}">
                <a16:creationId xmlns:a16="http://schemas.microsoft.com/office/drawing/2014/main" id="{2A66F792-951D-9E40-9355-4E1247C3E2CB}"/>
              </a:ext>
            </a:extLst>
          </p:cNvPr>
          <p:cNvPicPr>
            <a:picLocks noChangeAspect="1"/>
          </p:cNvPicPr>
          <p:nvPr/>
        </p:nvPicPr>
        <p:blipFill>
          <a:blip r:embed="rId2"/>
          <a:stretch>
            <a:fillRect/>
          </a:stretch>
        </p:blipFill>
        <p:spPr>
          <a:xfrm>
            <a:off x="6743126" y="2155246"/>
            <a:ext cx="3252164" cy="3408270"/>
          </a:xfrm>
          <a:prstGeom prst="rect">
            <a:avLst/>
          </a:prstGeom>
        </p:spPr>
      </p:pic>
    </p:spTree>
    <p:extLst>
      <p:ext uri="{BB962C8B-B14F-4D97-AF65-F5344CB8AC3E}">
        <p14:creationId xmlns:p14="http://schemas.microsoft.com/office/powerpoint/2010/main" val="2637148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z</a:t>
            </a:r>
            <a:endParaRPr lang="en-US" sz="2249" dirty="0">
              <a:latin typeface="+mj-lt"/>
            </a:endParaRPr>
          </a:p>
        </p:txBody>
      </p:sp>
      <p:pic>
        <p:nvPicPr>
          <p:cNvPr id="3" name="Picture 2" descr="A close up of a zebra&#10;&#10;Description automatically generated">
            <a:extLst>
              <a:ext uri="{FF2B5EF4-FFF2-40B4-BE49-F238E27FC236}">
                <a16:creationId xmlns:a16="http://schemas.microsoft.com/office/drawing/2014/main" id="{677A544A-51EA-344F-B24C-E475965EAB1C}"/>
              </a:ext>
            </a:extLst>
          </p:cNvPr>
          <p:cNvPicPr>
            <a:picLocks noChangeAspect="1"/>
          </p:cNvPicPr>
          <p:nvPr/>
        </p:nvPicPr>
        <p:blipFill>
          <a:blip r:embed="rId2"/>
          <a:stretch>
            <a:fillRect/>
          </a:stretch>
        </p:blipFill>
        <p:spPr>
          <a:xfrm>
            <a:off x="6718071" y="2069546"/>
            <a:ext cx="2723367" cy="3013676"/>
          </a:xfrm>
          <a:prstGeom prst="rect">
            <a:avLst/>
          </a:prstGeom>
        </p:spPr>
      </p:pic>
    </p:spTree>
    <p:extLst>
      <p:ext uri="{BB962C8B-B14F-4D97-AF65-F5344CB8AC3E}">
        <p14:creationId xmlns:p14="http://schemas.microsoft.com/office/powerpoint/2010/main" val="359599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73C446-FA75-4346-BAC6-AEB3DF90820B}"/>
              </a:ext>
            </a:extLst>
          </p:cNvPr>
          <p:cNvSpPr/>
          <p:nvPr/>
        </p:nvSpPr>
        <p:spPr>
          <a:xfrm>
            <a:off x="271136" y="1436792"/>
            <a:ext cx="3402417" cy="4524315"/>
          </a:xfrm>
          <a:prstGeom prst="rect">
            <a:avLst/>
          </a:prstGeom>
        </p:spPr>
        <p:txBody>
          <a:bodyPr wrap="square">
            <a:spAutoFit/>
          </a:bodyPr>
          <a:lstStyle/>
          <a:p>
            <a:r>
              <a:rPr lang="en-GB" sz="2400" dirty="0">
                <a:solidFill>
                  <a:srgbClr val="CC00CC"/>
                </a:solidFill>
                <a:ea typeface="Segoe UI Black" panose="020B0A02040204020203" pitchFamily="34" charset="0"/>
                <a:cs typeface="Segoe UI Black" panose="020B0A02040204020203" pitchFamily="34" charset="0"/>
              </a:rPr>
              <a:t>The children at our school join Year 1 with a variety of skills and abilities; our teacher assessments help us to learn what the children know already and what they need to learn next.  We use the Simple View of Reading to help us decide which skills we need to focus on first.</a:t>
            </a:r>
            <a:endParaRPr lang="en-GB" sz="2000" dirty="0">
              <a:solidFill>
                <a:srgbClr val="CC00CC"/>
              </a:solidFill>
              <a:ea typeface="Segoe UI Black" panose="020B0A02040204020203" pitchFamily="34" charset="0"/>
              <a:cs typeface="Segoe UI Black" panose="020B0A02040204020203" pitchFamily="34" charset="0"/>
            </a:endParaRPr>
          </a:p>
        </p:txBody>
      </p:sp>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The Simple View of Reading</a:t>
            </a:r>
          </a:p>
        </p:txBody>
      </p:sp>
      <p:pic>
        <p:nvPicPr>
          <p:cNvPr id="6" name="Picture 5">
            <a:extLst>
              <a:ext uri="{FF2B5EF4-FFF2-40B4-BE49-F238E27FC236}">
                <a16:creationId xmlns:a16="http://schemas.microsoft.com/office/drawing/2014/main" id="{0BA4DAAF-3BA9-44C3-9EB1-74762A9F42D4}"/>
              </a:ext>
            </a:extLst>
          </p:cNvPr>
          <p:cNvPicPr>
            <a:picLocks noChangeAspect="1"/>
          </p:cNvPicPr>
          <p:nvPr/>
        </p:nvPicPr>
        <p:blipFill>
          <a:blip r:embed="rId2"/>
          <a:stretch>
            <a:fillRect/>
          </a:stretch>
        </p:blipFill>
        <p:spPr>
          <a:xfrm>
            <a:off x="3912632" y="1018739"/>
            <a:ext cx="7596848" cy="5839261"/>
          </a:xfrm>
          <a:prstGeom prst="rect">
            <a:avLst/>
          </a:prstGeom>
        </p:spPr>
      </p:pic>
      <p:pic>
        <p:nvPicPr>
          <p:cNvPr id="8" name="Picture 7">
            <a:extLst>
              <a:ext uri="{FF2B5EF4-FFF2-40B4-BE49-F238E27FC236}">
                <a16:creationId xmlns:a16="http://schemas.microsoft.com/office/drawing/2014/main" id="{67ABDFAD-0F30-4259-AF14-B6EBB40400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10553" y="1314271"/>
            <a:ext cx="1551000" cy="1980000"/>
          </a:xfrm>
          <a:prstGeom prst="rect">
            <a:avLst/>
          </a:prstGeom>
        </p:spPr>
      </p:pic>
      <p:pic>
        <p:nvPicPr>
          <p:cNvPr id="10" name="Picture 9">
            <a:extLst>
              <a:ext uri="{FF2B5EF4-FFF2-40B4-BE49-F238E27FC236}">
                <a16:creationId xmlns:a16="http://schemas.microsoft.com/office/drawing/2014/main" id="{4C6C7EC9-13A1-4212-89E4-09D9329041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59447" y="4472590"/>
            <a:ext cx="1309728" cy="1980000"/>
          </a:xfrm>
          <a:prstGeom prst="rect">
            <a:avLst/>
          </a:prstGeom>
        </p:spPr>
      </p:pic>
      <p:pic>
        <p:nvPicPr>
          <p:cNvPr id="12" name="Picture 11">
            <a:extLst>
              <a:ext uri="{FF2B5EF4-FFF2-40B4-BE49-F238E27FC236}">
                <a16:creationId xmlns:a16="http://schemas.microsoft.com/office/drawing/2014/main" id="{C5CF8521-1C4F-49A5-9409-6AA30CCE4BC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68772" y="4192718"/>
            <a:ext cx="1434562" cy="1980000"/>
          </a:xfrm>
          <a:prstGeom prst="rect">
            <a:avLst/>
          </a:prstGeom>
        </p:spPr>
      </p:pic>
      <p:pic>
        <p:nvPicPr>
          <p:cNvPr id="14" name="Picture 13">
            <a:extLst>
              <a:ext uri="{FF2B5EF4-FFF2-40B4-BE49-F238E27FC236}">
                <a16:creationId xmlns:a16="http://schemas.microsoft.com/office/drawing/2014/main" id="{67A2F0C5-F82A-488C-8DAF-1077902A5E4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65286" y="633560"/>
            <a:ext cx="1232000" cy="1980000"/>
          </a:xfrm>
          <a:prstGeom prst="rect">
            <a:avLst/>
          </a:prstGeom>
        </p:spPr>
      </p:pic>
    </p:spTree>
    <p:extLst>
      <p:ext uri="{BB962C8B-B14F-4D97-AF65-F5344CB8AC3E}">
        <p14:creationId xmlns:p14="http://schemas.microsoft.com/office/powerpoint/2010/main" val="7440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0" end="0"/>
                                            </p:txEl>
                                          </p:spTgt>
                                        </p:tgtEl>
                                        <p:attrNameLst>
                                          <p:attrName>style.visibility</p:attrName>
                                        </p:attrNameLst>
                                      </p:cBhvr>
                                      <p:to>
                                        <p:strVal val="visible"/>
                                      </p:to>
                                    </p:set>
                                    <p:anim calcmode="lin" valueType="num">
                                      <p:cBhvr additive="base">
                                        <p:cTn id="7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912870"/>
            <a:ext cx="4565053" cy="4600362"/>
          </a:xfrm>
          <a:prstGeom prst="rect">
            <a:avLst/>
          </a:prstGeom>
          <a:noFill/>
        </p:spPr>
        <p:txBody>
          <a:bodyPr wrap="square" lIns="0" tIns="0" rIns="0" bIns="0" rtlCol="0" anchor="ctr">
            <a:spAutoFit/>
          </a:bodyPr>
          <a:lstStyle/>
          <a:p>
            <a:pPr algn="ctr"/>
            <a:r>
              <a:rPr lang="en-US" sz="29894" dirty="0" err="1">
                <a:latin typeface="+mj-lt"/>
              </a:rPr>
              <a:t>zz</a:t>
            </a:r>
            <a:endParaRPr lang="en-US" sz="2249" dirty="0">
              <a:latin typeface="+mj-lt"/>
            </a:endParaRPr>
          </a:p>
        </p:txBody>
      </p:sp>
      <p:pic>
        <p:nvPicPr>
          <p:cNvPr id="5" name="Picture 4">
            <a:extLst>
              <a:ext uri="{FF2B5EF4-FFF2-40B4-BE49-F238E27FC236}">
                <a16:creationId xmlns:a16="http://schemas.microsoft.com/office/drawing/2014/main" id="{F90047F1-07DA-BC42-A959-2CC7A1DD703D}"/>
              </a:ext>
            </a:extLst>
          </p:cNvPr>
          <p:cNvPicPr>
            <a:picLocks noChangeAspect="1"/>
          </p:cNvPicPr>
          <p:nvPr/>
        </p:nvPicPr>
        <p:blipFill>
          <a:blip r:embed="rId2"/>
          <a:stretch>
            <a:fillRect/>
          </a:stretch>
        </p:blipFill>
        <p:spPr>
          <a:xfrm>
            <a:off x="7024428" y="1857647"/>
            <a:ext cx="2917263" cy="2917263"/>
          </a:xfrm>
          <a:prstGeom prst="rect">
            <a:avLst/>
          </a:prstGeom>
        </p:spPr>
      </p:pic>
    </p:spTree>
    <p:extLst>
      <p:ext uri="{BB962C8B-B14F-4D97-AF65-F5344CB8AC3E}">
        <p14:creationId xmlns:p14="http://schemas.microsoft.com/office/powerpoint/2010/main" val="2799070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164691" y="787722"/>
            <a:ext cx="4565053" cy="4600362"/>
          </a:xfrm>
          <a:prstGeom prst="rect">
            <a:avLst/>
          </a:prstGeom>
          <a:noFill/>
        </p:spPr>
        <p:txBody>
          <a:bodyPr wrap="square" lIns="0" tIns="0" rIns="0" bIns="0" rtlCol="0" anchor="ctr">
            <a:spAutoFit/>
          </a:bodyPr>
          <a:lstStyle/>
          <a:p>
            <a:pPr algn="ctr"/>
            <a:r>
              <a:rPr lang="en-US" sz="29894" dirty="0" err="1">
                <a:latin typeface="+mj-lt"/>
              </a:rPr>
              <a:t>qu</a:t>
            </a:r>
            <a:endParaRPr lang="en-US" sz="2249" dirty="0">
              <a:latin typeface="+mj-lt"/>
            </a:endParaRPr>
          </a:p>
        </p:txBody>
      </p:sp>
      <p:pic>
        <p:nvPicPr>
          <p:cNvPr id="2" name="Picture 1">
            <a:extLst>
              <a:ext uri="{FF2B5EF4-FFF2-40B4-BE49-F238E27FC236}">
                <a16:creationId xmlns:a16="http://schemas.microsoft.com/office/drawing/2014/main" id="{72751CC8-F9B6-4CD8-99DD-4763F2CAE3A9}"/>
              </a:ext>
            </a:extLst>
          </p:cNvPr>
          <p:cNvPicPr>
            <a:picLocks noChangeAspect="1"/>
          </p:cNvPicPr>
          <p:nvPr/>
        </p:nvPicPr>
        <p:blipFill>
          <a:blip r:embed="rId2"/>
          <a:stretch>
            <a:fillRect/>
          </a:stretch>
        </p:blipFill>
        <p:spPr>
          <a:xfrm>
            <a:off x="6525936" y="2114025"/>
            <a:ext cx="2901280" cy="2901280"/>
          </a:xfrm>
          <a:prstGeom prst="rect">
            <a:avLst/>
          </a:prstGeom>
        </p:spPr>
      </p:pic>
    </p:spTree>
    <p:extLst>
      <p:ext uri="{BB962C8B-B14F-4D97-AF65-F5344CB8AC3E}">
        <p14:creationId xmlns:p14="http://schemas.microsoft.com/office/powerpoint/2010/main" val="2757758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ch</a:t>
            </a:r>
            <a:endParaRPr lang="en-US" sz="2249" dirty="0">
              <a:latin typeface="+mj-lt"/>
            </a:endParaRPr>
          </a:p>
        </p:txBody>
      </p:sp>
      <p:pic>
        <p:nvPicPr>
          <p:cNvPr id="5" name="Picture 4">
            <a:extLst>
              <a:ext uri="{FF2B5EF4-FFF2-40B4-BE49-F238E27FC236}">
                <a16:creationId xmlns:a16="http://schemas.microsoft.com/office/drawing/2014/main" id="{59E4AF65-DCB1-1E40-B53F-6FA1CE985CD2}"/>
              </a:ext>
            </a:extLst>
          </p:cNvPr>
          <p:cNvPicPr>
            <a:picLocks noChangeAspect="1"/>
          </p:cNvPicPr>
          <p:nvPr/>
        </p:nvPicPr>
        <p:blipFill>
          <a:blip r:embed="rId2"/>
          <a:stretch>
            <a:fillRect/>
          </a:stretch>
        </p:blipFill>
        <p:spPr>
          <a:xfrm>
            <a:off x="6960475" y="1994759"/>
            <a:ext cx="2659625" cy="3160716"/>
          </a:xfrm>
          <a:prstGeom prst="rect">
            <a:avLst/>
          </a:prstGeom>
        </p:spPr>
      </p:pic>
    </p:spTree>
    <p:extLst>
      <p:ext uri="{BB962C8B-B14F-4D97-AF65-F5344CB8AC3E}">
        <p14:creationId xmlns:p14="http://schemas.microsoft.com/office/powerpoint/2010/main" val="1993133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289754" y="753770"/>
            <a:ext cx="4565053" cy="4600362"/>
          </a:xfrm>
          <a:prstGeom prst="rect">
            <a:avLst/>
          </a:prstGeom>
          <a:noFill/>
        </p:spPr>
        <p:txBody>
          <a:bodyPr wrap="square" lIns="0" tIns="0" rIns="0" bIns="0" rtlCol="0" anchor="ctr">
            <a:spAutoFit/>
          </a:bodyPr>
          <a:lstStyle/>
          <a:p>
            <a:pPr algn="ctr"/>
            <a:r>
              <a:rPr lang="en-US" sz="29894" dirty="0" err="1">
                <a:latin typeface="+mj-lt"/>
              </a:rPr>
              <a:t>sh</a:t>
            </a:r>
            <a:endParaRPr lang="en-US" sz="2249" dirty="0">
              <a:latin typeface="+mj-lt"/>
            </a:endParaRPr>
          </a:p>
        </p:txBody>
      </p:sp>
      <p:pic>
        <p:nvPicPr>
          <p:cNvPr id="3" name="Picture 2">
            <a:extLst>
              <a:ext uri="{FF2B5EF4-FFF2-40B4-BE49-F238E27FC236}">
                <a16:creationId xmlns:a16="http://schemas.microsoft.com/office/drawing/2014/main" id="{251E98B6-87D7-2843-B8CF-3EE8254F5649}"/>
              </a:ext>
            </a:extLst>
          </p:cNvPr>
          <p:cNvPicPr>
            <a:picLocks noChangeAspect="1"/>
          </p:cNvPicPr>
          <p:nvPr/>
        </p:nvPicPr>
        <p:blipFill>
          <a:blip r:embed="rId2"/>
          <a:stretch>
            <a:fillRect/>
          </a:stretch>
        </p:blipFill>
        <p:spPr>
          <a:xfrm>
            <a:off x="6880435" y="1727925"/>
            <a:ext cx="3007658" cy="2982595"/>
          </a:xfrm>
          <a:prstGeom prst="rect">
            <a:avLst/>
          </a:prstGeom>
        </p:spPr>
      </p:pic>
    </p:spTree>
    <p:extLst>
      <p:ext uri="{BB962C8B-B14F-4D97-AF65-F5344CB8AC3E}">
        <p14:creationId xmlns:p14="http://schemas.microsoft.com/office/powerpoint/2010/main" val="2826723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th</a:t>
            </a:r>
            <a:endParaRPr lang="en-US" sz="2249" dirty="0">
              <a:latin typeface="+mj-lt"/>
            </a:endParaRPr>
          </a:p>
        </p:txBody>
      </p:sp>
      <p:pic>
        <p:nvPicPr>
          <p:cNvPr id="5" name="Picture 4" descr="A picture containing seat&#10;&#10;Description automatically generated">
            <a:extLst>
              <a:ext uri="{FF2B5EF4-FFF2-40B4-BE49-F238E27FC236}">
                <a16:creationId xmlns:a16="http://schemas.microsoft.com/office/drawing/2014/main" id="{39B245C5-5BBE-2746-BD0D-C9123EA1B1C3}"/>
              </a:ext>
            </a:extLst>
          </p:cNvPr>
          <p:cNvPicPr>
            <a:picLocks noChangeAspect="1"/>
          </p:cNvPicPr>
          <p:nvPr/>
        </p:nvPicPr>
        <p:blipFill>
          <a:blip r:embed="rId2"/>
          <a:stretch>
            <a:fillRect/>
          </a:stretch>
        </p:blipFill>
        <p:spPr>
          <a:xfrm>
            <a:off x="6863633" y="937545"/>
            <a:ext cx="2810065" cy="4603570"/>
          </a:xfrm>
          <a:prstGeom prst="rect">
            <a:avLst/>
          </a:prstGeom>
        </p:spPr>
      </p:pic>
    </p:spTree>
    <p:extLst>
      <p:ext uri="{BB962C8B-B14F-4D97-AF65-F5344CB8AC3E}">
        <p14:creationId xmlns:p14="http://schemas.microsoft.com/office/powerpoint/2010/main" val="1002292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ng</a:t>
            </a:r>
            <a:endParaRPr lang="en-US" sz="2249" dirty="0">
              <a:latin typeface="+mj-lt"/>
            </a:endParaRPr>
          </a:p>
        </p:txBody>
      </p:sp>
      <p:pic>
        <p:nvPicPr>
          <p:cNvPr id="3" name="Picture 2">
            <a:extLst>
              <a:ext uri="{FF2B5EF4-FFF2-40B4-BE49-F238E27FC236}">
                <a16:creationId xmlns:a16="http://schemas.microsoft.com/office/drawing/2014/main" id="{5F774D5E-9046-A54F-A6CE-37A77F908F49}"/>
              </a:ext>
            </a:extLst>
          </p:cNvPr>
          <p:cNvPicPr>
            <a:picLocks noChangeAspect="1"/>
          </p:cNvPicPr>
          <p:nvPr/>
        </p:nvPicPr>
        <p:blipFill>
          <a:blip r:embed="rId2"/>
          <a:stretch>
            <a:fillRect/>
          </a:stretch>
        </p:blipFill>
        <p:spPr>
          <a:xfrm>
            <a:off x="6947224" y="1308754"/>
            <a:ext cx="2431684" cy="3770298"/>
          </a:xfrm>
          <a:prstGeom prst="rect">
            <a:avLst/>
          </a:prstGeom>
        </p:spPr>
      </p:pic>
    </p:spTree>
    <p:extLst>
      <p:ext uri="{BB962C8B-B14F-4D97-AF65-F5344CB8AC3E}">
        <p14:creationId xmlns:p14="http://schemas.microsoft.com/office/powerpoint/2010/main" val="894478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6"/>
            <a:ext cx="4565053" cy="4600362"/>
          </a:xfrm>
          <a:prstGeom prst="rect">
            <a:avLst/>
          </a:prstGeom>
          <a:noFill/>
        </p:spPr>
        <p:txBody>
          <a:bodyPr wrap="square" lIns="0" tIns="0" rIns="0" bIns="0" rtlCol="0" anchor="ctr">
            <a:spAutoFit/>
          </a:bodyPr>
          <a:lstStyle/>
          <a:p>
            <a:pPr algn="ctr"/>
            <a:r>
              <a:rPr lang="en-US" sz="29894" dirty="0">
                <a:latin typeface="+mj-lt"/>
              </a:rPr>
              <a:t>ai</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2FB1AFC5-DD98-534C-920D-4EA3F10D3E03}"/>
              </a:ext>
            </a:extLst>
          </p:cNvPr>
          <p:cNvPicPr>
            <a:picLocks noChangeAspect="1"/>
          </p:cNvPicPr>
          <p:nvPr/>
        </p:nvPicPr>
        <p:blipFill>
          <a:blip r:embed="rId2"/>
          <a:stretch>
            <a:fillRect/>
          </a:stretch>
        </p:blipFill>
        <p:spPr>
          <a:xfrm>
            <a:off x="6692919" y="1978339"/>
            <a:ext cx="3308244" cy="2381135"/>
          </a:xfrm>
          <a:prstGeom prst="rect">
            <a:avLst/>
          </a:prstGeom>
        </p:spPr>
      </p:pic>
    </p:spTree>
    <p:extLst>
      <p:ext uri="{BB962C8B-B14F-4D97-AF65-F5344CB8AC3E}">
        <p14:creationId xmlns:p14="http://schemas.microsoft.com/office/powerpoint/2010/main" val="1894757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ee</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EA918AAF-1899-0F45-A276-0A94D14423CB}"/>
              </a:ext>
            </a:extLst>
          </p:cNvPr>
          <p:cNvPicPr>
            <a:picLocks noChangeAspect="1"/>
          </p:cNvPicPr>
          <p:nvPr/>
        </p:nvPicPr>
        <p:blipFill>
          <a:blip r:embed="rId2"/>
          <a:stretch>
            <a:fillRect/>
          </a:stretch>
        </p:blipFill>
        <p:spPr>
          <a:xfrm>
            <a:off x="6893486" y="1637869"/>
            <a:ext cx="2789145" cy="2985563"/>
          </a:xfrm>
          <a:prstGeom prst="rect">
            <a:avLst/>
          </a:prstGeom>
        </p:spPr>
      </p:pic>
    </p:spTree>
    <p:extLst>
      <p:ext uri="{BB962C8B-B14F-4D97-AF65-F5344CB8AC3E}">
        <p14:creationId xmlns:p14="http://schemas.microsoft.com/office/powerpoint/2010/main" val="1918339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721453" y="1119935"/>
            <a:ext cx="4565053" cy="3811043"/>
          </a:xfrm>
          <a:prstGeom prst="rect">
            <a:avLst/>
          </a:prstGeom>
          <a:noFill/>
        </p:spPr>
        <p:txBody>
          <a:bodyPr wrap="square" lIns="0" tIns="0" rIns="0" bIns="0" rtlCol="0" anchor="ctr">
            <a:spAutoFit/>
          </a:bodyPr>
          <a:lstStyle/>
          <a:p>
            <a:pPr algn="ctr"/>
            <a:r>
              <a:rPr lang="en-US" sz="24765" dirty="0" err="1">
                <a:latin typeface="+mj-lt"/>
              </a:rPr>
              <a:t>igh</a:t>
            </a:r>
            <a:endParaRPr lang="en-US" sz="2249" dirty="0">
              <a:latin typeface="+mj-lt"/>
            </a:endParaRPr>
          </a:p>
        </p:txBody>
      </p:sp>
      <p:pic>
        <p:nvPicPr>
          <p:cNvPr id="5" name="Picture 4" descr="A picture containing yellow&#10;&#10;Description automatically generated">
            <a:extLst>
              <a:ext uri="{FF2B5EF4-FFF2-40B4-BE49-F238E27FC236}">
                <a16:creationId xmlns:a16="http://schemas.microsoft.com/office/drawing/2014/main" id="{263916C2-CAB0-6D45-B28F-DF573212A30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936380" y="1382497"/>
            <a:ext cx="3175040" cy="3172825"/>
          </a:xfrm>
          <a:prstGeom prst="rect">
            <a:avLst/>
          </a:prstGeom>
        </p:spPr>
      </p:pic>
    </p:spTree>
    <p:extLst>
      <p:ext uri="{BB962C8B-B14F-4D97-AF65-F5344CB8AC3E}">
        <p14:creationId xmlns:p14="http://schemas.microsoft.com/office/powerpoint/2010/main" val="1579611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oa</a:t>
            </a:r>
            <a:endParaRPr lang="en-US" sz="2249" dirty="0">
              <a:latin typeface="+mj-lt"/>
            </a:endParaRPr>
          </a:p>
        </p:txBody>
      </p:sp>
      <p:pic>
        <p:nvPicPr>
          <p:cNvPr id="5" name="Picture 4">
            <a:extLst>
              <a:ext uri="{FF2B5EF4-FFF2-40B4-BE49-F238E27FC236}">
                <a16:creationId xmlns:a16="http://schemas.microsoft.com/office/drawing/2014/main" id="{5D8B4A90-3833-BC49-80E2-F6A72DD5F1B7}"/>
              </a:ext>
            </a:extLst>
          </p:cNvPr>
          <p:cNvPicPr>
            <a:picLocks noChangeAspect="1"/>
          </p:cNvPicPr>
          <p:nvPr/>
        </p:nvPicPr>
        <p:blipFill>
          <a:blip r:embed="rId2"/>
          <a:stretch>
            <a:fillRect/>
          </a:stretch>
        </p:blipFill>
        <p:spPr>
          <a:xfrm>
            <a:off x="6634656" y="1795227"/>
            <a:ext cx="3128373" cy="3693219"/>
          </a:xfrm>
          <a:prstGeom prst="rect">
            <a:avLst/>
          </a:prstGeom>
        </p:spPr>
      </p:pic>
    </p:spTree>
    <p:extLst>
      <p:ext uri="{BB962C8B-B14F-4D97-AF65-F5344CB8AC3E}">
        <p14:creationId xmlns:p14="http://schemas.microsoft.com/office/powerpoint/2010/main" val="236395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Print to Meaning</a:t>
            </a:r>
          </a:p>
        </p:txBody>
      </p:sp>
      <p:sp>
        <p:nvSpPr>
          <p:cNvPr id="2" name="Rectangle 1">
            <a:extLst>
              <a:ext uri="{FF2B5EF4-FFF2-40B4-BE49-F238E27FC236}">
                <a16:creationId xmlns:a16="http://schemas.microsoft.com/office/drawing/2014/main" id="{98DBABD4-7CD0-487B-9E5A-385DA0D9D875}"/>
              </a:ext>
            </a:extLst>
          </p:cNvPr>
          <p:cNvSpPr/>
          <p:nvPr/>
        </p:nvSpPr>
        <p:spPr>
          <a:xfrm>
            <a:off x="55927" y="936876"/>
            <a:ext cx="12080146" cy="1569660"/>
          </a:xfrm>
          <a:prstGeom prst="rect">
            <a:avLst/>
          </a:prstGeom>
        </p:spPr>
        <p:txBody>
          <a:bodyPr wrap="square">
            <a:spAutoFit/>
          </a:bodyPr>
          <a:lstStyle/>
          <a:p>
            <a:pPr algn="ctr"/>
            <a:r>
              <a:rPr lang="en-GB" sz="2400" dirty="0">
                <a:ea typeface="Segoe UI Black" panose="020B0A02040204020203" pitchFamily="34" charset="0"/>
                <a:cs typeface="Segoe UI Black" panose="020B0A02040204020203" pitchFamily="34" charset="0"/>
              </a:rPr>
              <a:t>Phonics gives the children a strategy needed for word recognition only.  Language comprehension is primarily developed through our Guided Reading sessions.  Phonics is about turning the marks on the page, the symbols or letters into a sound.  Below are some examples of this.  What do the following symbols mean?</a:t>
            </a:r>
          </a:p>
        </p:txBody>
      </p:sp>
      <p:pic>
        <p:nvPicPr>
          <p:cNvPr id="11" name="Picture 10">
            <a:extLst>
              <a:ext uri="{FF2B5EF4-FFF2-40B4-BE49-F238E27FC236}">
                <a16:creationId xmlns:a16="http://schemas.microsoft.com/office/drawing/2014/main" id="{1EC0DC67-9FE6-465E-8410-14107F7B20CB}"/>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288" y="2663925"/>
            <a:ext cx="1403395" cy="1824715"/>
          </a:xfrm>
          <a:prstGeom prst="rect">
            <a:avLst/>
          </a:prstGeom>
        </p:spPr>
      </p:pic>
      <p:pic>
        <p:nvPicPr>
          <p:cNvPr id="15" name="Picture 14">
            <a:extLst>
              <a:ext uri="{FF2B5EF4-FFF2-40B4-BE49-F238E27FC236}">
                <a16:creationId xmlns:a16="http://schemas.microsoft.com/office/drawing/2014/main" id="{A020F877-3D65-4667-91E5-40F45FA5DB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42114" y="4948586"/>
            <a:ext cx="3519055" cy="1707328"/>
          </a:xfrm>
          <a:prstGeom prst="rect">
            <a:avLst/>
          </a:prstGeom>
        </p:spPr>
      </p:pic>
      <p:pic>
        <p:nvPicPr>
          <p:cNvPr id="16" name="Picture 15">
            <a:extLst>
              <a:ext uri="{FF2B5EF4-FFF2-40B4-BE49-F238E27FC236}">
                <a16:creationId xmlns:a16="http://schemas.microsoft.com/office/drawing/2014/main" id="{1E7634AC-39FC-416E-A86F-71BA6E924AEF}"/>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50424" y="2755614"/>
            <a:ext cx="1824715" cy="1824715"/>
          </a:xfrm>
          <a:prstGeom prst="rect">
            <a:avLst/>
          </a:prstGeom>
        </p:spPr>
      </p:pic>
      <p:pic>
        <p:nvPicPr>
          <p:cNvPr id="18" name="Picture 17">
            <a:extLst>
              <a:ext uri="{FF2B5EF4-FFF2-40B4-BE49-F238E27FC236}">
                <a16:creationId xmlns:a16="http://schemas.microsoft.com/office/drawing/2014/main" id="{F77C7CF8-E2B2-44E5-8D8E-0BADD1BEABD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54817" y="4646030"/>
            <a:ext cx="1756922" cy="1756922"/>
          </a:xfrm>
          <a:prstGeom prst="rect">
            <a:avLst/>
          </a:prstGeom>
        </p:spPr>
      </p:pic>
      <p:pic>
        <p:nvPicPr>
          <p:cNvPr id="19" name="Picture 18">
            <a:extLst>
              <a:ext uri="{FF2B5EF4-FFF2-40B4-BE49-F238E27FC236}">
                <a16:creationId xmlns:a16="http://schemas.microsoft.com/office/drawing/2014/main" id="{91AD1E8D-44E0-4A09-A1D7-E4218B4D0922}"/>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87711" y="4824689"/>
            <a:ext cx="1898944" cy="1726055"/>
          </a:xfrm>
          <a:prstGeom prst="rect">
            <a:avLst/>
          </a:prstGeom>
        </p:spPr>
      </p:pic>
      <p:pic>
        <p:nvPicPr>
          <p:cNvPr id="3" name="Picture 2">
            <a:extLst>
              <a:ext uri="{FF2B5EF4-FFF2-40B4-BE49-F238E27FC236}">
                <a16:creationId xmlns:a16="http://schemas.microsoft.com/office/drawing/2014/main" id="{D354BE01-DAF5-437A-836D-0080CE41990A}"/>
              </a:ext>
            </a:extLst>
          </p:cNvPr>
          <p:cNvPicPr>
            <a:picLocks noChangeAspect="1"/>
          </p:cNvPicPr>
          <p:nvPr/>
        </p:nvPicPr>
        <p:blipFill>
          <a:blip r:embed="rId7"/>
          <a:stretch>
            <a:fillRect/>
          </a:stretch>
        </p:blipFill>
        <p:spPr>
          <a:xfrm>
            <a:off x="6088756" y="2755614"/>
            <a:ext cx="1656214" cy="1656214"/>
          </a:xfrm>
          <a:prstGeom prst="rect">
            <a:avLst/>
          </a:prstGeom>
        </p:spPr>
      </p:pic>
      <p:pic>
        <p:nvPicPr>
          <p:cNvPr id="4" name="Picture 3">
            <a:extLst>
              <a:ext uri="{FF2B5EF4-FFF2-40B4-BE49-F238E27FC236}">
                <a16:creationId xmlns:a16="http://schemas.microsoft.com/office/drawing/2014/main" id="{B7B2F788-2886-4B78-8E04-1285C3733972}"/>
              </a:ext>
            </a:extLst>
          </p:cNvPr>
          <p:cNvPicPr>
            <a:picLocks noChangeAspect="1"/>
          </p:cNvPicPr>
          <p:nvPr/>
        </p:nvPicPr>
        <p:blipFill>
          <a:blip r:embed="rId8"/>
          <a:stretch>
            <a:fillRect/>
          </a:stretch>
        </p:blipFill>
        <p:spPr>
          <a:xfrm>
            <a:off x="8987711" y="2749923"/>
            <a:ext cx="1656214" cy="1652720"/>
          </a:xfrm>
          <a:prstGeom prst="rect">
            <a:avLst/>
          </a:prstGeom>
        </p:spPr>
      </p:pic>
    </p:spTree>
    <p:extLst>
      <p:ext uri="{BB962C8B-B14F-4D97-AF65-F5344CB8AC3E}">
        <p14:creationId xmlns:p14="http://schemas.microsoft.com/office/powerpoint/2010/main" val="98938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oo</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7168B1C3-F5F4-3F4D-B9AD-BC78026C7242}"/>
              </a:ext>
            </a:extLst>
          </p:cNvPr>
          <p:cNvPicPr>
            <a:picLocks noChangeAspect="1"/>
          </p:cNvPicPr>
          <p:nvPr/>
        </p:nvPicPr>
        <p:blipFill>
          <a:blip r:embed="rId2"/>
          <a:stretch>
            <a:fillRect/>
          </a:stretch>
        </p:blipFill>
        <p:spPr>
          <a:xfrm>
            <a:off x="6794970" y="1992789"/>
            <a:ext cx="3148215" cy="3108000"/>
          </a:xfrm>
          <a:prstGeom prst="rect">
            <a:avLst/>
          </a:prstGeom>
        </p:spPr>
      </p:pic>
    </p:spTree>
    <p:extLst>
      <p:ext uri="{BB962C8B-B14F-4D97-AF65-F5344CB8AC3E}">
        <p14:creationId xmlns:p14="http://schemas.microsoft.com/office/powerpoint/2010/main" val="49277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oo</a:t>
            </a:r>
            <a:endParaRPr lang="en-US" sz="2249" dirty="0">
              <a:latin typeface="+mj-lt"/>
            </a:endParaRPr>
          </a:p>
        </p:txBody>
      </p:sp>
      <p:pic>
        <p:nvPicPr>
          <p:cNvPr id="5" name="Picture 4">
            <a:extLst>
              <a:ext uri="{FF2B5EF4-FFF2-40B4-BE49-F238E27FC236}">
                <a16:creationId xmlns:a16="http://schemas.microsoft.com/office/drawing/2014/main" id="{8B150506-AF41-9846-853D-7D42181BF317}"/>
              </a:ext>
            </a:extLst>
          </p:cNvPr>
          <p:cNvPicPr>
            <a:picLocks noChangeAspect="1"/>
          </p:cNvPicPr>
          <p:nvPr/>
        </p:nvPicPr>
        <p:blipFill>
          <a:blip r:embed="rId2"/>
          <a:stretch>
            <a:fillRect/>
          </a:stretch>
        </p:blipFill>
        <p:spPr>
          <a:xfrm>
            <a:off x="6810379" y="1661584"/>
            <a:ext cx="3004553" cy="2938953"/>
          </a:xfrm>
          <a:prstGeom prst="rect">
            <a:avLst/>
          </a:prstGeom>
        </p:spPr>
      </p:pic>
    </p:spTree>
    <p:extLst>
      <p:ext uri="{BB962C8B-B14F-4D97-AF65-F5344CB8AC3E}">
        <p14:creationId xmlns:p14="http://schemas.microsoft.com/office/powerpoint/2010/main" val="279322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ar</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C08011DE-51C8-A94B-90BC-78FA7CE1FD99}"/>
              </a:ext>
            </a:extLst>
          </p:cNvPr>
          <p:cNvPicPr>
            <a:picLocks noChangeAspect="1"/>
          </p:cNvPicPr>
          <p:nvPr/>
        </p:nvPicPr>
        <p:blipFill>
          <a:blip r:embed="rId2"/>
          <a:stretch>
            <a:fillRect/>
          </a:stretch>
        </p:blipFill>
        <p:spPr>
          <a:xfrm>
            <a:off x="7109422" y="1983686"/>
            <a:ext cx="3047644" cy="3054571"/>
          </a:xfrm>
          <a:prstGeom prst="rect">
            <a:avLst/>
          </a:prstGeom>
        </p:spPr>
      </p:pic>
    </p:spTree>
    <p:extLst>
      <p:ext uri="{BB962C8B-B14F-4D97-AF65-F5344CB8AC3E}">
        <p14:creationId xmlns:p14="http://schemas.microsoft.com/office/powerpoint/2010/main" val="3327346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or</a:t>
            </a:r>
            <a:endParaRPr lang="en-US" sz="2249" dirty="0">
              <a:latin typeface="+mj-lt"/>
            </a:endParaRPr>
          </a:p>
        </p:txBody>
      </p:sp>
      <p:pic>
        <p:nvPicPr>
          <p:cNvPr id="5" name="Picture 4" descr="A picture containing turner&#10;&#10;Description automatically generated">
            <a:extLst>
              <a:ext uri="{FF2B5EF4-FFF2-40B4-BE49-F238E27FC236}">
                <a16:creationId xmlns:a16="http://schemas.microsoft.com/office/drawing/2014/main" id="{72B71D04-A7CD-2F48-BAEE-C7C549ED69D9}"/>
              </a:ext>
            </a:extLst>
          </p:cNvPr>
          <p:cNvPicPr>
            <a:picLocks noChangeAspect="1"/>
          </p:cNvPicPr>
          <p:nvPr/>
        </p:nvPicPr>
        <p:blipFill>
          <a:blip r:embed="rId2"/>
          <a:stretch>
            <a:fillRect/>
          </a:stretch>
        </p:blipFill>
        <p:spPr>
          <a:xfrm>
            <a:off x="6280520" y="1825121"/>
            <a:ext cx="3657488" cy="3500516"/>
          </a:xfrm>
          <a:prstGeom prst="rect">
            <a:avLst/>
          </a:prstGeom>
        </p:spPr>
      </p:pic>
    </p:spTree>
    <p:extLst>
      <p:ext uri="{BB962C8B-B14F-4D97-AF65-F5344CB8AC3E}">
        <p14:creationId xmlns:p14="http://schemas.microsoft.com/office/powerpoint/2010/main" val="4118351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ur</a:t>
            </a:r>
            <a:endParaRPr lang="en-US" sz="2249" dirty="0">
              <a:latin typeface="+mj-lt"/>
            </a:endParaRPr>
          </a:p>
        </p:txBody>
      </p:sp>
      <p:pic>
        <p:nvPicPr>
          <p:cNvPr id="3" name="Picture 2">
            <a:extLst>
              <a:ext uri="{FF2B5EF4-FFF2-40B4-BE49-F238E27FC236}">
                <a16:creationId xmlns:a16="http://schemas.microsoft.com/office/drawing/2014/main" id="{4850094C-DA71-244F-AE47-2E8309303014}"/>
              </a:ext>
            </a:extLst>
          </p:cNvPr>
          <p:cNvPicPr>
            <a:picLocks noChangeAspect="1"/>
          </p:cNvPicPr>
          <p:nvPr/>
        </p:nvPicPr>
        <p:blipFill>
          <a:blip r:embed="rId2"/>
          <a:stretch>
            <a:fillRect/>
          </a:stretch>
        </p:blipFill>
        <p:spPr>
          <a:xfrm>
            <a:off x="6701851" y="1764772"/>
            <a:ext cx="3288956" cy="2857280"/>
          </a:xfrm>
          <a:prstGeom prst="rect">
            <a:avLst/>
          </a:prstGeom>
        </p:spPr>
      </p:pic>
    </p:spTree>
    <p:extLst>
      <p:ext uri="{BB962C8B-B14F-4D97-AF65-F5344CB8AC3E}">
        <p14:creationId xmlns:p14="http://schemas.microsoft.com/office/powerpoint/2010/main" val="358884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803150" y="948602"/>
            <a:ext cx="6000501" cy="4600362"/>
          </a:xfrm>
          <a:prstGeom prst="rect">
            <a:avLst/>
          </a:prstGeom>
          <a:noFill/>
        </p:spPr>
        <p:txBody>
          <a:bodyPr wrap="square" lIns="0" tIns="0" rIns="0" bIns="0" rtlCol="0" anchor="ctr">
            <a:spAutoFit/>
          </a:bodyPr>
          <a:lstStyle/>
          <a:p>
            <a:pPr algn="ctr"/>
            <a:r>
              <a:rPr lang="en-US" sz="29894" dirty="0">
                <a:latin typeface="+mj-lt"/>
              </a:rPr>
              <a:t>ow</a:t>
            </a:r>
            <a:endParaRPr lang="en-US" sz="2249" dirty="0">
              <a:latin typeface="+mj-lt"/>
            </a:endParaRPr>
          </a:p>
        </p:txBody>
      </p:sp>
      <p:pic>
        <p:nvPicPr>
          <p:cNvPr id="5" name="Picture 4">
            <a:extLst>
              <a:ext uri="{FF2B5EF4-FFF2-40B4-BE49-F238E27FC236}">
                <a16:creationId xmlns:a16="http://schemas.microsoft.com/office/drawing/2014/main" id="{BA0DE100-7D4B-0A42-B204-818ECF2388E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16171" y="1843553"/>
            <a:ext cx="3076776" cy="2855247"/>
          </a:xfrm>
          <a:prstGeom prst="rect">
            <a:avLst/>
          </a:prstGeom>
        </p:spPr>
      </p:pic>
    </p:spTree>
    <p:extLst>
      <p:ext uri="{BB962C8B-B14F-4D97-AF65-F5344CB8AC3E}">
        <p14:creationId xmlns:p14="http://schemas.microsoft.com/office/powerpoint/2010/main" val="2972281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6"/>
            <a:ext cx="4565053" cy="4600362"/>
          </a:xfrm>
          <a:prstGeom prst="rect">
            <a:avLst/>
          </a:prstGeom>
          <a:noFill/>
        </p:spPr>
        <p:txBody>
          <a:bodyPr wrap="square" lIns="0" tIns="0" rIns="0" bIns="0" rtlCol="0" anchor="ctr">
            <a:spAutoFit/>
          </a:bodyPr>
          <a:lstStyle/>
          <a:p>
            <a:pPr algn="ctr"/>
            <a:r>
              <a:rPr lang="en-US" sz="29894" dirty="0">
                <a:latin typeface="+mj-lt"/>
              </a:rPr>
              <a:t>oi</a:t>
            </a:r>
            <a:endParaRPr lang="en-US" sz="2638" dirty="0">
              <a:latin typeface="+mj-lt"/>
            </a:endParaRPr>
          </a:p>
        </p:txBody>
      </p:sp>
      <p:pic>
        <p:nvPicPr>
          <p:cNvPr id="5" name="Picture 4" descr="A close up of a sign&#10;&#10;Description automatically generated">
            <a:extLst>
              <a:ext uri="{FF2B5EF4-FFF2-40B4-BE49-F238E27FC236}">
                <a16:creationId xmlns:a16="http://schemas.microsoft.com/office/drawing/2014/main" id="{CA952188-9F7C-2B48-BFF8-96D8E1CF5A74}"/>
              </a:ext>
            </a:extLst>
          </p:cNvPr>
          <p:cNvPicPr>
            <a:picLocks noChangeAspect="1"/>
          </p:cNvPicPr>
          <p:nvPr/>
        </p:nvPicPr>
        <p:blipFill>
          <a:blip r:embed="rId2"/>
          <a:stretch>
            <a:fillRect/>
          </a:stretch>
        </p:blipFill>
        <p:spPr>
          <a:xfrm>
            <a:off x="6424261" y="1503237"/>
            <a:ext cx="3571028" cy="3571028"/>
          </a:xfrm>
          <a:prstGeom prst="rect">
            <a:avLst/>
          </a:prstGeom>
        </p:spPr>
      </p:pic>
    </p:spTree>
    <p:extLst>
      <p:ext uri="{BB962C8B-B14F-4D97-AF65-F5344CB8AC3E}">
        <p14:creationId xmlns:p14="http://schemas.microsoft.com/office/powerpoint/2010/main" val="3213430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a:latin typeface="+mj-lt"/>
              </a:rPr>
              <a:t>ear</a:t>
            </a:r>
            <a:endParaRPr lang="en-US" sz="2000" dirty="0">
              <a:latin typeface="+mj-lt"/>
            </a:endParaRPr>
          </a:p>
        </p:txBody>
      </p:sp>
      <p:pic>
        <p:nvPicPr>
          <p:cNvPr id="3" name="Picture 2">
            <a:extLst>
              <a:ext uri="{FF2B5EF4-FFF2-40B4-BE49-F238E27FC236}">
                <a16:creationId xmlns:a16="http://schemas.microsoft.com/office/drawing/2014/main" id="{59E67E04-5DC9-F046-B77B-E9F02C2D9891}"/>
              </a:ext>
            </a:extLst>
          </p:cNvPr>
          <p:cNvPicPr>
            <a:picLocks noChangeAspect="1"/>
          </p:cNvPicPr>
          <p:nvPr/>
        </p:nvPicPr>
        <p:blipFill>
          <a:blip r:embed="rId2"/>
          <a:stretch>
            <a:fillRect/>
          </a:stretch>
        </p:blipFill>
        <p:spPr>
          <a:xfrm>
            <a:off x="7067083" y="1305283"/>
            <a:ext cx="2017031" cy="3385734"/>
          </a:xfrm>
          <a:prstGeom prst="rect">
            <a:avLst/>
          </a:prstGeom>
        </p:spPr>
      </p:pic>
    </p:spTree>
    <p:extLst>
      <p:ext uri="{BB962C8B-B14F-4D97-AF65-F5344CB8AC3E}">
        <p14:creationId xmlns:p14="http://schemas.microsoft.com/office/powerpoint/2010/main" val="950818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a:latin typeface="+mj-lt"/>
              </a:rPr>
              <a:t>air</a:t>
            </a:r>
            <a:endParaRPr lang="en-US" sz="2000" dirty="0">
              <a:latin typeface="+mj-lt"/>
            </a:endParaRPr>
          </a:p>
        </p:txBody>
      </p:sp>
      <p:pic>
        <p:nvPicPr>
          <p:cNvPr id="5" name="Picture 4" descr="A close up of a white chair&#10;&#10;Description automatically generated">
            <a:extLst>
              <a:ext uri="{FF2B5EF4-FFF2-40B4-BE49-F238E27FC236}">
                <a16:creationId xmlns:a16="http://schemas.microsoft.com/office/drawing/2014/main" id="{1964CB5B-ACF9-C54F-9D0E-1A0E530AD75E}"/>
              </a:ext>
            </a:extLst>
          </p:cNvPr>
          <p:cNvPicPr>
            <a:picLocks noChangeAspect="1"/>
          </p:cNvPicPr>
          <p:nvPr/>
        </p:nvPicPr>
        <p:blipFill>
          <a:blip r:embed="rId2"/>
          <a:stretch>
            <a:fillRect/>
          </a:stretch>
        </p:blipFill>
        <p:spPr>
          <a:xfrm>
            <a:off x="6762310" y="1125089"/>
            <a:ext cx="2786325" cy="4247448"/>
          </a:xfrm>
          <a:prstGeom prst="rect">
            <a:avLst/>
          </a:prstGeom>
        </p:spPr>
      </p:pic>
    </p:spTree>
    <p:extLst>
      <p:ext uri="{BB962C8B-B14F-4D97-AF65-F5344CB8AC3E}">
        <p14:creationId xmlns:p14="http://schemas.microsoft.com/office/powerpoint/2010/main" val="1880673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err="1">
                <a:latin typeface="+mj-lt"/>
              </a:rPr>
              <a:t>ure</a:t>
            </a:r>
            <a:endParaRPr lang="en-US" sz="2000" dirty="0">
              <a:latin typeface="+mj-lt"/>
            </a:endParaRPr>
          </a:p>
        </p:txBody>
      </p:sp>
      <p:pic>
        <p:nvPicPr>
          <p:cNvPr id="3" name="Picture 2" descr="A close up of a logo&#10;&#10;Description automatically generated">
            <a:extLst>
              <a:ext uri="{FF2B5EF4-FFF2-40B4-BE49-F238E27FC236}">
                <a16:creationId xmlns:a16="http://schemas.microsoft.com/office/drawing/2014/main" id="{1B862889-0362-534F-B746-633D7806E0C8}"/>
              </a:ext>
            </a:extLst>
          </p:cNvPr>
          <p:cNvPicPr>
            <a:picLocks noChangeAspect="1"/>
          </p:cNvPicPr>
          <p:nvPr/>
        </p:nvPicPr>
        <p:blipFill>
          <a:blip r:embed="rId2"/>
          <a:stretch>
            <a:fillRect/>
          </a:stretch>
        </p:blipFill>
        <p:spPr>
          <a:xfrm>
            <a:off x="6390804" y="2470404"/>
            <a:ext cx="4481609" cy="2219464"/>
          </a:xfrm>
          <a:prstGeom prst="rect">
            <a:avLst/>
          </a:prstGeom>
        </p:spPr>
      </p:pic>
    </p:spTree>
    <p:extLst>
      <p:ext uri="{BB962C8B-B14F-4D97-AF65-F5344CB8AC3E}">
        <p14:creationId xmlns:p14="http://schemas.microsoft.com/office/powerpoint/2010/main" val="367145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What is Phonics?  Why is it so important?</a:t>
            </a:r>
          </a:p>
        </p:txBody>
      </p:sp>
      <p:sp>
        <p:nvSpPr>
          <p:cNvPr id="2" name="Rectangle 1">
            <a:extLst>
              <a:ext uri="{FF2B5EF4-FFF2-40B4-BE49-F238E27FC236}">
                <a16:creationId xmlns:a16="http://schemas.microsoft.com/office/drawing/2014/main" id="{98DBABD4-7CD0-487B-9E5A-385DA0D9D875}"/>
              </a:ext>
            </a:extLst>
          </p:cNvPr>
          <p:cNvSpPr/>
          <p:nvPr/>
        </p:nvSpPr>
        <p:spPr>
          <a:xfrm>
            <a:off x="55927" y="936876"/>
            <a:ext cx="6285771" cy="4524315"/>
          </a:xfrm>
          <a:prstGeom prst="rect">
            <a:avLst/>
          </a:prstGeom>
        </p:spPr>
        <p:txBody>
          <a:bodyPr wrap="square">
            <a:spAutoFit/>
          </a:bodyPr>
          <a:lstStyle/>
          <a:p>
            <a:pPr algn="ctr"/>
            <a:r>
              <a:rPr lang="en-GB" sz="3600" dirty="0">
                <a:solidFill>
                  <a:srgbClr val="00B050"/>
                </a:solidFill>
                <a:ea typeface="Segoe UI Black" panose="020B0A02040204020203" pitchFamily="34" charset="0"/>
                <a:cs typeface="Segoe UI Black" panose="020B0A02040204020203" pitchFamily="34" charset="0"/>
              </a:rPr>
              <a:t>Phonics is a strategy used for word reading or decoding; we also use it for spelling.</a:t>
            </a:r>
          </a:p>
          <a:p>
            <a:pPr algn="ctr"/>
            <a:endParaRPr lang="en-US" sz="3600" dirty="0">
              <a:ea typeface="Segoe UI Black" panose="020B0A02040204020203" pitchFamily="34" charset="0"/>
              <a:cs typeface="Segoe UI Black" panose="020B0A02040204020203" pitchFamily="34" charset="0"/>
            </a:endParaRPr>
          </a:p>
          <a:p>
            <a:pPr algn="ctr"/>
            <a:r>
              <a:rPr lang="en-GB" sz="3600" dirty="0">
                <a:solidFill>
                  <a:srgbClr val="002060"/>
                </a:solidFill>
                <a:ea typeface="Segoe UI Black" panose="020B0A02040204020203" pitchFamily="34" charset="0"/>
                <a:cs typeface="Segoe UI Black" panose="020B0A02040204020203" pitchFamily="34" charset="0"/>
              </a:rPr>
              <a:t>Phonics is the prime method for decoding (reading) and encoding (spelling) newly encountered or unfamiliar words.</a:t>
            </a:r>
          </a:p>
        </p:txBody>
      </p:sp>
      <p:pic>
        <p:nvPicPr>
          <p:cNvPr id="8" name="Picture 7">
            <a:extLst>
              <a:ext uri="{FF2B5EF4-FFF2-40B4-BE49-F238E27FC236}">
                <a16:creationId xmlns:a16="http://schemas.microsoft.com/office/drawing/2014/main" id="{CB8DC5E2-ECB6-464C-9039-D491152465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1698" y="1738823"/>
            <a:ext cx="5509991" cy="4028415"/>
          </a:xfrm>
          <a:prstGeom prst="rect">
            <a:avLst/>
          </a:prstGeom>
        </p:spPr>
      </p:pic>
    </p:spTree>
    <p:extLst>
      <p:ext uri="{BB962C8B-B14F-4D97-AF65-F5344CB8AC3E}">
        <p14:creationId xmlns:p14="http://schemas.microsoft.com/office/powerpoint/2010/main" val="43657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9328"/>
            <a:ext cx="4565053" cy="4600362"/>
          </a:xfrm>
          <a:prstGeom prst="rect">
            <a:avLst/>
          </a:prstGeom>
          <a:noFill/>
        </p:spPr>
        <p:txBody>
          <a:bodyPr wrap="square" lIns="0" tIns="0" rIns="0" bIns="0" rtlCol="0" anchor="ctr">
            <a:spAutoFit/>
          </a:bodyPr>
          <a:lstStyle/>
          <a:p>
            <a:pPr algn="ctr"/>
            <a:r>
              <a:rPr lang="en-US" sz="29894" dirty="0" err="1">
                <a:latin typeface="+mj-lt"/>
              </a:rPr>
              <a:t>er</a:t>
            </a:r>
            <a:endParaRPr lang="en-US" sz="2249" dirty="0">
              <a:latin typeface="+mj-lt"/>
            </a:endParaRPr>
          </a:p>
        </p:txBody>
      </p:sp>
      <p:pic>
        <p:nvPicPr>
          <p:cNvPr id="5" name="Picture 4">
            <a:extLst>
              <a:ext uri="{FF2B5EF4-FFF2-40B4-BE49-F238E27FC236}">
                <a16:creationId xmlns:a16="http://schemas.microsoft.com/office/drawing/2014/main" id="{3035CC69-80A9-974C-841B-D87211231CCB}"/>
              </a:ext>
            </a:extLst>
          </p:cNvPr>
          <p:cNvPicPr>
            <a:picLocks noChangeAspect="1"/>
          </p:cNvPicPr>
          <p:nvPr/>
        </p:nvPicPr>
        <p:blipFill>
          <a:blip r:embed="rId2"/>
          <a:stretch>
            <a:fillRect/>
          </a:stretch>
        </p:blipFill>
        <p:spPr>
          <a:xfrm>
            <a:off x="6586968" y="779982"/>
            <a:ext cx="3397223" cy="3405409"/>
          </a:xfrm>
          <a:prstGeom prst="rect">
            <a:avLst/>
          </a:prstGeom>
        </p:spPr>
      </p:pic>
      <p:sp>
        <p:nvSpPr>
          <p:cNvPr id="4" name="TextBox 3">
            <a:extLst>
              <a:ext uri="{FF2B5EF4-FFF2-40B4-BE49-F238E27FC236}">
                <a16:creationId xmlns:a16="http://schemas.microsoft.com/office/drawing/2014/main" id="{6BD818AC-F391-45B2-9AE0-1FC08CB18B14}"/>
              </a:ext>
            </a:extLst>
          </p:cNvPr>
          <p:cNvSpPr txBox="1"/>
          <p:nvPr/>
        </p:nvSpPr>
        <p:spPr>
          <a:xfrm>
            <a:off x="1069534" y="4713640"/>
            <a:ext cx="10052932" cy="1846659"/>
          </a:xfrm>
          <a:prstGeom prst="rect">
            <a:avLst/>
          </a:prstGeom>
          <a:noFill/>
        </p:spPr>
        <p:txBody>
          <a:bodyPr wrap="square" lIns="0" tIns="0" rIns="0" bIns="0" rtlCol="0" anchor="ctr">
            <a:spAutoFit/>
          </a:bodyPr>
          <a:lstStyle/>
          <a:p>
            <a:pPr algn="ctr"/>
            <a:r>
              <a:rPr lang="en-US" sz="6000" dirty="0">
                <a:solidFill>
                  <a:srgbClr val="FF0000"/>
                </a:solidFill>
              </a:rPr>
              <a:t>This phoneme should be</a:t>
            </a:r>
            <a:br>
              <a:rPr lang="en-US" sz="6000" dirty="0">
                <a:solidFill>
                  <a:srgbClr val="FF0000"/>
                </a:solidFill>
              </a:rPr>
            </a:br>
            <a:r>
              <a:rPr lang="en-US" sz="6000" dirty="0">
                <a:solidFill>
                  <a:srgbClr val="FF0000"/>
                </a:solidFill>
              </a:rPr>
              <a:t>taught as ‘uh’ and not ‘</a:t>
            </a:r>
            <a:r>
              <a:rPr lang="en-US" sz="6000" dirty="0" err="1">
                <a:solidFill>
                  <a:srgbClr val="FF0000"/>
                </a:solidFill>
              </a:rPr>
              <a:t>ergh</a:t>
            </a:r>
            <a:r>
              <a:rPr lang="en-US" sz="6000" dirty="0">
                <a:solidFill>
                  <a:srgbClr val="FF0000"/>
                </a:solidFill>
              </a:rPr>
              <a:t>’.</a:t>
            </a:r>
            <a:endParaRPr lang="en-US" sz="500" dirty="0">
              <a:solidFill>
                <a:srgbClr val="FF0000"/>
              </a:solidFill>
            </a:endParaRPr>
          </a:p>
        </p:txBody>
      </p:sp>
    </p:spTree>
    <p:extLst>
      <p:ext uri="{BB962C8B-B14F-4D97-AF65-F5344CB8AC3E}">
        <p14:creationId xmlns:p14="http://schemas.microsoft.com/office/powerpoint/2010/main" val="3207514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642107" y="42040"/>
            <a:ext cx="2907847" cy="830997"/>
          </a:xfrm>
          <a:prstGeom prst="rect">
            <a:avLst/>
          </a:prstGeom>
          <a:noFill/>
        </p:spPr>
        <p:txBody>
          <a:bodyPr wrap="none" rtlCol="0">
            <a:spAutoFit/>
          </a:bodyPr>
          <a:lstStyle/>
          <a:p>
            <a:pPr algn="ctr"/>
            <a:r>
              <a:rPr lang="en-US" sz="4800" dirty="0">
                <a:latin typeface="Sassoon Infant Rg" panose="02000603020000020003" pitchFamily="2" charset="0"/>
              </a:rPr>
              <a:t>Phase Four</a:t>
            </a:r>
          </a:p>
        </p:txBody>
      </p:sp>
      <p:pic>
        <p:nvPicPr>
          <p:cNvPr id="5" name="Picture 4">
            <a:extLst>
              <a:ext uri="{FF2B5EF4-FFF2-40B4-BE49-F238E27FC236}">
                <a16:creationId xmlns:a16="http://schemas.microsoft.com/office/drawing/2014/main" id="{6594C39D-F8D2-024D-92D7-D53558B22F07}"/>
              </a:ext>
            </a:extLst>
          </p:cNvPr>
          <p:cNvPicPr>
            <a:picLocks noChangeAspect="1"/>
          </p:cNvPicPr>
          <p:nvPr/>
        </p:nvPicPr>
        <p:blipFill>
          <a:blip r:embed="rId3"/>
          <a:stretch>
            <a:fillRect/>
          </a:stretch>
        </p:blipFill>
        <p:spPr>
          <a:xfrm>
            <a:off x="296743" y="1171909"/>
            <a:ext cx="4076700" cy="5080000"/>
          </a:xfrm>
          <a:prstGeom prst="rect">
            <a:avLst/>
          </a:prstGeom>
        </p:spPr>
      </p:pic>
      <p:sp>
        <p:nvSpPr>
          <p:cNvPr id="2" name="Rectangle 1">
            <a:extLst>
              <a:ext uri="{FF2B5EF4-FFF2-40B4-BE49-F238E27FC236}">
                <a16:creationId xmlns:a16="http://schemas.microsoft.com/office/drawing/2014/main" id="{F4CA7810-0047-4DC4-A31A-4B7ED3EC85E7}"/>
              </a:ext>
            </a:extLst>
          </p:cNvPr>
          <p:cNvSpPr/>
          <p:nvPr/>
        </p:nvSpPr>
        <p:spPr>
          <a:xfrm>
            <a:off x="4562552" y="1356467"/>
            <a:ext cx="7332705" cy="4524315"/>
          </a:xfrm>
          <a:prstGeom prst="rect">
            <a:avLst/>
          </a:prstGeom>
        </p:spPr>
        <p:txBody>
          <a:bodyPr wrap="square">
            <a:spAutoFit/>
          </a:bodyPr>
          <a:lstStyle/>
          <a:p>
            <a:pPr lvl="0" algn="just">
              <a:defRPr/>
            </a:pPr>
            <a:r>
              <a:rPr lang="en-GB" sz="2400" dirty="0">
                <a:ea typeface="Helvetica Neue" panose="02000503000000020004" pitchFamily="2" charset="0"/>
                <a:cs typeface="Helvetica Neue" panose="02000503000000020004" pitchFamily="2" charset="0"/>
              </a:rPr>
              <a:t>During this phase children are not taught any new phonemes.  From now on the teaching and learning of phonics is focused on consolidating the skills necessary for decoding and encoding new words.</a:t>
            </a:r>
          </a:p>
          <a:p>
            <a:pPr lvl="0" algn="just">
              <a:defRPr/>
            </a:pPr>
            <a:endParaRPr lang="en-GB" sz="2400" dirty="0">
              <a:ea typeface="Helvetica Neue" panose="02000503000000020004" pitchFamily="2" charset="0"/>
              <a:cs typeface="Helvetica Neue" panose="02000503000000020004" pitchFamily="2" charset="0"/>
            </a:endParaRPr>
          </a:p>
          <a:p>
            <a:pPr lvl="0" algn="just">
              <a:defRPr/>
            </a:pPr>
            <a:r>
              <a:rPr lang="en-GB" sz="2400" dirty="0">
                <a:ea typeface="Helvetica Neue" panose="02000503000000020004" pitchFamily="2" charset="0"/>
                <a:cs typeface="Helvetica Neue" panose="02000503000000020004" pitchFamily="2" charset="0"/>
              </a:rPr>
              <a:t>The children begin to use phonics to decode and spell much longer words.  They are taught words which have adjacent consonants, including CCVC and CVCC words.  The adjacent consonants can sometimes be tricky to hear or sound out, for example: milk; belt; fact.  They also learn some additional common exception words.  Multi-syllabic words are also introduced.</a:t>
            </a:r>
          </a:p>
        </p:txBody>
      </p:sp>
    </p:spTree>
    <p:extLst>
      <p:ext uri="{BB962C8B-B14F-4D97-AF65-F5344CB8AC3E}">
        <p14:creationId xmlns:p14="http://schemas.microsoft.com/office/powerpoint/2010/main" val="30950619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0353" y="1095153"/>
            <a:ext cx="184731" cy="369332"/>
          </a:xfrm>
          <a:prstGeom prst="rect">
            <a:avLst/>
          </a:prstGeom>
          <a:noFill/>
        </p:spPr>
        <p:txBody>
          <a:bodyPr wrap="none" rtlCol="0">
            <a:spAutoFit/>
          </a:bodyPr>
          <a:lstStyle/>
          <a:p>
            <a:endParaRPr lang="en-US"/>
          </a:p>
        </p:txBody>
      </p:sp>
      <p:sp>
        <p:nvSpPr>
          <p:cNvPr id="3" name="Rectangle 2"/>
          <p:cNvSpPr/>
          <p:nvPr/>
        </p:nvSpPr>
        <p:spPr>
          <a:xfrm>
            <a:off x="229746" y="906792"/>
            <a:ext cx="11732507" cy="1015663"/>
          </a:xfrm>
          <a:prstGeom prst="rect">
            <a:avLst/>
          </a:prstGeom>
        </p:spPr>
        <p:txBody>
          <a:bodyPr wrap="square">
            <a:spAutoFit/>
          </a:bodyPr>
          <a:lstStyle/>
          <a:p>
            <a:pPr algn="ctr"/>
            <a:r>
              <a:rPr lang="en-GB" sz="2000" dirty="0">
                <a:ea typeface="Segoe UI Black" panose="020B0A02040204020203" pitchFamily="34" charset="0"/>
                <a:cs typeface="Segoe UI Black" panose="020B0A02040204020203" pitchFamily="34" charset="0"/>
              </a:rPr>
              <a:t>Common Exception Words used to be called tricky words.</a:t>
            </a:r>
          </a:p>
          <a:p>
            <a:pPr algn="ctr"/>
            <a:r>
              <a:rPr lang="en-GB" sz="2000" dirty="0">
                <a:ea typeface="Segoe UI Black" panose="020B0A02040204020203" pitchFamily="34" charset="0"/>
                <a:cs typeface="Segoe UI Black" panose="020B0A02040204020203" pitchFamily="34" charset="0"/>
              </a:rPr>
              <a:t>They are words that cannot usually be decoded or encoded using phonics although there are some exceptions e.g. out, looked.</a:t>
            </a:r>
          </a:p>
        </p:txBody>
      </p:sp>
      <p:graphicFrame>
        <p:nvGraphicFramePr>
          <p:cNvPr id="5" name="Table 4"/>
          <p:cNvGraphicFramePr>
            <a:graphicFrameLocks noGrp="1"/>
          </p:cNvGraphicFramePr>
          <p:nvPr>
            <p:extLst>
              <p:ext uri="{D42A27DB-BD31-4B8C-83A1-F6EECF244321}">
                <p14:modId xmlns:p14="http://schemas.microsoft.com/office/powerpoint/2010/main" val="2687662018"/>
              </p:ext>
            </p:extLst>
          </p:nvPr>
        </p:nvGraphicFramePr>
        <p:xfrm>
          <a:off x="696263" y="1974151"/>
          <a:ext cx="10524364" cy="4657390"/>
        </p:xfrm>
        <a:graphic>
          <a:graphicData uri="http://schemas.openxmlformats.org/drawingml/2006/table">
            <a:tbl>
              <a:tblPr firstRow="1" bandRow="1">
                <a:tableStyleId>{5C22544A-7EE6-4342-B048-85BDC9FD1C3A}</a:tableStyleId>
              </a:tblPr>
              <a:tblGrid>
                <a:gridCol w="1281122">
                  <a:extLst>
                    <a:ext uri="{9D8B030D-6E8A-4147-A177-3AD203B41FA5}">
                      <a16:colId xmlns:a16="http://schemas.microsoft.com/office/drawing/2014/main" val="2527031458"/>
                    </a:ext>
                  </a:extLst>
                </a:gridCol>
                <a:gridCol w="1412827">
                  <a:extLst>
                    <a:ext uri="{9D8B030D-6E8A-4147-A177-3AD203B41FA5}">
                      <a16:colId xmlns:a16="http://schemas.microsoft.com/office/drawing/2014/main" val="90076319"/>
                    </a:ext>
                  </a:extLst>
                </a:gridCol>
                <a:gridCol w="1532558">
                  <a:extLst>
                    <a:ext uri="{9D8B030D-6E8A-4147-A177-3AD203B41FA5}">
                      <a16:colId xmlns:a16="http://schemas.microsoft.com/office/drawing/2014/main" val="3621995869"/>
                    </a:ext>
                  </a:extLst>
                </a:gridCol>
                <a:gridCol w="1867805">
                  <a:extLst>
                    <a:ext uri="{9D8B030D-6E8A-4147-A177-3AD203B41FA5}">
                      <a16:colId xmlns:a16="http://schemas.microsoft.com/office/drawing/2014/main" val="2857360084"/>
                    </a:ext>
                  </a:extLst>
                </a:gridCol>
                <a:gridCol w="2107268">
                  <a:extLst>
                    <a:ext uri="{9D8B030D-6E8A-4147-A177-3AD203B41FA5}">
                      <a16:colId xmlns:a16="http://schemas.microsoft.com/office/drawing/2014/main" val="2881279723"/>
                    </a:ext>
                  </a:extLst>
                </a:gridCol>
                <a:gridCol w="2322784">
                  <a:extLst>
                    <a:ext uri="{9D8B030D-6E8A-4147-A177-3AD203B41FA5}">
                      <a16:colId xmlns:a16="http://schemas.microsoft.com/office/drawing/2014/main" val="2407835416"/>
                    </a:ext>
                  </a:extLst>
                </a:gridCol>
              </a:tblGrid>
              <a:tr h="465739">
                <a:tc>
                  <a:txBody>
                    <a:bodyPr/>
                    <a:lstStyle/>
                    <a:p>
                      <a:pPr algn="ctr"/>
                      <a:r>
                        <a:rPr lang="en-GB" sz="2400" dirty="0"/>
                        <a:t>Phase 2</a:t>
                      </a:r>
                    </a:p>
                  </a:txBody>
                  <a:tcPr anchor="ctr">
                    <a:solidFill>
                      <a:srgbClr val="FF6600"/>
                    </a:solidFill>
                  </a:tcPr>
                </a:tc>
                <a:tc gridSpan="2">
                  <a:txBody>
                    <a:bodyPr/>
                    <a:lstStyle/>
                    <a:p>
                      <a:pPr algn="ctr"/>
                      <a:r>
                        <a:rPr lang="en-GB" sz="2400" dirty="0"/>
                        <a:t>Phase 3</a:t>
                      </a:r>
                    </a:p>
                  </a:txBody>
                  <a:tcPr anchor="ctr">
                    <a:solidFill>
                      <a:srgbClr val="6600FF"/>
                    </a:solidFill>
                  </a:tcPr>
                </a:tc>
                <a:tc hMerge="1">
                  <a:txBody>
                    <a:bodyPr/>
                    <a:lstStyle/>
                    <a:p>
                      <a:endParaRPr lang="en-GB" dirty="0"/>
                    </a:p>
                  </a:txBody>
                  <a:tcPr/>
                </a:tc>
                <a:tc gridSpan="2">
                  <a:txBody>
                    <a:bodyPr/>
                    <a:lstStyle/>
                    <a:p>
                      <a:pPr algn="ctr"/>
                      <a:r>
                        <a:rPr lang="en-GB" sz="2400" dirty="0"/>
                        <a:t>Phase</a:t>
                      </a:r>
                      <a:r>
                        <a:rPr lang="en-GB" sz="2400" baseline="0" dirty="0"/>
                        <a:t> 4</a:t>
                      </a:r>
                      <a:endParaRPr lang="en-GB" sz="2400" dirty="0"/>
                    </a:p>
                  </a:txBody>
                  <a:tcPr anchor="ctr">
                    <a:solidFill>
                      <a:srgbClr val="92D050"/>
                    </a:solidFill>
                  </a:tcPr>
                </a:tc>
                <a:tc hMerge="1">
                  <a:txBody>
                    <a:bodyPr/>
                    <a:lstStyle/>
                    <a:p>
                      <a:endParaRPr lang="en-GB" dirty="0"/>
                    </a:p>
                  </a:txBody>
                  <a:tcPr/>
                </a:tc>
                <a:tc>
                  <a:txBody>
                    <a:bodyPr/>
                    <a:lstStyle/>
                    <a:p>
                      <a:pPr algn="ctr"/>
                      <a:r>
                        <a:rPr lang="en-GB" sz="2400" dirty="0"/>
                        <a:t>Phase 5</a:t>
                      </a:r>
                    </a:p>
                  </a:txBody>
                  <a:tcPr anchor="ctr">
                    <a:solidFill>
                      <a:srgbClr val="7030A0"/>
                    </a:solidFill>
                  </a:tcPr>
                </a:tc>
                <a:extLst>
                  <a:ext uri="{0D108BD9-81ED-4DB2-BD59-A6C34878D82A}">
                    <a16:rowId xmlns:a16="http://schemas.microsoft.com/office/drawing/2014/main" val="3533909119"/>
                  </a:ext>
                </a:extLst>
              </a:tr>
              <a:tr h="465739">
                <a:tc>
                  <a:txBody>
                    <a:bodyPr/>
                    <a:lstStyle/>
                    <a:p>
                      <a:pPr algn="ctr"/>
                      <a:r>
                        <a:rPr lang="en-GB" sz="2400" dirty="0"/>
                        <a:t>I</a:t>
                      </a:r>
                    </a:p>
                  </a:txBody>
                  <a:tcPr anchor="ctr">
                    <a:solidFill>
                      <a:srgbClr val="FF6600"/>
                    </a:solidFill>
                  </a:tcPr>
                </a:tc>
                <a:tc>
                  <a:txBody>
                    <a:bodyPr/>
                    <a:lstStyle/>
                    <a:p>
                      <a:pPr algn="ctr"/>
                      <a:r>
                        <a:rPr lang="en-GB" sz="2400" dirty="0"/>
                        <a:t>he</a:t>
                      </a:r>
                    </a:p>
                  </a:txBody>
                  <a:tcPr anchor="ctr">
                    <a:solidFill>
                      <a:srgbClr val="6600FF"/>
                    </a:solidFill>
                  </a:tcPr>
                </a:tc>
                <a:tc>
                  <a:txBody>
                    <a:bodyPr/>
                    <a:lstStyle/>
                    <a:p>
                      <a:pPr algn="ctr"/>
                      <a:r>
                        <a:rPr lang="en-GB" sz="2400" dirty="0"/>
                        <a:t>are</a:t>
                      </a:r>
                    </a:p>
                  </a:txBody>
                  <a:tcPr anchor="ctr">
                    <a:solidFill>
                      <a:srgbClr val="6600FF"/>
                    </a:solidFill>
                  </a:tcPr>
                </a:tc>
                <a:tc>
                  <a:txBody>
                    <a:bodyPr/>
                    <a:lstStyle/>
                    <a:p>
                      <a:pPr algn="ctr"/>
                      <a:r>
                        <a:rPr lang="en-GB" sz="2400" dirty="0"/>
                        <a:t>said</a:t>
                      </a:r>
                    </a:p>
                  </a:txBody>
                  <a:tcPr anchor="ctr">
                    <a:solidFill>
                      <a:srgbClr val="92D050"/>
                    </a:solidFill>
                  </a:tcPr>
                </a:tc>
                <a:tc>
                  <a:txBody>
                    <a:bodyPr/>
                    <a:lstStyle/>
                    <a:p>
                      <a:pPr algn="ctr"/>
                      <a:r>
                        <a:rPr lang="en-GB" sz="2400" dirty="0"/>
                        <a:t>little</a:t>
                      </a:r>
                    </a:p>
                  </a:txBody>
                  <a:tcPr anchor="ctr">
                    <a:solidFill>
                      <a:srgbClr val="92D050"/>
                    </a:solidFill>
                  </a:tcPr>
                </a:tc>
                <a:tc>
                  <a:txBody>
                    <a:bodyPr/>
                    <a:lstStyle/>
                    <a:p>
                      <a:pPr algn="ctr"/>
                      <a:r>
                        <a:rPr lang="en-GB" sz="2400" dirty="0"/>
                        <a:t>oh</a:t>
                      </a:r>
                    </a:p>
                  </a:txBody>
                  <a:tcPr anchor="ctr">
                    <a:solidFill>
                      <a:srgbClr val="7030A0"/>
                    </a:solidFill>
                  </a:tcPr>
                </a:tc>
                <a:extLst>
                  <a:ext uri="{0D108BD9-81ED-4DB2-BD59-A6C34878D82A}">
                    <a16:rowId xmlns:a16="http://schemas.microsoft.com/office/drawing/2014/main" val="1615323789"/>
                  </a:ext>
                </a:extLst>
              </a:tr>
              <a:tr h="465739">
                <a:tc>
                  <a:txBody>
                    <a:bodyPr/>
                    <a:lstStyle/>
                    <a:p>
                      <a:pPr algn="ctr"/>
                      <a:r>
                        <a:rPr lang="en-GB" sz="2400" dirty="0"/>
                        <a:t>no</a:t>
                      </a:r>
                    </a:p>
                  </a:txBody>
                  <a:tcPr anchor="ctr">
                    <a:solidFill>
                      <a:srgbClr val="FF6600"/>
                    </a:solidFill>
                  </a:tcPr>
                </a:tc>
                <a:tc>
                  <a:txBody>
                    <a:bodyPr/>
                    <a:lstStyle/>
                    <a:p>
                      <a:pPr algn="ctr"/>
                      <a:r>
                        <a:rPr lang="en-GB" sz="2400" dirty="0"/>
                        <a:t>she</a:t>
                      </a:r>
                    </a:p>
                  </a:txBody>
                  <a:tcPr anchor="ctr">
                    <a:solidFill>
                      <a:srgbClr val="6600FF"/>
                    </a:solidFill>
                  </a:tcPr>
                </a:tc>
                <a:tc>
                  <a:txBody>
                    <a:bodyPr/>
                    <a:lstStyle/>
                    <a:p>
                      <a:pPr algn="ctr"/>
                      <a:r>
                        <a:rPr lang="en-GB" sz="2400" dirty="0"/>
                        <a:t>her</a:t>
                      </a:r>
                    </a:p>
                  </a:txBody>
                  <a:tcPr anchor="ctr">
                    <a:solidFill>
                      <a:srgbClr val="6600FF"/>
                    </a:solidFill>
                  </a:tcPr>
                </a:tc>
                <a:tc>
                  <a:txBody>
                    <a:bodyPr/>
                    <a:lstStyle/>
                    <a:p>
                      <a:pPr algn="ctr"/>
                      <a:r>
                        <a:rPr lang="en-GB" sz="2400" dirty="0"/>
                        <a:t>have</a:t>
                      </a:r>
                    </a:p>
                  </a:txBody>
                  <a:tcPr anchor="ctr">
                    <a:solidFill>
                      <a:srgbClr val="92D050"/>
                    </a:solidFill>
                  </a:tcPr>
                </a:tc>
                <a:tc>
                  <a:txBody>
                    <a:bodyPr/>
                    <a:lstStyle/>
                    <a:p>
                      <a:pPr algn="ctr"/>
                      <a:r>
                        <a:rPr lang="en-GB" sz="2400" dirty="0"/>
                        <a:t>one</a:t>
                      </a:r>
                    </a:p>
                  </a:txBody>
                  <a:tcPr anchor="ctr">
                    <a:solidFill>
                      <a:srgbClr val="92D050"/>
                    </a:solidFill>
                  </a:tcPr>
                </a:tc>
                <a:tc>
                  <a:txBody>
                    <a:bodyPr/>
                    <a:lstStyle/>
                    <a:p>
                      <a:pPr algn="ctr"/>
                      <a:r>
                        <a:rPr lang="en-GB" sz="2400" dirty="0"/>
                        <a:t>Mrs</a:t>
                      </a:r>
                    </a:p>
                  </a:txBody>
                  <a:tcPr anchor="ctr">
                    <a:solidFill>
                      <a:srgbClr val="7030A0"/>
                    </a:solidFill>
                  </a:tcPr>
                </a:tc>
                <a:extLst>
                  <a:ext uri="{0D108BD9-81ED-4DB2-BD59-A6C34878D82A}">
                    <a16:rowId xmlns:a16="http://schemas.microsoft.com/office/drawing/2014/main" val="4165533280"/>
                  </a:ext>
                </a:extLst>
              </a:tr>
              <a:tr h="465739">
                <a:tc>
                  <a:txBody>
                    <a:bodyPr/>
                    <a:lstStyle/>
                    <a:p>
                      <a:pPr algn="ctr"/>
                      <a:r>
                        <a:rPr lang="en-GB" sz="2400" dirty="0"/>
                        <a:t>the</a:t>
                      </a:r>
                    </a:p>
                  </a:txBody>
                  <a:tcPr anchor="ctr">
                    <a:solidFill>
                      <a:srgbClr val="FF6600"/>
                    </a:solidFill>
                  </a:tcPr>
                </a:tc>
                <a:tc>
                  <a:txBody>
                    <a:bodyPr/>
                    <a:lstStyle/>
                    <a:p>
                      <a:pPr algn="ctr"/>
                      <a:r>
                        <a:rPr lang="en-GB" sz="2400" dirty="0"/>
                        <a:t>we</a:t>
                      </a:r>
                    </a:p>
                  </a:txBody>
                  <a:tcPr anchor="ctr">
                    <a:solidFill>
                      <a:srgbClr val="6600FF"/>
                    </a:solidFill>
                  </a:tcPr>
                </a:tc>
                <a:tc>
                  <a:txBody>
                    <a:bodyPr/>
                    <a:lstStyle/>
                    <a:p>
                      <a:pPr algn="ctr"/>
                      <a:r>
                        <a:rPr lang="en-GB" sz="2400" dirty="0"/>
                        <a:t>was</a:t>
                      </a:r>
                    </a:p>
                  </a:txBody>
                  <a:tcPr anchor="ctr">
                    <a:solidFill>
                      <a:srgbClr val="6600FF"/>
                    </a:solidFill>
                  </a:tcPr>
                </a:tc>
                <a:tc>
                  <a:txBody>
                    <a:bodyPr/>
                    <a:lstStyle/>
                    <a:p>
                      <a:pPr algn="ctr"/>
                      <a:r>
                        <a:rPr lang="en-GB" sz="2400" dirty="0"/>
                        <a:t>like</a:t>
                      </a:r>
                    </a:p>
                  </a:txBody>
                  <a:tcPr anchor="ctr">
                    <a:solidFill>
                      <a:srgbClr val="92D050"/>
                    </a:solidFill>
                  </a:tcPr>
                </a:tc>
                <a:tc>
                  <a:txBody>
                    <a:bodyPr/>
                    <a:lstStyle/>
                    <a:p>
                      <a:pPr algn="ctr"/>
                      <a:r>
                        <a:rPr lang="en-GB" sz="2400" dirty="0"/>
                        <a:t>were</a:t>
                      </a:r>
                    </a:p>
                  </a:txBody>
                  <a:tcPr anchor="ctr">
                    <a:solidFill>
                      <a:srgbClr val="92D050"/>
                    </a:solidFill>
                  </a:tcPr>
                </a:tc>
                <a:tc>
                  <a:txBody>
                    <a:bodyPr/>
                    <a:lstStyle/>
                    <a:p>
                      <a:pPr algn="ctr"/>
                      <a:r>
                        <a:rPr lang="en-GB" sz="2400" dirty="0"/>
                        <a:t>people</a:t>
                      </a:r>
                    </a:p>
                  </a:txBody>
                  <a:tcPr anchor="ctr">
                    <a:solidFill>
                      <a:srgbClr val="7030A0"/>
                    </a:solidFill>
                  </a:tcPr>
                </a:tc>
                <a:extLst>
                  <a:ext uri="{0D108BD9-81ED-4DB2-BD59-A6C34878D82A}">
                    <a16:rowId xmlns:a16="http://schemas.microsoft.com/office/drawing/2014/main" val="1584966857"/>
                  </a:ext>
                </a:extLst>
              </a:tr>
              <a:tr h="465739">
                <a:tc>
                  <a:txBody>
                    <a:bodyPr/>
                    <a:lstStyle/>
                    <a:p>
                      <a:pPr algn="ctr"/>
                      <a:r>
                        <a:rPr lang="en-GB" sz="2400" dirty="0"/>
                        <a:t>to</a:t>
                      </a:r>
                    </a:p>
                  </a:txBody>
                  <a:tcPr anchor="ctr">
                    <a:solidFill>
                      <a:srgbClr val="FF6600"/>
                    </a:solidFill>
                  </a:tcPr>
                </a:tc>
                <a:tc>
                  <a:txBody>
                    <a:bodyPr/>
                    <a:lstStyle/>
                    <a:p>
                      <a:pPr algn="ctr"/>
                      <a:r>
                        <a:rPr lang="en-GB" sz="2400" dirty="0"/>
                        <a:t>me</a:t>
                      </a:r>
                    </a:p>
                  </a:txBody>
                  <a:tcPr anchor="ctr">
                    <a:solidFill>
                      <a:srgbClr val="6600FF"/>
                    </a:solidFill>
                  </a:tcPr>
                </a:tc>
                <a:tc>
                  <a:txBody>
                    <a:bodyPr/>
                    <a:lstStyle/>
                    <a:p>
                      <a:pPr algn="ctr"/>
                      <a:r>
                        <a:rPr lang="en-GB" sz="2400" dirty="0"/>
                        <a:t>all</a:t>
                      </a:r>
                    </a:p>
                  </a:txBody>
                  <a:tcPr anchor="ctr">
                    <a:solidFill>
                      <a:srgbClr val="6600FF"/>
                    </a:solidFill>
                  </a:tcPr>
                </a:tc>
                <a:tc>
                  <a:txBody>
                    <a:bodyPr/>
                    <a:lstStyle/>
                    <a:p>
                      <a:pPr algn="ctr"/>
                      <a:r>
                        <a:rPr lang="en-GB" sz="2400" dirty="0"/>
                        <a:t>so</a:t>
                      </a:r>
                    </a:p>
                  </a:txBody>
                  <a:tcPr anchor="ctr">
                    <a:solidFill>
                      <a:srgbClr val="92D050"/>
                    </a:solidFill>
                  </a:tcPr>
                </a:tc>
                <a:tc>
                  <a:txBody>
                    <a:bodyPr/>
                    <a:lstStyle/>
                    <a:p>
                      <a:pPr algn="ctr"/>
                      <a:r>
                        <a:rPr lang="en-GB" sz="2400" dirty="0"/>
                        <a:t>there</a:t>
                      </a:r>
                    </a:p>
                  </a:txBody>
                  <a:tcPr anchor="ctr">
                    <a:solidFill>
                      <a:srgbClr val="92D050"/>
                    </a:solidFill>
                  </a:tcPr>
                </a:tc>
                <a:tc>
                  <a:txBody>
                    <a:bodyPr/>
                    <a:lstStyle/>
                    <a:p>
                      <a:pPr algn="ctr"/>
                      <a:r>
                        <a:rPr lang="en-GB" sz="2400" dirty="0"/>
                        <a:t>their</a:t>
                      </a:r>
                    </a:p>
                  </a:txBody>
                  <a:tcPr anchor="ctr">
                    <a:solidFill>
                      <a:srgbClr val="7030A0"/>
                    </a:solidFill>
                  </a:tcPr>
                </a:tc>
                <a:extLst>
                  <a:ext uri="{0D108BD9-81ED-4DB2-BD59-A6C34878D82A}">
                    <a16:rowId xmlns:a16="http://schemas.microsoft.com/office/drawing/2014/main" val="1226397169"/>
                  </a:ext>
                </a:extLst>
              </a:tr>
              <a:tr h="465739">
                <a:tc>
                  <a:txBody>
                    <a:bodyPr/>
                    <a:lstStyle/>
                    <a:p>
                      <a:pPr algn="ctr"/>
                      <a:r>
                        <a:rPr lang="en-GB" sz="2400" dirty="0"/>
                        <a:t>go</a:t>
                      </a:r>
                    </a:p>
                  </a:txBody>
                  <a:tcPr anchor="ctr">
                    <a:solidFill>
                      <a:srgbClr val="FF6600"/>
                    </a:solidFill>
                  </a:tcPr>
                </a:tc>
                <a:tc>
                  <a:txBody>
                    <a:bodyPr/>
                    <a:lstStyle/>
                    <a:p>
                      <a:pPr algn="ctr"/>
                      <a:r>
                        <a:rPr lang="en-GB" sz="2400" dirty="0"/>
                        <a:t>be</a:t>
                      </a:r>
                    </a:p>
                  </a:txBody>
                  <a:tcPr anchor="ctr">
                    <a:solidFill>
                      <a:srgbClr val="6600FF"/>
                    </a:solidFill>
                  </a:tcPr>
                </a:tc>
                <a:tc>
                  <a:txBody>
                    <a:bodyPr/>
                    <a:lstStyle/>
                    <a:p>
                      <a:pPr algn="ctr"/>
                      <a:r>
                        <a:rPr lang="en-GB" sz="2400" dirty="0"/>
                        <a:t>they</a:t>
                      </a:r>
                    </a:p>
                  </a:txBody>
                  <a:tcPr anchor="ctr">
                    <a:solidFill>
                      <a:srgbClr val="6600FF"/>
                    </a:solidFill>
                  </a:tcPr>
                </a:tc>
                <a:tc>
                  <a:txBody>
                    <a:bodyPr/>
                    <a:lstStyle/>
                    <a:p>
                      <a:pPr algn="ctr"/>
                      <a:r>
                        <a:rPr lang="en-GB" sz="2400" dirty="0"/>
                        <a:t>do</a:t>
                      </a:r>
                    </a:p>
                  </a:txBody>
                  <a:tcPr anchor="ctr">
                    <a:solidFill>
                      <a:srgbClr val="92D050"/>
                    </a:solidFill>
                  </a:tcPr>
                </a:tc>
                <a:tc>
                  <a:txBody>
                    <a:bodyPr/>
                    <a:lstStyle/>
                    <a:p>
                      <a:pPr algn="ctr"/>
                      <a:r>
                        <a:rPr lang="en-GB" sz="2400" dirty="0"/>
                        <a:t>what</a:t>
                      </a:r>
                    </a:p>
                  </a:txBody>
                  <a:tcPr anchor="ctr">
                    <a:solidFill>
                      <a:srgbClr val="92D050"/>
                    </a:solidFill>
                  </a:tcPr>
                </a:tc>
                <a:tc>
                  <a:txBody>
                    <a:bodyPr/>
                    <a:lstStyle/>
                    <a:p>
                      <a:pPr algn="ctr"/>
                      <a:r>
                        <a:rPr lang="en-GB" sz="2400" dirty="0"/>
                        <a:t>called</a:t>
                      </a:r>
                    </a:p>
                  </a:txBody>
                  <a:tcPr anchor="ctr">
                    <a:solidFill>
                      <a:srgbClr val="7030A0"/>
                    </a:solidFill>
                  </a:tcPr>
                </a:tc>
                <a:extLst>
                  <a:ext uri="{0D108BD9-81ED-4DB2-BD59-A6C34878D82A}">
                    <a16:rowId xmlns:a16="http://schemas.microsoft.com/office/drawing/2014/main" val="3618797795"/>
                  </a:ext>
                </a:extLst>
              </a:tr>
              <a:tr h="465739">
                <a:tc>
                  <a:txBody>
                    <a:bodyPr/>
                    <a:lstStyle/>
                    <a:p>
                      <a:pPr algn="ctr"/>
                      <a:r>
                        <a:rPr lang="en-GB" sz="2400" dirty="0"/>
                        <a:t>into</a:t>
                      </a:r>
                    </a:p>
                  </a:txBody>
                  <a:tcPr anchor="ctr">
                    <a:solidFill>
                      <a:srgbClr val="FF6600"/>
                    </a:solidFill>
                  </a:tcPr>
                </a:tc>
                <a:tc>
                  <a:txBody>
                    <a:bodyPr/>
                    <a:lstStyle/>
                    <a:p>
                      <a:pPr algn="ctr"/>
                      <a:r>
                        <a:rPr lang="en-GB" sz="2400" dirty="0"/>
                        <a:t>you</a:t>
                      </a:r>
                    </a:p>
                  </a:txBody>
                  <a:tcPr anchor="ctr">
                    <a:solidFill>
                      <a:srgbClr val="6600FF"/>
                    </a:solidFill>
                  </a:tcPr>
                </a:tc>
                <a:tc>
                  <a:txBody>
                    <a:bodyPr/>
                    <a:lstStyle/>
                    <a:p>
                      <a:pPr algn="ctr"/>
                      <a:r>
                        <a:rPr lang="en-GB" sz="2400" dirty="0"/>
                        <a:t>my</a:t>
                      </a:r>
                    </a:p>
                  </a:txBody>
                  <a:tcPr anchor="ctr">
                    <a:solidFill>
                      <a:srgbClr val="6600FF"/>
                    </a:solidFill>
                  </a:tcPr>
                </a:tc>
                <a:tc>
                  <a:txBody>
                    <a:bodyPr/>
                    <a:lstStyle/>
                    <a:p>
                      <a:pPr algn="ctr"/>
                      <a:r>
                        <a:rPr lang="en-GB" sz="2400" dirty="0"/>
                        <a:t>some</a:t>
                      </a:r>
                    </a:p>
                  </a:txBody>
                  <a:tcPr anchor="ctr">
                    <a:solidFill>
                      <a:srgbClr val="92D050"/>
                    </a:solidFill>
                  </a:tcPr>
                </a:tc>
                <a:tc>
                  <a:txBody>
                    <a:bodyPr/>
                    <a:lstStyle/>
                    <a:p>
                      <a:pPr algn="ctr"/>
                      <a:r>
                        <a:rPr lang="en-GB" sz="2400" dirty="0"/>
                        <a:t>when</a:t>
                      </a:r>
                    </a:p>
                  </a:txBody>
                  <a:tcPr anchor="ctr">
                    <a:solidFill>
                      <a:srgbClr val="92D050"/>
                    </a:solidFill>
                  </a:tcPr>
                </a:tc>
                <a:tc>
                  <a:txBody>
                    <a:bodyPr/>
                    <a:lstStyle/>
                    <a:p>
                      <a:pPr algn="ctr"/>
                      <a:r>
                        <a:rPr lang="en-GB" sz="2400" dirty="0"/>
                        <a:t>Mr</a:t>
                      </a:r>
                    </a:p>
                  </a:txBody>
                  <a:tcPr anchor="ctr">
                    <a:solidFill>
                      <a:srgbClr val="7030A0"/>
                    </a:solidFill>
                  </a:tcPr>
                </a:tc>
                <a:extLst>
                  <a:ext uri="{0D108BD9-81ED-4DB2-BD59-A6C34878D82A}">
                    <a16:rowId xmlns:a16="http://schemas.microsoft.com/office/drawing/2014/main" val="1626350174"/>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come</a:t>
                      </a:r>
                    </a:p>
                  </a:txBody>
                  <a:tcPr anchor="ctr">
                    <a:solidFill>
                      <a:srgbClr val="92D050"/>
                    </a:solidFill>
                  </a:tcPr>
                </a:tc>
                <a:tc>
                  <a:txBody>
                    <a:bodyPr/>
                    <a:lstStyle/>
                    <a:p>
                      <a:pPr algn="ctr"/>
                      <a:r>
                        <a:rPr lang="en-GB" sz="2400" dirty="0"/>
                        <a:t>out</a:t>
                      </a:r>
                    </a:p>
                  </a:txBody>
                  <a:tcPr anchor="ctr">
                    <a:solidFill>
                      <a:srgbClr val="92D050"/>
                    </a:solidFill>
                  </a:tcPr>
                </a:tc>
                <a:tc>
                  <a:txBody>
                    <a:bodyPr/>
                    <a:lstStyle/>
                    <a:p>
                      <a:pPr algn="ctr"/>
                      <a:r>
                        <a:rPr lang="en-GB" sz="2400" dirty="0"/>
                        <a:t>looked</a:t>
                      </a:r>
                    </a:p>
                  </a:txBody>
                  <a:tcPr anchor="ctr">
                    <a:solidFill>
                      <a:srgbClr val="7030A0"/>
                    </a:solidFill>
                  </a:tcPr>
                </a:tc>
                <a:extLst>
                  <a:ext uri="{0D108BD9-81ED-4DB2-BD59-A6C34878D82A}">
                    <a16:rowId xmlns:a16="http://schemas.microsoft.com/office/drawing/2014/main" val="1957023261"/>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asked</a:t>
                      </a:r>
                    </a:p>
                  </a:txBody>
                  <a:tcPr anchor="ctr">
                    <a:solidFill>
                      <a:srgbClr val="7030A0"/>
                    </a:solidFill>
                  </a:tcPr>
                </a:tc>
                <a:extLst>
                  <a:ext uri="{0D108BD9-81ED-4DB2-BD59-A6C34878D82A}">
                    <a16:rowId xmlns:a16="http://schemas.microsoft.com/office/drawing/2014/main" val="714260302"/>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could</a:t>
                      </a:r>
                    </a:p>
                  </a:txBody>
                  <a:tcPr anchor="ctr">
                    <a:solidFill>
                      <a:srgbClr val="7030A0"/>
                    </a:solidFill>
                  </a:tcPr>
                </a:tc>
                <a:extLst>
                  <a:ext uri="{0D108BD9-81ED-4DB2-BD59-A6C34878D82A}">
                    <a16:rowId xmlns:a16="http://schemas.microsoft.com/office/drawing/2014/main" val="3977480090"/>
                  </a:ext>
                </a:extLst>
              </a:tr>
            </a:tbl>
          </a:graphicData>
        </a:graphic>
      </p:graphicFrame>
      <p:sp>
        <p:nvSpPr>
          <p:cNvPr id="7" name="TextBox 6">
            <a:extLst>
              <a:ext uri="{FF2B5EF4-FFF2-40B4-BE49-F238E27FC236}">
                <a16:creationId xmlns:a16="http://schemas.microsoft.com/office/drawing/2014/main" id="{AA335041-8275-4257-ACF7-CF2302D14703}"/>
              </a:ext>
            </a:extLst>
          </p:cNvPr>
          <p:cNvSpPr txBox="1"/>
          <p:nvPr/>
        </p:nvSpPr>
        <p:spPr>
          <a:xfrm>
            <a:off x="2751154" y="42040"/>
            <a:ext cx="6689780" cy="830997"/>
          </a:xfrm>
          <a:prstGeom prst="rect">
            <a:avLst/>
          </a:prstGeom>
          <a:noFill/>
        </p:spPr>
        <p:txBody>
          <a:bodyPr wrap="none" rtlCol="0">
            <a:spAutoFit/>
          </a:bodyPr>
          <a:lstStyle/>
          <a:p>
            <a:pPr algn="ctr"/>
            <a:r>
              <a:rPr lang="en-US" sz="4800" dirty="0">
                <a:latin typeface="Sassoon Infant Rg" panose="02000603020000020003" pitchFamily="2" charset="0"/>
              </a:rPr>
              <a:t>Common Exception Words</a:t>
            </a:r>
          </a:p>
        </p:txBody>
      </p:sp>
    </p:spTree>
    <p:extLst>
      <p:ext uri="{BB962C8B-B14F-4D97-AF65-F5344CB8AC3E}">
        <p14:creationId xmlns:p14="http://schemas.microsoft.com/office/powerpoint/2010/main" val="2230625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4CE2A3-8FD7-42CC-A3DC-5D16AD3C88A2}"/>
              </a:ext>
            </a:extLst>
          </p:cNvPr>
          <p:cNvSpPr txBox="1"/>
          <p:nvPr/>
        </p:nvSpPr>
        <p:spPr>
          <a:xfrm>
            <a:off x="997104" y="270506"/>
            <a:ext cx="10197792" cy="1323439"/>
          </a:xfrm>
          <a:prstGeom prst="rect">
            <a:avLst/>
          </a:prstGeom>
          <a:noFill/>
        </p:spPr>
        <p:txBody>
          <a:bodyPr wrap="none" rtlCol="0">
            <a:spAutoFit/>
          </a:bodyPr>
          <a:lstStyle/>
          <a:p>
            <a:r>
              <a:rPr lang="en-US" sz="8000" dirty="0"/>
              <a:t>The Reading Framework</a:t>
            </a:r>
            <a:endParaRPr lang="en-GB" sz="8000" dirty="0"/>
          </a:p>
        </p:txBody>
      </p:sp>
      <p:sp>
        <p:nvSpPr>
          <p:cNvPr id="5" name="TextBox 4">
            <a:extLst>
              <a:ext uri="{FF2B5EF4-FFF2-40B4-BE49-F238E27FC236}">
                <a16:creationId xmlns:a16="http://schemas.microsoft.com/office/drawing/2014/main" id="{5B59B8EB-3200-42D7-AC4E-FEA5F6569A4A}"/>
              </a:ext>
            </a:extLst>
          </p:cNvPr>
          <p:cNvSpPr txBox="1"/>
          <p:nvPr/>
        </p:nvSpPr>
        <p:spPr>
          <a:xfrm>
            <a:off x="1703066" y="1593945"/>
            <a:ext cx="9073318" cy="830997"/>
          </a:xfrm>
          <a:prstGeom prst="rect">
            <a:avLst/>
          </a:prstGeom>
          <a:noFill/>
        </p:spPr>
        <p:txBody>
          <a:bodyPr wrap="none" rtlCol="0">
            <a:spAutoFit/>
          </a:bodyPr>
          <a:lstStyle/>
          <a:p>
            <a:pPr algn="ctr"/>
            <a:r>
              <a:rPr lang="en-US" sz="4800" dirty="0"/>
              <a:t>Teaching the foundations of literacy</a:t>
            </a:r>
          </a:p>
        </p:txBody>
      </p:sp>
      <p:pic>
        <p:nvPicPr>
          <p:cNvPr id="7" name="Picture 6">
            <a:extLst>
              <a:ext uri="{FF2B5EF4-FFF2-40B4-BE49-F238E27FC236}">
                <a16:creationId xmlns:a16="http://schemas.microsoft.com/office/drawing/2014/main" id="{450EB3CC-EF9D-4D27-A73A-8954798772D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50899" y="2424942"/>
            <a:ext cx="2890202" cy="3536150"/>
          </a:xfrm>
          <a:prstGeom prst="rect">
            <a:avLst/>
          </a:prstGeom>
        </p:spPr>
      </p:pic>
      <p:pic>
        <p:nvPicPr>
          <p:cNvPr id="11" name="Picture 10">
            <a:extLst>
              <a:ext uri="{FF2B5EF4-FFF2-40B4-BE49-F238E27FC236}">
                <a16:creationId xmlns:a16="http://schemas.microsoft.com/office/drawing/2014/main" id="{D02D8F96-BABE-4D0E-AF83-E42F2D8B96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82231" y="4593197"/>
            <a:ext cx="2150195" cy="1987459"/>
          </a:xfrm>
          <a:prstGeom prst="rect">
            <a:avLst/>
          </a:prstGeom>
        </p:spPr>
      </p:pic>
      <p:sp>
        <p:nvSpPr>
          <p:cNvPr id="2" name="Rectangle 1">
            <a:extLst>
              <a:ext uri="{FF2B5EF4-FFF2-40B4-BE49-F238E27FC236}">
                <a16:creationId xmlns:a16="http://schemas.microsoft.com/office/drawing/2014/main" id="{C8ACE828-78C5-41A7-8621-97C59B84C2E0}"/>
              </a:ext>
            </a:extLst>
          </p:cNvPr>
          <p:cNvSpPr/>
          <p:nvPr/>
        </p:nvSpPr>
        <p:spPr>
          <a:xfrm>
            <a:off x="3350953" y="6057436"/>
            <a:ext cx="5490094" cy="523220"/>
          </a:xfrm>
          <a:prstGeom prst="rect">
            <a:avLst/>
          </a:prstGeom>
        </p:spPr>
        <p:txBody>
          <a:bodyPr wrap="none">
            <a:spAutoFit/>
          </a:bodyPr>
          <a:lstStyle/>
          <a:p>
            <a:pPr algn="ctr"/>
            <a:r>
              <a:rPr lang="en-US" sz="2800" dirty="0"/>
              <a:t>at Walter Infant School and Nursery</a:t>
            </a:r>
            <a:endParaRPr lang="en-GB" sz="2800" dirty="0"/>
          </a:p>
        </p:txBody>
      </p:sp>
    </p:spTree>
    <p:extLst>
      <p:ext uri="{BB962C8B-B14F-4D97-AF65-F5344CB8AC3E}">
        <p14:creationId xmlns:p14="http://schemas.microsoft.com/office/powerpoint/2010/main" val="1942174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052A-19BD-40C4-AAD3-0C23F9D46190}"/>
              </a:ext>
            </a:extLst>
          </p:cNvPr>
          <p:cNvSpPr>
            <a:spLocks noGrp="1"/>
          </p:cNvSpPr>
          <p:nvPr>
            <p:ph type="title"/>
          </p:nvPr>
        </p:nvSpPr>
        <p:spPr/>
        <p:txBody>
          <a:bodyPr/>
          <a:lstStyle/>
          <a:p>
            <a:r>
              <a:rPr lang="en-GB" dirty="0"/>
              <a:t>Learning to read books @ Walter…</a:t>
            </a:r>
          </a:p>
        </p:txBody>
      </p:sp>
      <p:pic>
        <p:nvPicPr>
          <p:cNvPr id="4" name="Content Placeholder 3">
            <a:extLst>
              <a:ext uri="{FF2B5EF4-FFF2-40B4-BE49-F238E27FC236}">
                <a16:creationId xmlns:a16="http://schemas.microsoft.com/office/drawing/2014/main" id="{B4C8C7D2-A398-4347-9F28-DC4E6D67E8D0}"/>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667582" y="2254219"/>
            <a:ext cx="2856835" cy="3494150"/>
          </a:xfrm>
          <a:prstGeom prst="rect">
            <a:avLst/>
          </a:prstGeom>
        </p:spPr>
      </p:pic>
    </p:spTree>
    <p:extLst>
      <p:ext uri="{BB962C8B-B14F-4D97-AF65-F5344CB8AC3E}">
        <p14:creationId xmlns:p14="http://schemas.microsoft.com/office/powerpoint/2010/main" val="249892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1EB2-0B95-4832-9C6E-76F037CFF813}"/>
              </a:ext>
            </a:extLst>
          </p:cNvPr>
          <p:cNvSpPr>
            <a:spLocks noGrp="1"/>
          </p:cNvSpPr>
          <p:nvPr>
            <p:ph type="title"/>
          </p:nvPr>
        </p:nvSpPr>
        <p:spPr/>
        <p:txBody>
          <a:bodyPr/>
          <a:lstStyle/>
          <a:p>
            <a:r>
              <a:rPr lang="en-GB" dirty="0"/>
              <a:t>We love books at Walter Infant School and Nursery!</a:t>
            </a:r>
          </a:p>
        </p:txBody>
      </p:sp>
      <p:pic>
        <p:nvPicPr>
          <p:cNvPr id="4" name="Content Placeholder 3">
            <a:extLst>
              <a:ext uri="{FF2B5EF4-FFF2-40B4-BE49-F238E27FC236}">
                <a16:creationId xmlns:a16="http://schemas.microsoft.com/office/drawing/2014/main" id="{3E3914A2-24EF-48C5-9FB9-7C219AE92590}"/>
              </a:ext>
            </a:extLst>
          </p:cNvPr>
          <p:cNvPicPr>
            <a:picLocks noGrp="1" noChangeAspect="1"/>
          </p:cNvPicPr>
          <p:nvPr>
            <p:ph idx="1"/>
          </p:nvPr>
        </p:nvPicPr>
        <p:blipFill>
          <a:blip r:embed="rId2"/>
          <a:stretch>
            <a:fillRect/>
          </a:stretch>
        </p:blipFill>
        <p:spPr>
          <a:xfrm>
            <a:off x="4102217" y="2087618"/>
            <a:ext cx="3959603" cy="3800512"/>
          </a:xfrm>
          <a:prstGeom prst="rect">
            <a:avLst/>
          </a:prstGeom>
        </p:spPr>
      </p:pic>
    </p:spTree>
    <p:extLst>
      <p:ext uri="{BB962C8B-B14F-4D97-AF65-F5344CB8AC3E}">
        <p14:creationId xmlns:p14="http://schemas.microsoft.com/office/powerpoint/2010/main" val="2040442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201211" y="0"/>
            <a:ext cx="5789598" cy="830997"/>
          </a:xfrm>
          <a:prstGeom prst="rect">
            <a:avLst/>
          </a:prstGeom>
          <a:noFill/>
        </p:spPr>
        <p:txBody>
          <a:bodyPr wrap="none" rtlCol="0">
            <a:spAutoFit/>
          </a:bodyPr>
          <a:lstStyle/>
          <a:p>
            <a:pPr algn="ctr"/>
            <a:r>
              <a:rPr lang="en-US" sz="4800" dirty="0"/>
              <a:t>Why Reading Matters</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62044" y="1466966"/>
            <a:ext cx="11867912" cy="2554545"/>
          </a:xfrm>
          <a:prstGeom prst="rect">
            <a:avLst/>
          </a:prstGeom>
          <a:noFill/>
        </p:spPr>
        <p:txBody>
          <a:bodyPr wrap="square" rtlCol="0">
            <a:spAutoFit/>
          </a:bodyPr>
          <a:lstStyle/>
          <a:p>
            <a:pPr algn="ctr"/>
            <a:r>
              <a:rPr lang="en-US" sz="3200" dirty="0"/>
              <a:t>Reading is an essential skill for life.  At Walter Infant School and Nursery we dedicate ourselves to ensuring our children are all readers by the time they leave for Junior School.  Reading brings social, cultural and economic value to a person’s life.  If a child cannot read, it can have a life long impact.</a:t>
            </a:r>
          </a:p>
        </p:txBody>
      </p:sp>
      <p:sp>
        <p:nvSpPr>
          <p:cNvPr id="2" name="AutoShape 2" descr="Download Image Of School Children Reading Clipart - Reading Class Clip Art  PNG Image with No Background - PNGkey.com">
            <a:extLst>
              <a:ext uri="{FF2B5EF4-FFF2-40B4-BE49-F238E27FC236}">
                <a16:creationId xmlns:a16="http://schemas.microsoft.com/office/drawing/2014/main" id="{0BCF13F4-0D52-4E1B-B866-41E5930BA9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585C2D20-4DBB-4920-B2C8-F8F4D1722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746" y="3808603"/>
            <a:ext cx="3577308" cy="2682982"/>
          </a:xfrm>
          <a:prstGeom prst="rect">
            <a:avLst/>
          </a:prstGeom>
        </p:spPr>
      </p:pic>
    </p:spTree>
    <p:extLst>
      <p:ext uri="{BB962C8B-B14F-4D97-AF65-F5344CB8AC3E}">
        <p14:creationId xmlns:p14="http://schemas.microsoft.com/office/powerpoint/2010/main" val="7953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2229404" y="0"/>
            <a:ext cx="7733207" cy="830997"/>
          </a:xfrm>
          <a:prstGeom prst="rect">
            <a:avLst/>
          </a:prstGeom>
          <a:noFill/>
        </p:spPr>
        <p:txBody>
          <a:bodyPr wrap="none" rtlCol="0">
            <a:spAutoFit/>
          </a:bodyPr>
          <a:lstStyle/>
          <a:p>
            <a:pPr algn="ctr"/>
            <a:r>
              <a:rPr lang="en-US" sz="4800" dirty="0"/>
              <a:t>The Department for Education</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70290" y="830997"/>
            <a:ext cx="11851420" cy="3046988"/>
          </a:xfrm>
          <a:prstGeom prst="rect">
            <a:avLst/>
          </a:prstGeom>
          <a:noFill/>
        </p:spPr>
        <p:txBody>
          <a:bodyPr wrap="square" rtlCol="0">
            <a:spAutoFit/>
          </a:bodyPr>
          <a:lstStyle/>
          <a:p>
            <a:r>
              <a:rPr lang="en-US" sz="3200" dirty="0"/>
              <a:t>In 2021The Department for Education released a new piece of guidance on reading and developing early literacy skills.</a:t>
            </a:r>
          </a:p>
          <a:p>
            <a:endParaRPr lang="en-US" sz="3200" dirty="0"/>
          </a:p>
          <a:p>
            <a:r>
              <a:rPr lang="en-US" sz="3200" dirty="0"/>
              <a:t>This guidance is to help schools teach children to read; it is broken down into 6 sections, which we have summarised and contextualised for our school.</a:t>
            </a:r>
          </a:p>
        </p:txBody>
      </p:sp>
      <p:pic>
        <p:nvPicPr>
          <p:cNvPr id="7" name="Picture 6">
            <a:extLst>
              <a:ext uri="{FF2B5EF4-FFF2-40B4-BE49-F238E27FC236}">
                <a16:creationId xmlns:a16="http://schemas.microsoft.com/office/drawing/2014/main" id="{9CB8791E-F3FF-4202-B745-576FBA541B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997708" y="4346773"/>
            <a:ext cx="1308434" cy="1800000"/>
          </a:xfrm>
          <a:prstGeom prst="rect">
            <a:avLst/>
          </a:prstGeom>
        </p:spPr>
      </p:pic>
      <p:pic>
        <p:nvPicPr>
          <p:cNvPr id="9" name="Picture 8">
            <a:extLst>
              <a:ext uri="{FF2B5EF4-FFF2-40B4-BE49-F238E27FC236}">
                <a16:creationId xmlns:a16="http://schemas.microsoft.com/office/drawing/2014/main" id="{B34107F4-757C-40E4-9BE4-3F9C4B7225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03242" y="4348753"/>
            <a:ext cx="1394466" cy="1800000"/>
          </a:xfrm>
          <a:prstGeom prst="rect">
            <a:avLst/>
          </a:prstGeom>
        </p:spPr>
      </p:pic>
      <p:pic>
        <p:nvPicPr>
          <p:cNvPr id="11" name="Picture 10">
            <a:extLst>
              <a:ext uri="{FF2B5EF4-FFF2-40B4-BE49-F238E27FC236}">
                <a16:creationId xmlns:a16="http://schemas.microsoft.com/office/drawing/2014/main" id="{9E8E0FE8-4B5C-40FB-95FF-ACD77BABBC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12581" y="4358834"/>
            <a:ext cx="1190661" cy="1800000"/>
          </a:xfrm>
          <a:prstGeom prst="rect">
            <a:avLst/>
          </a:prstGeom>
        </p:spPr>
      </p:pic>
      <p:pic>
        <p:nvPicPr>
          <p:cNvPr id="13" name="Picture 12">
            <a:extLst>
              <a:ext uri="{FF2B5EF4-FFF2-40B4-BE49-F238E27FC236}">
                <a16:creationId xmlns:a16="http://schemas.microsoft.com/office/drawing/2014/main" id="{69BB63CB-9A2A-471E-BEB9-A1885FBB28C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33934" y="4314541"/>
            <a:ext cx="1278647" cy="1800000"/>
          </a:xfrm>
          <a:prstGeom prst="rect">
            <a:avLst/>
          </a:prstGeom>
        </p:spPr>
      </p:pic>
      <p:pic>
        <p:nvPicPr>
          <p:cNvPr id="15" name="Picture 14">
            <a:extLst>
              <a:ext uri="{FF2B5EF4-FFF2-40B4-BE49-F238E27FC236}">
                <a16:creationId xmlns:a16="http://schemas.microsoft.com/office/drawing/2014/main" id="{9409F9FD-C34D-40C1-B748-236F9BECD1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13934" y="4330622"/>
            <a:ext cx="1120000" cy="1800000"/>
          </a:xfrm>
          <a:prstGeom prst="rect">
            <a:avLst/>
          </a:prstGeom>
        </p:spPr>
      </p:pic>
      <p:pic>
        <p:nvPicPr>
          <p:cNvPr id="17" name="Picture 16">
            <a:extLst>
              <a:ext uri="{FF2B5EF4-FFF2-40B4-BE49-F238E27FC236}">
                <a16:creationId xmlns:a16="http://schemas.microsoft.com/office/drawing/2014/main" id="{7A0C93F8-CA45-43BC-8355-A5BF7C3294E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79671" y="4354415"/>
            <a:ext cx="1434263" cy="1800000"/>
          </a:xfrm>
          <a:prstGeom prst="rect">
            <a:avLst/>
          </a:prstGeom>
        </p:spPr>
      </p:pic>
      <p:pic>
        <p:nvPicPr>
          <p:cNvPr id="19" name="Picture 18">
            <a:extLst>
              <a:ext uri="{FF2B5EF4-FFF2-40B4-BE49-F238E27FC236}">
                <a16:creationId xmlns:a16="http://schemas.microsoft.com/office/drawing/2014/main" id="{E920488D-1B9F-4406-B721-9E3E0B06850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059337" y="4330622"/>
            <a:ext cx="1579913" cy="1800000"/>
          </a:xfrm>
          <a:prstGeom prst="rect">
            <a:avLst/>
          </a:prstGeom>
        </p:spPr>
      </p:pic>
      <p:pic>
        <p:nvPicPr>
          <p:cNvPr id="21" name="Picture 20">
            <a:extLst>
              <a:ext uri="{FF2B5EF4-FFF2-40B4-BE49-F238E27FC236}">
                <a16:creationId xmlns:a16="http://schemas.microsoft.com/office/drawing/2014/main" id="{2DAA3E2C-B363-4FD0-91F4-964E271E4D1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4653" y="4314541"/>
            <a:ext cx="1374684" cy="1800000"/>
          </a:xfrm>
          <a:prstGeom prst="rect">
            <a:avLst/>
          </a:prstGeom>
        </p:spPr>
      </p:pic>
    </p:spTree>
    <p:extLst>
      <p:ext uri="{BB962C8B-B14F-4D97-AF65-F5344CB8AC3E}">
        <p14:creationId xmlns:p14="http://schemas.microsoft.com/office/powerpoint/2010/main" val="414072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AA3CE0-0BA2-432C-89C3-EDC78FB876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3756" y="1387232"/>
            <a:ext cx="5811140" cy="5357000"/>
          </a:xfrm>
          <a:prstGeom prst="rect">
            <a:avLst/>
          </a:prstGeom>
        </p:spPr>
      </p:pic>
      <p:sp>
        <p:nvSpPr>
          <p:cNvPr id="4" name="TextBox 3">
            <a:extLst>
              <a:ext uri="{FF2B5EF4-FFF2-40B4-BE49-F238E27FC236}">
                <a16:creationId xmlns:a16="http://schemas.microsoft.com/office/drawing/2014/main" id="{F4360D0E-7C7F-4E9E-9AD8-F9B25070AD95}"/>
              </a:ext>
            </a:extLst>
          </p:cNvPr>
          <p:cNvSpPr txBox="1"/>
          <p:nvPr/>
        </p:nvSpPr>
        <p:spPr>
          <a:xfrm>
            <a:off x="-323085" y="-8546"/>
            <a:ext cx="12515085" cy="1569660"/>
          </a:xfrm>
          <a:prstGeom prst="rect">
            <a:avLst/>
          </a:prstGeom>
          <a:noFill/>
        </p:spPr>
        <p:txBody>
          <a:bodyPr wrap="square" rtlCol="0">
            <a:spAutoFit/>
          </a:bodyPr>
          <a:lstStyle/>
          <a:p>
            <a:pPr algn="ctr"/>
            <a:r>
              <a:rPr lang="en-US" sz="4800" dirty="0"/>
              <a:t>Section 1: The Importance of Reading</a:t>
            </a:r>
            <a:br>
              <a:rPr lang="en-US" sz="4800" dirty="0"/>
            </a:br>
            <a:r>
              <a:rPr lang="en-US" sz="4800" dirty="0"/>
              <a:t>and a Conceptual Model</a:t>
            </a:r>
            <a:endParaRPr lang="en-GB" sz="2000" dirty="0"/>
          </a:p>
        </p:txBody>
      </p:sp>
    </p:spTree>
    <p:extLst>
      <p:ext uri="{BB962C8B-B14F-4D97-AF65-F5344CB8AC3E}">
        <p14:creationId xmlns:p14="http://schemas.microsoft.com/office/powerpoint/2010/main" val="4259110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078871" y="0"/>
            <a:ext cx="10034285" cy="830997"/>
          </a:xfrm>
          <a:prstGeom prst="rect">
            <a:avLst/>
          </a:prstGeom>
          <a:noFill/>
        </p:spPr>
        <p:txBody>
          <a:bodyPr wrap="none" rtlCol="0">
            <a:spAutoFit/>
          </a:bodyPr>
          <a:lstStyle/>
          <a:p>
            <a:pPr algn="ctr"/>
            <a:r>
              <a:rPr lang="en-US" sz="4800" dirty="0"/>
              <a:t>Developing Children’s Spoken Language</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70290" y="956833"/>
            <a:ext cx="11851420" cy="3970318"/>
          </a:xfrm>
          <a:prstGeom prst="rect">
            <a:avLst/>
          </a:prstGeom>
          <a:noFill/>
        </p:spPr>
        <p:txBody>
          <a:bodyPr wrap="square" rtlCol="0">
            <a:spAutoFit/>
          </a:bodyPr>
          <a:lstStyle/>
          <a:p>
            <a:pPr marL="571500" indent="-571500">
              <a:buFont typeface="Arial" panose="020B0604020202020204" pitchFamily="34" charset="0"/>
              <a:buChar char="•"/>
            </a:pPr>
            <a:r>
              <a:rPr lang="en-US" sz="2800" dirty="0"/>
              <a:t>The skills for reading develop before children encounter a book.  This is driven by the quality of a parent’s talk and the child’s exposure to language and images.</a:t>
            </a:r>
          </a:p>
          <a:p>
            <a:pPr marL="571500" indent="-571500">
              <a:buFont typeface="Arial" panose="020B0604020202020204" pitchFamily="34" charset="0"/>
              <a:buChar char="•"/>
            </a:pPr>
            <a:r>
              <a:rPr lang="en-US" sz="2800" dirty="0"/>
              <a:t>Children need to hear lots of different talk; conversations, instructions, questions, suggestions. They will spend time listening to others, they will absorb the talk around them, mimic it and </a:t>
            </a:r>
            <a:r>
              <a:rPr lang="en-US" sz="2800" dirty="0" err="1"/>
              <a:t>practise</a:t>
            </a:r>
            <a:r>
              <a:rPr lang="en-US" sz="2800" dirty="0"/>
              <a:t> making different sounds and using new words.</a:t>
            </a:r>
          </a:p>
          <a:p>
            <a:pPr marL="571500" indent="-571500">
              <a:buFont typeface="Arial" panose="020B0604020202020204" pitchFamily="34" charset="0"/>
              <a:buChar char="•"/>
            </a:pPr>
            <a:r>
              <a:rPr lang="en-US" sz="2800" dirty="0"/>
              <a:t>We have hundreds of toys and books to stimulate speaking as we try to make all our learning fun.</a:t>
            </a:r>
          </a:p>
        </p:txBody>
      </p:sp>
      <p:pic>
        <p:nvPicPr>
          <p:cNvPr id="3" name="Picture 2">
            <a:extLst>
              <a:ext uri="{FF2B5EF4-FFF2-40B4-BE49-F238E27FC236}">
                <a16:creationId xmlns:a16="http://schemas.microsoft.com/office/drawing/2014/main" id="{71B69E2F-2520-45CC-A1E9-A2B7957C7790}"/>
              </a:ext>
            </a:extLst>
          </p:cNvPr>
          <p:cNvPicPr>
            <a:picLocks noChangeAspect="1"/>
          </p:cNvPicPr>
          <p:nvPr/>
        </p:nvPicPr>
        <p:blipFill rotWithShape="1">
          <a:blip r:embed="rId2"/>
          <a:srcRect b="9736"/>
          <a:stretch/>
        </p:blipFill>
        <p:spPr>
          <a:xfrm>
            <a:off x="4760490" y="4828825"/>
            <a:ext cx="2419350" cy="1667960"/>
          </a:xfrm>
          <a:prstGeom prst="rect">
            <a:avLst/>
          </a:prstGeom>
        </p:spPr>
      </p:pic>
    </p:spTree>
    <p:extLst>
      <p:ext uri="{BB962C8B-B14F-4D97-AF65-F5344CB8AC3E}">
        <p14:creationId xmlns:p14="http://schemas.microsoft.com/office/powerpoint/2010/main" val="2527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What is synthetic phonics?</a:t>
            </a:r>
          </a:p>
        </p:txBody>
      </p:sp>
      <p:sp>
        <p:nvSpPr>
          <p:cNvPr id="6" name="TextBox 5">
            <a:extLst>
              <a:ext uri="{FF2B5EF4-FFF2-40B4-BE49-F238E27FC236}">
                <a16:creationId xmlns:a16="http://schemas.microsoft.com/office/drawing/2014/main" id="{BB93634E-9A93-40E0-AB05-505E43A64599}"/>
              </a:ext>
            </a:extLst>
          </p:cNvPr>
          <p:cNvSpPr txBox="1"/>
          <p:nvPr/>
        </p:nvSpPr>
        <p:spPr>
          <a:xfrm>
            <a:off x="390617" y="3261836"/>
            <a:ext cx="11410765" cy="3539430"/>
          </a:xfrm>
          <a:prstGeom prst="rect">
            <a:avLst/>
          </a:prstGeom>
          <a:noFill/>
        </p:spPr>
        <p:txBody>
          <a:bodyPr wrap="square" rtlCol="0">
            <a:spAutoFit/>
          </a:bodyPr>
          <a:lstStyle/>
          <a:p>
            <a:pPr algn="ctr"/>
            <a:r>
              <a:rPr lang="en-GB" sz="2800" dirty="0">
                <a:ea typeface="Segoe UI Black" panose="020B0A02040204020203" pitchFamily="34" charset="0"/>
                <a:cs typeface="Segoe UI Black" panose="020B0A02040204020203" pitchFamily="34" charset="0"/>
              </a:rPr>
              <a:t>Synthetic phonics is the breaking down of words</a:t>
            </a:r>
            <a:br>
              <a:rPr lang="en-GB" sz="2800" dirty="0">
                <a:ea typeface="Segoe UI Black" panose="020B0A02040204020203" pitchFamily="34" charset="0"/>
                <a:cs typeface="Segoe UI Black" panose="020B0A02040204020203" pitchFamily="34" charset="0"/>
              </a:rPr>
            </a:br>
            <a:r>
              <a:rPr lang="en-GB" sz="2800" dirty="0">
                <a:ea typeface="Segoe UI Black" panose="020B0A02040204020203" pitchFamily="34" charset="0"/>
                <a:cs typeface="Segoe UI Black" panose="020B0A02040204020203" pitchFamily="34" charset="0"/>
              </a:rPr>
              <a:t>into their smallest possible sounds:</a:t>
            </a:r>
          </a:p>
          <a:p>
            <a:pPr algn="ctr"/>
            <a:r>
              <a:rPr lang="en-GB" sz="2800" dirty="0">
                <a:ea typeface="Segoe UI Black" panose="020B0A02040204020203" pitchFamily="34" charset="0"/>
                <a:cs typeface="Segoe UI Black" panose="020B0A02040204020203" pitchFamily="34" charset="0"/>
              </a:rPr>
              <a:t>c-a-t   d-o-g   </a:t>
            </a:r>
            <a:r>
              <a:rPr lang="en-GB" sz="2800" dirty="0" err="1">
                <a:ea typeface="Segoe UI Black" panose="020B0A02040204020203" pitchFamily="34" charset="0"/>
                <a:cs typeface="Segoe UI Black" panose="020B0A02040204020203" pitchFamily="34" charset="0"/>
              </a:rPr>
              <a:t>ph</a:t>
            </a:r>
            <a:r>
              <a:rPr lang="en-GB" sz="2800" dirty="0">
                <a:ea typeface="Segoe UI Black" panose="020B0A02040204020203" pitchFamily="34" charset="0"/>
                <a:cs typeface="Segoe UI Black" panose="020B0A02040204020203" pitchFamily="34" charset="0"/>
              </a:rPr>
              <a:t>-o-n-</a:t>
            </a:r>
            <a:r>
              <a:rPr lang="en-GB" sz="2800" dirty="0" err="1">
                <a:ea typeface="Segoe UI Black" panose="020B0A02040204020203" pitchFamily="34" charset="0"/>
                <a:cs typeface="Segoe UI Black" panose="020B0A02040204020203" pitchFamily="34" charset="0"/>
              </a:rPr>
              <a:t>i</a:t>
            </a:r>
            <a:r>
              <a:rPr lang="en-GB" sz="2800" dirty="0">
                <a:ea typeface="Segoe UI Black" panose="020B0A02040204020203" pitchFamily="34" charset="0"/>
                <a:cs typeface="Segoe UI Black" panose="020B0A02040204020203" pitchFamily="34" charset="0"/>
              </a:rPr>
              <a:t>-c-s</a:t>
            </a:r>
          </a:p>
          <a:p>
            <a:pPr algn="ctr"/>
            <a:endParaRPr lang="en-GB" sz="2800" dirty="0">
              <a:ea typeface="Segoe UI Black" panose="020B0A02040204020203" pitchFamily="34" charset="0"/>
              <a:cs typeface="Segoe UI Black" panose="020B0A02040204020203" pitchFamily="34" charset="0"/>
            </a:endParaRPr>
          </a:p>
          <a:p>
            <a:pPr algn="ctr"/>
            <a:r>
              <a:rPr lang="en-GB" sz="2800" dirty="0">
                <a:ea typeface="Segoe UI Black" panose="020B0A02040204020203" pitchFamily="34" charset="0"/>
                <a:cs typeface="Segoe UI Black" panose="020B0A02040204020203" pitchFamily="34" charset="0"/>
              </a:rPr>
              <a:t>It is expected that all schools will use a Systematic Synthetic Programme to teach phonics: we use our own based on Letters and Sounds 2007.Our children are able to succeed and become readers and we get very good results in the Phonics Screening Check at the end of Year 1.</a:t>
            </a:r>
          </a:p>
        </p:txBody>
      </p:sp>
      <p:pic>
        <p:nvPicPr>
          <p:cNvPr id="4" name="Picture 3">
            <a:extLst>
              <a:ext uri="{FF2B5EF4-FFF2-40B4-BE49-F238E27FC236}">
                <a16:creationId xmlns:a16="http://schemas.microsoft.com/office/drawing/2014/main" id="{A723C223-5F09-405F-9C6B-E043F6D991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3375" y="1176936"/>
            <a:ext cx="1454697" cy="2160269"/>
          </a:xfrm>
          <a:prstGeom prst="rect">
            <a:avLst/>
          </a:prstGeom>
        </p:spPr>
      </p:pic>
      <p:pic>
        <p:nvPicPr>
          <p:cNvPr id="9" name="Picture 8">
            <a:extLst>
              <a:ext uri="{FF2B5EF4-FFF2-40B4-BE49-F238E27FC236}">
                <a16:creationId xmlns:a16="http://schemas.microsoft.com/office/drawing/2014/main" id="{96200D9D-0568-44E5-8B52-1F5725F92B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17474" y="610129"/>
            <a:ext cx="2021151" cy="2780478"/>
          </a:xfrm>
          <a:prstGeom prst="rect">
            <a:avLst/>
          </a:prstGeom>
        </p:spPr>
      </p:pic>
      <p:sp>
        <p:nvSpPr>
          <p:cNvPr id="10" name="Speech Bubble: Rectangle with Corners Rounded 9">
            <a:extLst>
              <a:ext uri="{FF2B5EF4-FFF2-40B4-BE49-F238E27FC236}">
                <a16:creationId xmlns:a16="http://schemas.microsoft.com/office/drawing/2014/main" id="{59B0B172-ABCB-4727-995E-2C50F0E585B8}"/>
              </a:ext>
            </a:extLst>
          </p:cNvPr>
          <p:cNvSpPr/>
          <p:nvPr/>
        </p:nvSpPr>
        <p:spPr>
          <a:xfrm>
            <a:off x="2729884" y="994849"/>
            <a:ext cx="2649984" cy="1899271"/>
          </a:xfrm>
          <a:prstGeom prst="wedgeRoundRectCallout">
            <a:avLst>
              <a:gd name="adj1" fmla="val -78318"/>
              <a:gd name="adj2" fmla="val -10619"/>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Why is it called synthetic?</a:t>
            </a:r>
            <a:endParaRPr lang="en-GB" sz="2400" dirty="0"/>
          </a:p>
        </p:txBody>
      </p:sp>
      <p:sp>
        <p:nvSpPr>
          <p:cNvPr id="11" name="Speech Bubble: Rectangle with Corners Rounded 10">
            <a:extLst>
              <a:ext uri="{FF2B5EF4-FFF2-40B4-BE49-F238E27FC236}">
                <a16:creationId xmlns:a16="http://schemas.microsoft.com/office/drawing/2014/main" id="{674A2677-779D-4BE2-89F4-0882EE985895}"/>
              </a:ext>
            </a:extLst>
          </p:cNvPr>
          <p:cNvSpPr/>
          <p:nvPr/>
        </p:nvSpPr>
        <p:spPr>
          <a:xfrm>
            <a:off x="6004263" y="994849"/>
            <a:ext cx="2988816" cy="1899271"/>
          </a:xfrm>
          <a:prstGeom prst="wedgeRoundRectCallout">
            <a:avLst>
              <a:gd name="adj1" fmla="val 79860"/>
              <a:gd name="adj2" fmla="val -9685"/>
              <a:gd name="adj3" fmla="val 16667"/>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Because…Synthetic can mean fuse, integrate, mix, alloy, merge, arrange or blend.</a:t>
            </a:r>
            <a:endParaRPr lang="en-GB" sz="2400" dirty="0"/>
          </a:p>
        </p:txBody>
      </p:sp>
    </p:spTree>
    <p:extLst>
      <p:ext uri="{BB962C8B-B14F-4D97-AF65-F5344CB8AC3E}">
        <p14:creationId xmlns:p14="http://schemas.microsoft.com/office/powerpoint/2010/main" val="68040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 y="0"/>
            <a:ext cx="12192001" cy="5878532"/>
          </a:xfrm>
          <a:prstGeom prst="rect">
            <a:avLst/>
          </a:prstGeom>
          <a:noFill/>
        </p:spPr>
        <p:txBody>
          <a:bodyPr wrap="square" rtlCol="0">
            <a:spAutoFit/>
          </a:bodyPr>
          <a:lstStyle/>
          <a:p>
            <a:pPr algn="ctr"/>
            <a:r>
              <a:rPr lang="en-US" sz="3200" dirty="0"/>
              <a:t>Talking about books brings ‘particular advantages’.</a:t>
            </a:r>
          </a:p>
          <a:p>
            <a:pPr algn="ctr"/>
            <a:endParaRPr lang="en-US" sz="3200" dirty="0"/>
          </a:p>
          <a:p>
            <a:pPr algn="ctr"/>
            <a:endParaRPr lang="en-US" sz="3200" dirty="0"/>
          </a:p>
          <a:p>
            <a:pPr algn="ctr"/>
            <a:endParaRPr lang="en-US" sz="3200" dirty="0"/>
          </a:p>
          <a:p>
            <a:pPr algn="ctr"/>
            <a:endParaRPr lang="en-US" sz="3200" dirty="0"/>
          </a:p>
          <a:p>
            <a:pPr algn="ctr"/>
            <a:r>
              <a:rPr lang="en-US" sz="3200" dirty="0"/>
              <a:t>At Walter Infant School and Nursery, we have plenty of</a:t>
            </a:r>
            <a:br>
              <a:rPr lang="en-US" sz="3200" dirty="0"/>
            </a:br>
            <a:r>
              <a:rPr lang="en-US" sz="3200" dirty="0"/>
              <a:t>opportunities to share and discuss books.</a:t>
            </a:r>
          </a:p>
          <a:p>
            <a:pPr algn="ctr"/>
            <a:endParaRPr lang="en-US" sz="3200" dirty="0"/>
          </a:p>
          <a:p>
            <a:pPr marL="571500" indent="-571500">
              <a:buFont typeface="Arial" panose="020B0604020202020204" pitchFamily="34" charset="0"/>
              <a:buChar char="•"/>
            </a:pPr>
            <a:r>
              <a:rPr lang="en-US" sz="2000" dirty="0"/>
              <a:t>Our </a:t>
            </a:r>
            <a:r>
              <a:rPr lang="en-US" sz="2000" b="1" dirty="0"/>
              <a:t>Big Curriculum for Little People </a:t>
            </a:r>
            <a:r>
              <a:rPr lang="en-US" sz="2000" dirty="0"/>
              <a:t>is designed around good quality fiction and non-fiction books as well as real life experiences.</a:t>
            </a:r>
          </a:p>
          <a:p>
            <a:pPr marL="571500" indent="-571500">
              <a:buFont typeface="Arial" panose="020B0604020202020204" pitchFamily="34" charset="0"/>
              <a:buChar char="•"/>
            </a:pPr>
            <a:r>
              <a:rPr lang="en-US" sz="2000" b="1" dirty="0"/>
              <a:t>Guided Reading </a:t>
            </a:r>
            <a:r>
              <a:rPr lang="en-US" sz="2000" dirty="0"/>
              <a:t>sessions provide wonderful opportunities for the children to talk to each other about what they have read.</a:t>
            </a:r>
          </a:p>
          <a:p>
            <a:pPr marL="571500" indent="-571500">
              <a:buFont typeface="Arial" panose="020B0604020202020204" pitchFamily="34" charset="0"/>
              <a:buChar char="•"/>
            </a:pPr>
            <a:r>
              <a:rPr lang="en-US" sz="2000" b="1" dirty="0"/>
              <a:t>Story Time</a:t>
            </a:r>
            <a:r>
              <a:rPr lang="en-US" sz="2000" dirty="0"/>
              <a:t>: adults read pictures books aloud to the children giving opportunities for the children to interact with the text and join in with refrains! “There’s no such thing as a Gruffalo!”</a:t>
            </a:r>
          </a:p>
        </p:txBody>
      </p:sp>
      <p:pic>
        <p:nvPicPr>
          <p:cNvPr id="3" name="Picture 2">
            <a:extLst>
              <a:ext uri="{FF2B5EF4-FFF2-40B4-BE49-F238E27FC236}">
                <a16:creationId xmlns:a16="http://schemas.microsoft.com/office/drawing/2014/main" id="{A96D3AF8-EA30-489B-B984-60AF9DF32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911" y="609432"/>
            <a:ext cx="1506177" cy="1842801"/>
          </a:xfrm>
          <a:prstGeom prst="rect">
            <a:avLst/>
          </a:prstGeom>
        </p:spPr>
      </p:pic>
      <p:pic>
        <p:nvPicPr>
          <p:cNvPr id="6" name="Picture 5">
            <a:extLst>
              <a:ext uri="{FF2B5EF4-FFF2-40B4-BE49-F238E27FC236}">
                <a16:creationId xmlns:a16="http://schemas.microsoft.com/office/drawing/2014/main" id="{EC3505D5-659C-4323-9187-48DBBD09CEC4}"/>
              </a:ext>
            </a:extLst>
          </p:cNvPr>
          <p:cNvPicPr>
            <a:picLocks noChangeAspect="1"/>
          </p:cNvPicPr>
          <p:nvPr/>
        </p:nvPicPr>
        <p:blipFill>
          <a:blip r:embed="rId3"/>
          <a:stretch>
            <a:fillRect/>
          </a:stretch>
        </p:blipFill>
        <p:spPr>
          <a:xfrm>
            <a:off x="3553349" y="1363682"/>
            <a:ext cx="4514850" cy="4514850"/>
          </a:xfrm>
          <a:prstGeom prst="rect">
            <a:avLst/>
          </a:prstGeom>
        </p:spPr>
      </p:pic>
    </p:spTree>
    <p:extLst>
      <p:ext uri="{BB962C8B-B14F-4D97-AF65-F5344CB8AC3E}">
        <p14:creationId xmlns:p14="http://schemas.microsoft.com/office/powerpoint/2010/main" val="382102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 calcmode="lin" valueType="num">
                                      <p:cBhvr additive="base">
                                        <p:cTn id="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anim calcmode="lin" valueType="num">
                                      <p:cBhvr additive="base">
                                        <p:cTn id="1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 calcmode="lin" valueType="num">
                                      <p:cBhvr additive="base">
                                        <p:cTn id="1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 y="0"/>
            <a:ext cx="12192001" cy="769441"/>
          </a:xfrm>
          <a:prstGeom prst="rect">
            <a:avLst/>
          </a:prstGeom>
          <a:noFill/>
        </p:spPr>
        <p:txBody>
          <a:bodyPr wrap="square" rtlCol="0">
            <a:spAutoFit/>
          </a:bodyPr>
          <a:lstStyle/>
          <a:p>
            <a:pPr algn="ctr"/>
            <a:r>
              <a:rPr lang="en-US" sz="4400" dirty="0"/>
              <a:t>Children Reading for Pleasure</a:t>
            </a:r>
          </a:p>
        </p:txBody>
      </p:sp>
      <p:sp>
        <p:nvSpPr>
          <p:cNvPr id="7" name="TextBox 6">
            <a:extLst>
              <a:ext uri="{FF2B5EF4-FFF2-40B4-BE49-F238E27FC236}">
                <a16:creationId xmlns:a16="http://schemas.microsoft.com/office/drawing/2014/main" id="{086131D2-0AE3-4B32-B2B3-AFD6CDD72D16}"/>
              </a:ext>
            </a:extLst>
          </p:cNvPr>
          <p:cNvSpPr txBox="1"/>
          <p:nvPr/>
        </p:nvSpPr>
        <p:spPr>
          <a:xfrm>
            <a:off x="-2" y="3622563"/>
            <a:ext cx="12192001" cy="2862322"/>
          </a:xfrm>
          <a:prstGeom prst="rect">
            <a:avLst/>
          </a:prstGeom>
          <a:noFill/>
        </p:spPr>
        <p:txBody>
          <a:bodyPr wrap="square" rtlCol="0">
            <a:spAutoFit/>
          </a:bodyPr>
          <a:lstStyle/>
          <a:p>
            <a:pPr algn="ctr"/>
            <a:r>
              <a:rPr lang="en-US" sz="3600" dirty="0"/>
              <a:t>We foster a love for reading at school; please do the same at home.  Explain to your children how much you love to read and regularly share books with them.  Talk about your </a:t>
            </a:r>
            <a:r>
              <a:rPr lang="en-US" sz="3600" dirty="0" err="1"/>
              <a:t>favourite</a:t>
            </a:r>
            <a:r>
              <a:rPr lang="en-US" sz="3600" dirty="0"/>
              <a:t> books.  Some children will prefer fiction and some will prefer non-fiction.  We have a wide variety of both</a:t>
            </a:r>
          </a:p>
        </p:txBody>
      </p:sp>
      <p:pic>
        <p:nvPicPr>
          <p:cNvPr id="6" name="Picture 5">
            <a:extLst>
              <a:ext uri="{FF2B5EF4-FFF2-40B4-BE49-F238E27FC236}">
                <a16:creationId xmlns:a16="http://schemas.microsoft.com/office/drawing/2014/main" id="{36DB84BA-65C3-4902-AFC7-518756E72985}"/>
              </a:ext>
            </a:extLst>
          </p:cNvPr>
          <p:cNvPicPr>
            <a:picLocks noChangeAspect="1"/>
          </p:cNvPicPr>
          <p:nvPr/>
        </p:nvPicPr>
        <p:blipFill>
          <a:blip r:embed="rId2"/>
          <a:stretch>
            <a:fillRect/>
          </a:stretch>
        </p:blipFill>
        <p:spPr>
          <a:xfrm>
            <a:off x="3743150" y="769441"/>
            <a:ext cx="4286250" cy="2876550"/>
          </a:xfrm>
          <a:prstGeom prst="rect">
            <a:avLst/>
          </a:prstGeom>
        </p:spPr>
      </p:pic>
    </p:spTree>
    <p:extLst>
      <p:ext uri="{BB962C8B-B14F-4D97-AF65-F5344CB8AC3E}">
        <p14:creationId xmlns:p14="http://schemas.microsoft.com/office/powerpoint/2010/main" val="3081506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23085" y="-8546"/>
            <a:ext cx="12515085" cy="830997"/>
          </a:xfrm>
          <a:prstGeom prst="rect">
            <a:avLst/>
          </a:prstGeom>
          <a:noFill/>
        </p:spPr>
        <p:txBody>
          <a:bodyPr wrap="square" rtlCol="0">
            <a:spAutoFit/>
          </a:bodyPr>
          <a:lstStyle/>
          <a:p>
            <a:pPr algn="ctr"/>
            <a:r>
              <a:rPr lang="en-US" sz="4800" dirty="0"/>
              <a:t>Section 2: Language Comprehension</a:t>
            </a:r>
            <a:endParaRPr lang="en-GB" sz="2000" dirty="0"/>
          </a:p>
        </p:txBody>
      </p:sp>
      <p:pic>
        <p:nvPicPr>
          <p:cNvPr id="5" name="Picture 4">
            <a:extLst>
              <a:ext uri="{FF2B5EF4-FFF2-40B4-BE49-F238E27FC236}">
                <a16:creationId xmlns:a16="http://schemas.microsoft.com/office/drawing/2014/main" id="{0CDD0F3D-CE61-48C1-A1E3-30D79A5095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6225" y="1140275"/>
            <a:ext cx="9099550" cy="5244650"/>
          </a:xfrm>
          <a:prstGeom prst="rect">
            <a:avLst/>
          </a:prstGeom>
        </p:spPr>
      </p:pic>
    </p:spTree>
    <p:extLst>
      <p:ext uri="{BB962C8B-B14F-4D97-AF65-F5344CB8AC3E}">
        <p14:creationId xmlns:p14="http://schemas.microsoft.com/office/powerpoint/2010/main" val="1354175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963230" y="0"/>
            <a:ext cx="10265567" cy="830997"/>
          </a:xfrm>
          <a:prstGeom prst="rect">
            <a:avLst/>
          </a:prstGeom>
          <a:noFill/>
        </p:spPr>
        <p:txBody>
          <a:bodyPr wrap="none" rtlCol="0">
            <a:spAutoFit/>
          </a:bodyPr>
          <a:lstStyle/>
          <a:p>
            <a:pPr algn="ctr"/>
            <a:r>
              <a:rPr lang="en-US" sz="4800" dirty="0"/>
              <a:t>Developing Children's Spoken Language</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70290" y="4077537"/>
            <a:ext cx="11851420" cy="2554545"/>
          </a:xfrm>
          <a:prstGeom prst="rect">
            <a:avLst/>
          </a:prstGeom>
          <a:noFill/>
        </p:spPr>
        <p:txBody>
          <a:bodyPr wrap="square" rtlCol="0">
            <a:spAutoFit/>
          </a:bodyPr>
          <a:lstStyle/>
          <a:p>
            <a:pPr algn="ctr"/>
            <a:r>
              <a:rPr lang="en-US" sz="4000" dirty="0"/>
              <a:t>We want our children to love coming to school so we make learning as much fun as possible; all our classes in Key Stage 1 have lots of role play and small world play to encourage fun interactions between the children </a:t>
            </a:r>
          </a:p>
        </p:txBody>
      </p:sp>
      <p:pic>
        <p:nvPicPr>
          <p:cNvPr id="6" name="Picture 5">
            <a:extLst>
              <a:ext uri="{FF2B5EF4-FFF2-40B4-BE49-F238E27FC236}">
                <a16:creationId xmlns:a16="http://schemas.microsoft.com/office/drawing/2014/main" id="{6EEF6D98-4E82-4901-AE0A-5CB3B129520E}"/>
              </a:ext>
            </a:extLst>
          </p:cNvPr>
          <p:cNvPicPr>
            <a:picLocks noChangeAspect="1"/>
          </p:cNvPicPr>
          <p:nvPr/>
        </p:nvPicPr>
        <p:blipFill>
          <a:blip r:embed="rId2"/>
          <a:stretch>
            <a:fillRect/>
          </a:stretch>
        </p:blipFill>
        <p:spPr>
          <a:xfrm>
            <a:off x="4337151" y="1490008"/>
            <a:ext cx="3135020" cy="1971850"/>
          </a:xfrm>
          <a:prstGeom prst="rect">
            <a:avLst/>
          </a:prstGeom>
        </p:spPr>
      </p:pic>
    </p:spTree>
    <p:extLst>
      <p:ext uri="{BB962C8B-B14F-4D97-AF65-F5344CB8AC3E}">
        <p14:creationId xmlns:p14="http://schemas.microsoft.com/office/powerpoint/2010/main" val="22636387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234756" y="0"/>
            <a:ext cx="9722534" cy="830997"/>
          </a:xfrm>
          <a:prstGeom prst="rect">
            <a:avLst/>
          </a:prstGeom>
          <a:noFill/>
        </p:spPr>
        <p:txBody>
          <a:bodyPr wrap="none" rtlCol="0">
            <a:spAutoFit/>
          </a:bodyPr>
          <a:lstStyle/>
          <a:p>
            <a:pPr algn="ctr"/>
            <a:r>
              <a:rPr lang="en-US" sz="4800" dirty="0"/>
              <a:t>EYFS ELGs for Listening and Speaking</a:t>
            </a:r>
            <a:endParaRPr lang="en-GB" sz="2000" dirty="0"/>
          </a:p>
        </p:txBody>
      </p:sp>
      <p:graphicFrame>
        <p:nvGraphicFramePr>
          <p:cNvPr id="2" name="Table 1">
            <a:extLst>
              <a:ext uri="{FF2B5EF4-FFF2-40B4-BE49-F238E27FC236}">
                <a16:creationId xmlns:a16="http://schemas.microsoft.com/office/drawing/2014/main" id="{8A436B2C-F5FB-467B-98CA-C27F5EB1C5E7}"/>
              </a:ext>
            </a:extLst>
          </p:cNvPr>
          <p:cNvGraphicFramePr>
            <a:graphicFrameLocks noGrp="1"/>
          </p:cNvGraphicFramePr>
          <p:nvPr>
            <p:extLst/>
          </p:nvPr>
        </p:nvGraphicFramePr>
        <p:xfrm>
          <a:off x="311150" y="960966"/>
          <a:ext cx="11569700" cy="5528734"/>
        </p:xfrm>
        <a:graphic>
          <a:graphicData uri="http://schemas.openxmlformats.org/drawingml/2006/table">
            <a:tbl>
              <a:tblPr firstRow="1" bandRow="1">
                <a:tableStyleId>{5C22544A-7EE6-4342-B048-85BDC9FD1C3A}</a:tableStyleId>
              </a:tblPr>
              <a:tblGrid>
                <a:gridCol w="5784850">
                  <a:extLst>
                    <a:ext uri="{9D8B030D-6E8A-4147-A177-3AD203B41FA5}">
                      <a16:colId xmlns:a16="http://schemas.microsoft.com/office/drawing/2014/main" val="2548858524"/>
                    </a:ext>
                  </a:extLst>
                </a:gridCol>
                <a:gridCol w="5784850">
                  <a:extLst>
                    <a:ext uri="{9D8B030D-6E8A-4147-A177-3AD203B41FA5}">
                      <a16:colId xmlns:a16="http://schemas.microsoft.com/office/drawing/2014/main" val="1342573469"/>
                    </a:ext>
                  </a:extLst>
                </a:gridCol>
              </a:tblGrid>
              <a:tr h="931334">
                <a:tc>
                  <a:txBody>
                    <a:bodyPr/>
                    <a:lstStyle/>
                    <a:p>
                      <a:pPr algn="ctr"/>
                      <a:r>
                        <a:rPr lang="en-GB" sz="2400" dirty="0"/>
                        <a:t>ELG: Listening, Attention and Understanding</a:t>
                      </a:r>
                    </a:p>
                  </a:txBody>
                  <a:tcPr anchor="ctr"/>
                </a:tc>
                <a:tc>
                  <a:txBody>
                    <a:bodyPr/>
                    <a:lstStyle/>
                    <a:p>
                      <a:pPr algn="ctr"/>
                      <a:r>
                        <a:rPr lang="en-GB" sz="2400" dirty="0"/>
                        <a:t>ELG: Speaking</a:t>
                      </a:r>
                    </a:p>
                  </a:txBody>
                  <a:tcPr anchor="ctr"/>
                </a:tc>
                <a:extLst>
                  <a:ext uri="{0D108BD9-81ED-4DB2-BD59-A6C34878D82A}">
                    <a16:rowId xmlns:a16="http://schemas.microsoft.com/office/drawing/2014/main" val="1105570954"/>
                  </a:ext>
                </a:extLst>
              </a:tr>
              <a:tr h="4597400">
                <a:tc>
                  <a:txBody>
                    <a:bodyPr/>
                    <a:lstStyle/>
                    <a:p>
                      <a:r>
                        <a:rPr lang="en-GB" sz="2000" dirty="0"/>
                        <a:t>Children at the expected level of development will:</a:t>
                      </a:r>
                    </a:p>
                    <a:p>
                      <a:pPr marL="285750" indent="-285750">
                        <a:buFont typeface="Arial" panose="020B0604020202020204" pitchFamily="34" charset="0"/>
                        <a:buChar char="•"/>
                      </a:pPr>
                      <a:r>
                        <a:rPr lang="en-GB" sz="2000" dirty="0"/>
                        <a:t>Listen attentively and respond to what they hear with relevant questions, comments and actions when being read to and during whole class discussions and small group interactions;</a:t>
                      </a:r>
                    </a:p>
                    <a:p>
                      <a:pPr marL="285750" indent="-285750">
                        <a:buFont typeface="Arial" panose="020B0604020202020204" pitchFamily="34" charset="0"/>
                        <a:buChar char="•"/>
                      </a:pPr>
                      <a:r>
                        <a:rPr lang="en-GB" sz="2000" dirty="0"/>
                        <a:t>Make comments about what they have heard and ask questions to clarify their understanding;</a:t>
                      </a:r>
                    </a:p>
                    <a:p>
                      <a:pPr marL="285750" indent="-285750">
                        <a:buFont typeface="Arial" panose="020B0604020202020204" pitchFamily="34" charset="0"/>
                        <a:buChar char="•"/>
                      </a:pPr>
                      <a:r>
                        <a:rPr lang="en-GB" sz="2000" dirty="0"/>
                        <a:t>Hold conversation when engaged in back-and-forth exchanges with their teacher and peers.</a:t>
                      </a:r>
                    </a:p>
                  </a:txBody>
                  <a:tcPr/>
                </a:tc>
                <a:tc>
                  <a:txBody>
                    <a:bodyPr/>
                    <a:lstStyle/>
                    <a:p>
                      <a:r>
                        <a:rPr lang="en-GB" sz="2000" dirty="0"/>
                        <a:t>Children at the expected level of development will:</a:t>
                      </a:r>
                    </a:p>
                    <a:p>
                      <a:pPr marL="285750" indent="-285750">
                        <a:buFont typeface="Arial" panose="020B0604020202020204" pitchFamily="34" charset="0"/>
                        <a:buChar char="•"/>
                      </a:pPr>
                      <a:r>
                        <a:rPr lang="en-GB" sz="2000" dirty="0"/>
                        <a:t>Participate in small group, class and one-to-one discussions, offering their own ideas, using recently introduced vocabulary;</a:t>
                      </a:r>
                    </a:p>
                    <a:p>
                      <a:pPr marL="285750" indent="-285750">
                        <a:buFont typeface="Arial" panose="020B0604020202020204" pitchFamily="34" charset="0"/>
                        <a:buChar char="•"/>
                      </a:pPr>
                      <a:r>
                        <a:rPr lang="en-GB" sz="2000" dirty="0"/>
                        <a:t>Offer explanations for why things might happen, making use of recently introduced vocabulary from stories, non-fiction, rhymes and poems when appropriate;</a:t>
                      </a:r>
                    </a:p>
                    <a:p>
                      <a:pPr marL="285750" indent="-285750">
                        <a:buFont typeface="Arial" panose="020B0604020202020204" pitchFamily="34" charset="0"/>
                        <a:buChar char="•"/>
                      </a:pPr>
                      <a:r>
                        <a:rPr lang="en-GB" sz="2000" dirty="0"/>
                        <a:t>Express their ideas and feelings about their experiences using full sentences, including use of past, present and future tenses and making use of conjunctions, with modelling and support from their teacher.</a:t>
                      </a:r>
                    </a:p>
                  </a:txBody>
                  <a:tcPr/>
                </a:tc>
                <a:extLst>
                  <a:ext uri="{0D108BD9-81ED-4DB2-BD59-A6C34878D82A}">
                    <a16:rowId xmlns:a16="http://schemas.microsoft.com/office/drawing/2014/main" val="1426338550"/>
                  </a:ext>
                </a:extLst>
              </a:tr>
            </a:tbl>
          </a:graphicData>
        </a:graphic>
      </p:graphicFrame>
    </p:spTree>
    <p:extLst>
      <p:ext uri="{BB962C8B-B14F-4D97-AF65-F5344CB8AC3E}">
        <p14:creationId xmlns:p14="http://schemas.microsoft.com/office/powerpoint/2010/main" val="450840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0"/>
            <a:ext cx="12192000" cy="3046988"/>
          </a:xfrm>
          <a:prstGeom prst="rect">
            <a:avLst/>
          </a:prstGeom>
          <a:noFill/>
        </p:spPr>
        <p:txBody>
          <a:bodyPr wrap="square" rtlCol="0">
            <a:spAutoFit/>
          </a:bodyPr>
          <a:lstStyle/>
          <a:p>
            <a:pPr algn="ctr"/>
            <a:r>
              <a:rPr lang="en-US" sz="4800" dirty="0"/>
              <a:t>The New EYFS Development Matters</a:t>
            </a:r>
          </a:p>
          <a:p>
            <a:pPr algn="ctr"/>
            <a:r>
              <a:rPr lang="en-US" sz="4800" dirty="0"/>
              <a:t>Document has Talk Across the Curriculum!  This emphasises its great importance, particularly in the early stages on development.</a:t>
            </a:r>
            <a:endParaRPr lang="en-GB" sz="2000" dirty="0"/>
          </a:p>
        </p:txBody>
      </p:sp>
      <p:pic>
        <p:nvPicPr>
          <p:cNvPr id="3" name="Picture 2">
            <a:extLst>
              <a:ext uri="{FF2B5EF4-FFF2-40B4-BE49-F238E27FC236}">
                <a16:creationId xmlns:a16="http://schemas.microsoft.com/office/drawing/2014/main" id="{A0D3C576-D6E2-43CB-8D86-4D78B1B11E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9313" y="3429000"/>
            <a:ext cx="4653413" cy="3278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D2FC85-AA11-4CE6-A079-66BB42BB0BA7}"/>
              </a:ext>
            </a:extLst>
          </p:cNvPr>
          <p:cNvSpPr txBox="1"/>
          <p:nvPr/>
        </p:nvSpPr>
        <p:spPr>
          <a:xfrm>
            <a:off x="5100505" y="3544551"/>
            <a:ext cx="6748943" cy="3231654"/>
          </a:xfrm>
          <a:prstGeom prst="rect">
            <a:avLst/>
          </a:prstGeom>
          <a:noFill/>
        </p:spPr>
        <p:txBody>
          <a:bodyPr wrap="square" rtlCol="0">
            <a:spAutoFit/>
          </a:bodyPr>
          <a:lstStyle/>
          <a:p>
            <a:pPr algn="ctr"/>
            <a:r>
              <a:rPr lang="en-US" sz="3600" dirty="0">
                <a:solidFill>
                  <a:srgbClr val="FF0000"/>
                </a:solidFill>
              </a:rPr>
              <a:t>The word talk appears 90 times in the development matters document and word listen 53 times.</a:t>
            </a:r>
          </a:p>
          <a:p>
            <a:pPr algn="ctr"/>
            <a:endParaRPr lang="en-US" sz="3600" dirty="0">
              <a:solidFill>
                <a:srgbClr val="0070C0"/>
              </a:solidFill>
            </a:endParaRPr>
          </a:p>
          <a:p>
            <a:pPr algn="ctr"/>
            <a:r>
              <a:rPr lang="en-GB" sz="2000" dirty="0">
                <a:solidFill>
                  <a:srgbClr val="0070C0"/>
                </a:solidFill>
                <a:hlinkClick r:id="rId3"/>
              </a:rPr>
              <a:t>https://assets.publishing.service.gov.uk/government/uploads/system/uploads/attachment_data/file/1007446/6.7534_DfE_Development_Matters_Report_and_illustrations_web__2_.pdf</a:t>
            </a:r>
            <a:endParaRPr lang="en-GB" sz="2000" dirty="0">
              <a:solidFill>
                <a:srgbClr val="0070C0"/>
              </a:solidFill>
            </a:endParaRPr>
          </a:p>
        </p:txBody>
      </p:sp>
    </p:spTree>
    <p:extLst>
      <p:ext uri="{BB962C8B-B14F-4D97-AF65-F5344CB8AC3E}">
        <p14:creationId xmlns:p14="http://schemas.microsoft.com/office/powerpoint/2010/main" val="24557507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2556546" y="0"/>
            <a:ext cx="7078990" cy="830997"/>
          </a:xfrm>
          <a:prstGeom prst="rect">
            <a:avLst/>
          </a:prstGeom>
          <a:noFill/>
        </p:spPr>
        <p:txBody>
          <a:bodyPr wrap="none" rtlCol="0">
            <a:spAutoFit/>
          </a:bodyPr>
          <a:lstStyle/>
          <a:p>
            <a:pPr algn="ctr"/>
            <a:r>
              <a:rPr lang="en-US" sz="4800" dirty="0"/>
              <a:t>Back and Forth Interactions</a:t>
            </a:r>
          </a:p>
        </p:txBody>
      </p:sp>
      <p:sp>
        <p:nvSpPr>
          <p:cNvPr id="5" name="Rectangle 4">
            <a:extLst>
              <a:ext uri="{FF2B5EF4-FFF2-40B4-BE49-F238E27FC236}">
                <a16:creationId xmlns:a16="http://schemas.microsoft.com/office/drawing/2014/main" id="{EDE14924-8058-4869-9B3C-34E34CB80BE4}"/>
              </a:ext>
            </a:extLst>
          </p:cNvPr>
          <p:cNvSpPr/>
          <p:nvPr/>
        </p:nvSpPr>
        <p:spPr>
          <a:xfrm>
            <a:off x="157162" y="1568307"/>
            <a:ext cx="11877676" cy="4893647"/>
          </a:xfrm>
          <a:prstGeom prst="rect">
            <a:avLst/>
          </a:prstGeom>
        </p:spPr>
        <p:txBody>
          <a:bodyPr wrap="square">
            <a:spAutoFit/>
          </a:bodyPr>
          <a:lstStyle/>
          <a:p>
            <a:pPr marL="342900" indent="-342900">
              <a:buFont typeface="Arial" panose="020B0604020202020204" pitchFamily="34" charset="0"/>
              <a:buChar char="•"/>
            </a:pPr>
            <a:r>
              <a:rPr lang="en-GB" sz="2400" dirty="0"/>
              <a:t>thinking out loud, modelling new language for children</a:t>
            </a:r>
          </a:p>
          <a:p>
            <a:pPr marL="342900" indent="-342900">
              <a:buFont typeface="Arial" panose="020B0604020202020204" pitchFamily="34" charset="0"/>
              <a:buChar char="•"/>
            </a:pPr>
            <a:r>
              <a:rPr lang="en-GB" sz="2400" dirty="0"/>
              <a:t>paying close attention to what the children say</a:t>
            </a:r>
          </a:p>
          <a:p>
            <a:pPr marL="342900" indent="-342900">
              <a:buFont typeface="Arial" panose="020B0604020202020204" pitchFamily="34" charset="0"/>
              <a:buChar char="•"/>
            </a:pPr>
            <a:r>
              <a:rPr lang="en-GB" sz="2400" dirty="0"/>
              <a:t>rephrasing and extending what the children say</a:t>
            </a:r>
          </a:p>
          <a:p>
            <a:pPr marL="342900" indent="-342900">
              <a:buFont typeface="Arial" panose="020B0604020202020204" pitchFamily="34" charset="0"/>
              <a:buChar char="•"/>
            </a:pPr>
            <a:r>
              <a:rPr lang="en-GB" sz="2400" dirty="0"/>
              <a:t>validating the children’s attempts at using new vocabulary and grammar by rephrasing what children say if necessary</a:t>
            </a:r>
          </a:p>
          <a:p>
            <a:pPr marL="342900" indent="-342900">
              <a:buFont typeface="Arial" panose="020B0604020202020204" pitchFamily="34" charset="0"/>
              <a:buChar char="•"/>
            </a:pPr>
            <a:r>
              <a:rPr lang="en-GB" sz="2400" dirty="0"/>
              <a:t>asking closed and open questions</a:t>
            </a:r>
          </a:p>
          <a:p>
            <a:pPr marL="342900" indent="-342900">
              <a:buFont typeface="Arial" panose="020B0604020202020204" pitchFamily="34" charset="0"/>
              <a:buChar char="•"/>
            </a:pPr>
            <a:r>
              <a:rPr lang="en-GB" sz="2400" dirty="0"/>
              <a:t>answering the children’s questions</a:t>
            </a:r>
          </a:p>
          <a:p>
            <a:pPr marL="342900" indent="-342900">
              <a:buFont typeface="Arial" panose="020B0604020202020204" pitchFamily="34" charset="0"/>
              <a:buChar char="•"/>
            </a:pPr>
            <a:r>
              <a:rPr lang="en-GB" sz="2400" dirty="0"/>
              <a:t>explaining why things happen</a:t>
            </a:r>
          </a:p>
          <a:p>
            <a:pPr marL="342900" indent="-342900">
              <a:buFont typeface="Arial" panose="020B0604020202020204" pitchFamily="34" charset="0"/>
              <a:buChar char="•"/>
            </a:pPr>
            <a:r>
              <a:rPr lang="en-GB" sz="2400" dirty="0"/>
              <a:t>deliberately connecting current and past events (‘Do you remember when…?’)</a:t>
            </a:r>
          </a:p>
          <a:p>
            <a:pPr marL="342900" indent="-342900">
              <a:buFont typeface="Arial" panose="020B0604020202020204" pitchFamily="34" charset="0"/>
              <a:buChar char="•"/>
            </a:pPr>
            <a:r>
              <a:rPr lang="en-GB" sz="2400" dirty="0"/>
              <a:t>providing models of accurate grammar</a:t>
            </a:r>
          </a:p>
          <a:p>
            <a:pPr marL="342900" indent="-342900">
              <a:buFont typeface="Arial" panose="020B0604020202020204" pitchFamily="34" charset="0"/>
              <a:buChar char="•"/>
            </a:pPr>
            <a:r>
              <a:rPr lang="en-GB" sz="2400" dirty="0"/>
              <a:t>extending children’s vocabulary and explaining new words</a:t>
            </a:r>
          </a:p>
          <a:p>
            <a:pPr marL="342900" indent="-342900">
              <a:buFont typeface="Arial" panose="020B0604020202020204" pitchFamily="34" charset="0"/>
              <a:buChar char="•"/>
            </a:pPr>
            <a:r>
              <a:rPr lang="en-GB" sz="2400" dirty="0"/>
              <a:t>connecting one idea or action to another</a:t>
            </a:r>
          </a:p>
          <a:p>
            <a:pPr marL="342900" indent="-342900">
              <a:buFont typeface="Arial" panose="020B0604020202020204" pitchFamily="34" charset="0"/>
              <a:buChar char="•"/>
            </a:pPr>
            <a:r>
              <a:rPr lang="en-GB" sz="2400" dirty="0"/>
              <a:t>helping children to articulate ideas in well-formed sentences.</a:t>
            </a:r>
            <a:endParaRPr lang="en-GB" sz="1600" dirty="0"/>
          </a:p>
        </p:txBody>
      </p:sp>
      <p:sp>
        <p:nvSpPr>
          <p:cNvPr id="2" name="TextBox 1">
            <a:extLst>
              <a:ext uri="{FF2B5EF4-FFF2-40B4-BE49-F238E27FC236}">
                <a16:creationId xmlns:a16="http://schemas.microsoft.com/office/drawing/2014/main" id="{6B38A9D7-7D96-4766-955D-B427E745F4BE}"/>
              </a:ext>
            </a:extLst>
          </p:cNvPr>
          <p:cNvSpPr txBox="1"/>
          <p:nvPr/>
        </p:nvSpPr>
        <p:spPr>
          <a:xfrm>
            <a:off x="1970480" y="938042"/>
            <a:ext cx="8251041" cy="523220"/>
          </a:xfrm>
          <a:prstGeom prst="rect">
            <a:avLst/>
          </a:prstGeom>
          <a:noFill/>
        </p:spPr>
        <p:txBody>
          <a:bodyPr wrap="none" rtlCol="0" anchor="ctr">
            <a:spAutoFit/>
          </a:bodyPr>
          <a:lstStyle/>
          <a:p>
            <a:pPr algn="ctr"/>
            <a:r>
              <a:rPr lang="en-US" sz="2800" dirty="0">
                <a:solidFill>
                  <a:srgbClr val="CC0000"/>
                </a:solidFill>
              </a:rPr>
              <a:t>We do all of these at Walter Infant School and Nursery</a:t>
            </a:r>
            <a:endParaRPr lang="en-GB" sz="2800" dirty="0">
              <a:solidFill>
                <a:srgbClr val="CC0000"/>
              </a:solidFill>
            </a:endParaRPr>
          </a:p>
        </p:txBody>
      </p:sp>
      <p:pic>
        <p:nvPicPr>
          <p:cNvPr id="3" name="Picture 2">
            <a:extLst>
              <a:ext uri="{FF2B5EF4-FFF2-40B4-BE49-F238E27FC236}">
                <a16:creationId xmlns:a16="http://schemas.microsoft.com/office/drawing/2014/main" id="{305EABFA-7BB3-42B3-B318-650291DC975F}"/>
              </a:ext>
            </a:extLst>
          </p:cNvPr>
          <p:cNvPicPr>
            <a:picLocks noChangeAspect="1"/>
          </p:cNvPicPr>
          <p:nvPr/>
        </p:nvPicPr>
        <p:blipFill>
          <a:blip r:embed="rId2"/>
          <a:stretch>
            <a:fillRect/>
          </a:stretch>
        </p:blipFill>
        <p:spPr>
          <a:xfrm>
            <a:off x="1174459" y="308435"/>
            <a:ext cx="8857800" cy="6478847"/>
          </a:xfrm>
          <a:prstGeom prst="rect">
            <a:avLst/>
          </a:prstGeom>
        </p:spPr>
      </p:pic>
    </p:spTree>
    <p:extLst>
      <p:ext uri="{BB962C8B-B14F-4D97-AF65-F5344CB8AC3E}">
        <p14:creationId xmlns:p14="http://schemas.microsoft.com/office/powerpoint/2010/main" val="159011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additive="base">
                                        <p:cTn id="5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additive="base">
                                        <p:cTn id="6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 calcmode="lin" valueType="num">
                                      <p:cBhvr additive="base">
                                        <p:cTn id="6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0" end="10"/>
                                            </p:txEl>
                                          </p:spTgt>
                                        </p:tgtEl>
                                        <p:attrNameLst>
                                          <p:attrName>style.visibility</p:attrName>
                                        </p:attrNameLst>
                                      </p:cBhvr>
                                      <p:to>
                                        <p:strVal val="visible"/>
                                      </p:to>
                                    </p:set>
                                    <p:anim calcmode="lin" valueType="num">
                                      <p:cBhvr additive="base">
                                        <p:cTn id="7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anim calcmode="lin" valueType="num">
                                      <p:cBhvr additive="base">
                                        <p:cTn id="7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ppt_x"/>
                                          </p:val>
                                        </p:tav>
                                        <p:tav tm="100000">
                                          <p:val>
                                            <p:strVal val="#ppt_x"/>
                                          </p:val>
                                        </p:tav>
                                      </p:tavLst>
                                    </p:anim>
                                    <p:anim calcmode="lin" valueType="num">
                                      <p:cBhvr additive="base">
                                        <p:cTn id="8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719708" y="0"/>
            <a:ext cx="4752648" cy="830997"/>
          </a:xfrm>
          <a:prstGeom prst="rect">
            <a:avLst/>
          </a:prstGeom>
          <a:noFill/>
        </p:spPr>
        <p:txBody>
          <a:bodyPr wrap="none" rtlCol="0">
            <a:spAutoFit/>
          </a:bodyPr>
          <a:lstStyle/>
          <a:p>
            <a:pPr algn="ctr"/>
            <a:r>
              <a:rPr lang="en-US" sz="4800" dirty="0"/>
              <a:t>Poetry and Rhyme</a:t>
            </a:r>
            <a:endParaRPr lang="en-GB" sz="2000" dirty="0"/>
          </a:p>
        </p:txBody>
      </p:sp>
      <p:sp>
        <p:nvSpPr>
          <p:cNvPr id="6" name="TextBox 5">
            <a:extLst>
              <a:ext uri="{FF2B5EF4-FFF2-40B4-BE49-F238E27FC236}">
                <a16:creationId xmlns:a16="http://schemas.microsoft.com/office/drawing/2014/main" id="{F6CA7054-48A1-4129-AC74-6422A78B9257}"/>
              </a:ext>
            </a:extLst>
          </p:cNvPr>
          <p:cNvSpPr txBox="1"/>
          <p:nvPr/>
        </p:nvSpPr>
        <p:spPr>
          <a:xfrm>
            <a:off x="219075" y="1019175"/>
            <a:ext cx="11572875" cy="5940088"/>
          </a:xfrm>
          <a:prstGeom prst="rect">
            <a:avLst/>
          </a:prstGeom>
          <a:noFill/>
        </p:spPr>
        <p:txBody>
          <a:bodyPr wrap="square" rtlCol="0">
            <a:spAutoFit/>
          </a:bodyPr>
          <a:lstStyle/>
          <a:p>
            <a:pPr marL="285750" indent="-285750">
              <a:buFont typeface="Arial" panose="020B0604020202020204" pitchFamily="34" charset="0"/>
              <a:buChar char="•"/>
            </a:pPr>
            <a:r>
              <a:rPr lang="en-GB" sz="2000" dirty="0"/>
              <a:t>Adults in school can build children’s strong emotional connection to language through enjoying rhymes, poems and songs, it is great to learn poems ‘off by heart’ as a group or class to recite to others</a:t>
            </a:r>
          </a:p>
          <a:p>
            <a:pPr marL="285750" indent="-285750">
              <a:buFont typeface="Arial" panose="020B0604020202020204" pitchFamily="34" charset="0"/>
              <a:buChar char="•"/>
            </a:pPr>
            <a:r>
              <a:rPr lang="en-GB" sz="2000" dirty="0"/>
              <a:t>The predictability of rhymes in poems and songs help children to memorise and re-use newly acquired words and phrases.</a:t>
            </a:r>
          </a:p>
          <a:p>
            <a:pPr marL="285750" indent="-285750">
              <a:buFont typeface="Arial" panose="020B0604020202020204" pitchFamily="34" charset="0"/>
              <a:buChar char="•"/>
            </a:pPr>
            <a:r>
              <a:rPr lang="en-GB" sz="2000" dirty="0"/>
              <a:t>Learning poetry and songs through  ‘call and response’ allows children to join in gradually. Each repetition strengthens their vocabulary, embedding new words.</a:t>
            </a:r>
            <a:endParaRPr lang="en-US" sz="2000" dirty="0"/>
          </a:p>
          <a:p>
            <a:pPr marL="285750" indent="-285750">
              <a:buFont typeface="Arial" panose="020B0604020202020204" pitchFamily="34" charset="0"/>
              <a:buChar char="•"/>
            </a:pPr>
            <a:r>
              <a:rPr lang="en-GB" sz="2000" dirty="0"/>
              <a:t>Word knowledge exists on a continuum. As each word is acquired in a young child’s vocabulary, it moves from the barest familiarity to an in-depth knowledge of that word, with all manner of associations and contexts.</a:t>
            </a:r>
          </a:p>
          <a:p>
            <a:pPr marL="285750" indent="-285750">
              <a:buFont typeface="Arial" panose="020B0604020202020204" pitchFamily="34" charset="0"/>
              <a:buChar char="•"/>
            </a:pPr>
            <a:r>
              <a:rPr lang="en-GB" sz="2000" dirty="0"/>
              <a:t>As the children say each word of a poem, the rhythm  of the lines helps to convey the meaning and the mood. Children pick up the rhythm and, by speaking more slowly, gain awareness and control of their voices.</a:t>
            </a:r>
          </a:p>
          <a:p>
            <a:pPr marL="285750" indent="-285750">
              <a:buFont typeface="Arial" panose="020B0604020202020204" pitchFamily="34" charset="0"/>
              <a:buChar char="•"/>
            </a:pPr>
            <a:r>
              <a:rPr lang="en-GB" sz="2000" dirty="0"/>
              <a:t>We have a set of ten core rhymes at Walter which the children begin to learn in Robin: Learning rhymes, poems and songs is an end in itself. However, learning poems including traditional nursery rhymes such as ‘Hickory Dickory Dock’, ‘Little Jack Horner’ and ‘Baa </a:t>
            </a:r>
            <a:r>
              <a:rPr lang="en-GB" sz="2000" dirty="0" err="1"/>
              <a:t>Baa</a:t>
            </a:r>
            <a:r>
              <a:rPr lang="en-GB" sz="2000" dirty="0"/>
              <a:t> Black Sheep’ can also heighten children’s awareness of the individual sounds within words through alliteration, </a:t>
            </a:r>
            <a:r>
              <a:rPr lang="en-GB" sz="2000" dirty="0" err="1"/>
              <a:t>repitition</a:t>
            </a:r>
            <a:r>
              <a:rPr lang="en-GB" sz="2000" dirty="0"/>
              <a:t> and rhyme. For instance, because rhymes share the same end sound, they alert children to the contrast of the phonemes at the start of each word, as well as the repeated phonemes at the end, as in ‘dock’/‘clock’, ‘Horner’/‘corner’ and ‘</a:t>
            </a:r>
            <a:r>
              <a:rPr lang="en-GB" sz="2000" dirty="0" err="1"/>
              <a:t>Incy</a:t>
            </a:r>
            <a:r>
              <a:rPr lang="en-GB" sz="2000" dirty="0"/>
              <a:t>’/‘</a:t>
            </a:r>
            <a:r>
              <a:rPr lang="en-GB" sz="2000" dirty="0" err="1"/>
              <a:t>Wincy</a:t>
            </a:r>
            <a:r>
              <a:rPr lang="en-GB" sz="2000" dirty="0"/>
              <a:t>’.</a:t>
            </a:r>
          </a:p>
        </p:txBody>
      </p:sp>
      <p:pic>
        <p:nvPicPr>
          <p:cNvPr id="2" name="Picture 1">
            <a:extLst>
              <a:ext uri="{FF2B5EF4-FFF2-40B4-BE49-F238E27FC236}">
                <a16:creationId xmlns:a16="http://schemas.microsoft.com/office/drawing/2014/main" id="{0F5ABE74-80B3-4559-A2EB-81FED981F238}"/>
              </a:ext>
            </a:extLst>
          </p:cNvPr>
          <p:cNvPicPr>
            <a:picLocks noChangeAspect="1"/>
          </p:cNvPicPr>
          <p:nvPr/>
        </p:nvPicPr>
        <p:blipFill>
          <a:blip r:embed="rId2"/>
          <a:stretch>
            <a:fillRect/>
          </a:stretch>
        </p:blipFill>
        <p:spPr>
          <a:xfrm>
            <a:off x="95250" y="4352925"/>
            <a:ext cx="4358795" cy="2452687"/>
          </a:xfrm>
          <a:prstGeom prst="rect">
            <a:avLst/>
          </a:prstGeom>
        </p:spPr>
      </p:pic>
      <p:pic>
        <p:nvPicPr>
          <p:cNvPr id="3" name="Picture 2">
            <a:extLst>
              <a:ext uri="{FF2B5EF4-FFF2-40B4-BE49-F238E27FC236}">
                <a16:creationId xmlns:a16="http://schemas.microsoft.com/office/drawing/2014/main" id="{6C77A209-034D-45EC-9058-DE552C290653}"/>
              </a:ext>
            </a:extLst>
          </p:cNvPr>
          <p:cNvPicPr>
            <a:picLocks noChangeAspect="1"/>
          </p:cNvPicPr>
          <p:nvPr/>
        </p:nvPicPr>
        <p:blipFill>
          <a:blip r:embed="rId3"/>
          <a:stretch>
            <a:fillRect/>
          </a:stretch>
        </p:blipFill>
        <p:spPr>
          <a:xfrm>
            <a:off x="2290958" y="2209800"/>
            <a:ext cx="2857500" cy="1600200"/>
          </a:xfrm>
          <a:prstGeom prst="rect">
            <a:avLst/>
          </a:prstGeom>
        </p:spPr>
      </p:pic>
      <p:pic>
        <p:nvPicPr>
          <p:cNvPr id="5" name="Picture 4">
            <a:extLst>
              <a:ext uri="{FF2B5EF4-FFF2-40B4-BE49-F238E27FC236}">
                <a16:creationId xmlns:a16="http://schemas.microsoft.com/office/drawing/2014/main" id="{C4E46E71-C057-410F-B03E-98831D4C9D43}"/>
              </a:ext>
            </a:extLst>
          </p:cNvPr>
          <p:cNvPicPr>
            <a:picLocks noChangeAspect="1"/>
          </p:cNvPicPr>
          <p:nvPr/>
        </p:nvPicPr>
        <p:blipFill>
          <a:blip r:embed="rId4"/>
          <a:stretch>
            <a:fillRect/>
          </a:stretch>
        </p:blipFill>
        <p:spPr>
          <a:xfrm>
            <a:off x="5436947" y="3009900"/>
            <a:ext cx="2686050" cy="2686050"/>
          </a:xfrm>
          <a:prstGeom prst="rect">
            <a:avLst/>
          </a:prstGeom>
        </p:spPr>
      </p:pic>
      <p:pic>
        <p:nvPicPr>
          <p:cNvPr id="7" name="Picture 6">
            <a:extLst>
              <a:ext uri="{FF2B5EF4-FFF2-40B4-BE49-F238E27FC236}">
                <a16:creationId xmlns:a16="http://schemas.microsoft.com/office/drawing/2014/main" id="{150AC248-96AC-44E7-A73E-6552F69F8C4D}"/>
              </a:ext>
            </a:extLst>
          </p:cNvPr>
          <p:cNvPicPr>
            <a:picLocks noChangeAspect="1"/>
          </p:cNvPicPr>
          <p:nvPr/>
        </p:nvPicPr>
        <p:blipFill>
          <a:blip r:embed="rId5"/>
          <a:stretch>
            <a:fillRect/>
          </a:stretch>
        </p:blipFill>
        <p:spPr>
          <a:xfrm>
            <a:off x="7649944" y="1019174"/>
            <a:ext cx="3384778" cy="1895476"/>
          </a:xfrm>
          <a:prstGeom prst="rect">
            <a:avLst/>
          </a:prstGeom>
        </p:spPr>
      </p:pic>
      <p:pic>
        <p:nvPicPr>
          <p:cNvPr id="8" name="Picture 7">
            <a:extLst>
              <a:ext uri="{FF2B5EF4-FFF2-40B4-BE49-F238E27FC236}">
                <a16:creationId xmlns:a16="http://schemas.microsoft.com/office/drawing/2014/main" id="{C7D93FFB-AFFA-40A3-A362-E6D975EF6E36}"/>
              </a:ext>
            </a:extLst>
          </p:cNvPr>
          <p:cNvPicPr>
            <a:picLocks noChangeAspect="1"/>
          </p:cNvPicPr>
          <p:nvPr/>
        </p:nvPicPr>
        <p:blipFill>
          <a:blip r:embed="rId6"/>
          <a:stretch>
            <a:fillRect/>
          </a:stretch>
        </p:blipFill>
        <p:spPr>
          <a:xfrm>
            <a:off x="8472356" y="4438650"/>
            <a:ext cx="3655376" cy="2056149"/>
          </a:xfrm>
          <a:prstGeom prst="rect">
            <a:avLst/>
          </a:prstGeom>
        </p:spPr>
      </p:pic>
    </p:spTree>
    <p:extLst>
      <p:ext uri="{BB962C8B-B14F-4D97-AF65-F5344CB8AC3E}">
        <p14:creationId xmlns:p14="http://schemas.microsoft.com/office/powerpoint/2010/main" val="29000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23085" y="-8546"/>
            <a:ext cx="12515085" cy="830997"/>
          </a:xfrm>
          <a:prstGeom prst="rect">
            <a:avLst/>
          </a:prstGeom>
          <a:noFill/>
        </p:spPr>
        <p:txBody>
          <a:bodyPr wrap="square" rtlCol="0">
            <a:spAutoFit/>
          </a:bodyPr>
          <a:lstStyle/>
          <a:p>
            <a:pPr algn="ctr"/>
            <a:r>
              <a:rPr lang="en-US" sz="4800" dirty="0"/>
              <a:t>Section 3: Word Reading and Spelling</a:t>
            </a:r>
            <a:endParaRPr lang="en-GB" sz="2000" dirty="0"/>
          </a:p>
        </p:txBody>
      </p:sp>
      <p:pic>
        <p:nvPicPr>
          <p:cNvPr id="3" name="Picture 2">
            <a:extLst>
              <a:ext uri="{FF2B5EF4-FFF2-40B4-BE49-F238E27FC236}">
                <a16:creationId xmlns:a16="http://schemas.microsoft.com/office/drawing/2014/main" id="{01BCCF33-A65B-40BB-8566-CF26A14FB6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8839"/>
            <a:ext cx="12192000" cy="4462272"/>
          </a:xfrm>
          <a:prstGeom prst="rect">
            <a:avLst/>
          </a:prstGeom>
        </p:spPr>
      </p:pic>
    </p:spTree>
    <p:extLst>
      <p:ext uri="{BB962C8B-B14F-4D97-AF65-F5344CB8AC3E}">
        <p14:creationId xmlns:p14="http://schemas.microsoft.com/office/powerpoint/2010/main" val="30464734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Phonics</a:t>
            </a:r>
            <a:endParaRPr lang="en-GB" sz="2000" dirty="0"/>
          </a:p>
        </p:txBody>
      </p:sp>
      <p:sp>
        <p:nvSpPr>
          <p:cNvPr id="4" name="TextBox 3">
            <a:extLst>
              <a:ext uri="{FF2B5EF4-FFF2-40B4-BE49-F238E27FC236}">
                <a16:creationId xmlns:a16="http://schemas.microsoft.com/office/drawing/2014/main" id="{ABA8CA09-2974-4DA0-B453-3A20842C0E58}"/>
              </a:ext>
            </a:extLst>
          </p:cNvPr>
          <p:cNvSpPr txBox="1"/>
          <p:nvPr/>
        </p:nvSpPr>
        <p:spPr>
          <a:xfrm>
            <a:off x="219075" y="1019175"/>
            <a:ext cx="11572875" cy="2554545"/>
          </a:xfrm>
          <a:prstGeom prst="rect">
            <a:avLst/>
          </a:prstGeom>
          <a:noFill/>
        </p:spPr>
        <p:txBody>
          <a:bodyPr wrap="square" rtlCol="0">
            <a:spAutoFit/>
          </a:bodyPr>
          <a:lstStyle/>
          <a:p>
            <a:r>
              <a:rPr lang="en-US" sz="4000" dirty="0"/>
              <a:t>As you already know, phonics is taught daily at Walter Infant School and Nursery.  It is modelled, taught and rehearsed as the prime method for spelling and reading new words.</a:t>
            </a:r>
            <a:endParaRPr lang="en-GB" sz="4000" dirty="0"/>
          </a:p>
        </p:txBody>
      </p:sp>
      <p:pic>
        <p:nvPicPr>
          <p:cNvPr id="7" name="Picture 6">
            <a:extLst>
              <a:ext uri="{FF2B5EF4-FFF2-40B4-BE49-F238E27FC236}">
                <a16:creationId xmlns:a16="http://schemas.microsoft.com/office/drawing/2014/main" id="{19ACB6CD-F822-4865-B128-5FC8B418D3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80719" y="3590208"/>
            <a:ext cx="3615131" cy="2953206"/>
          </a:xfrm>
          <a:prstGeom prst="rect">
            <a:avLst/>
          </a:prstGeom>
        </p:spPr>
      </p:pic>
      <p:sp>
        <p:nvSpPr>
          <p:cNvPr id="10" name="Rectangle 9">
            <a:extLst>
              <a:ext uri="{FF2B5EF4-FFF2-40B4-BE49-F238E27FC236}">
                <a16:creationId xmlns:a16="http://schemas.microsoft.com/office/drawing/2014/main" id="{2D940450-D75B-4FF0-A84C-5A036FBFD0DE}"/>
              </a:ext>
            </a:extLst>
          </p:cNvPr>
          <p:cNvSpPr/>
          <p:nvPr/>
        </p:nvSpPr>
        <p:spPr>
          <a:xfrm>
            <a:off x="6105525" y="4058335"/>
            <a:ext cx="6096000" cy="1815882"/>
          </a:xfrm>
          <a:prstGeom prst="rect">
            <a:avLst/>
          </a:prstGeom>
        </p:spPr>
        <p:txBody>
          <a:bodyPr>
            <a:spAutoFit/>
          </a:bodyPr>
          <a:lstStyle/>
          <a:p>
            <a:r>
              <a:rPr lang="en-US" sz="2800" dirty="0"/>
              <a:t>We ensure that we are using the same ‘language’ or technical vocabulary across the school when we are teaching phonics so that there is no confusion!</a:t>
            </a:r>
          </a:p>
        </p:txBody>
      </p:sp>
    </p:spTree>
    <p:extLst>
      <p:ext uri="{BB962C8B-B14F-4D97-AF65-F5344CB8AC3E}">
        <p14:creationId xmlns:p14="http://schemas.microsoft.com/office/powerpoint/2010/main" val="257052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Technical Vocabulary</a:t>
            </a:r>
          </a:p>
        </p:txBody>
      </p:sp>
      <p:sp>
        <p:nvSpPr>
          <p:cNvPr id="7" name="Rectangle 6">
            <a:extLst>
              <a:ext uri="{FF2B5EF4-FFF2-40B4-BE49-F238E27FC236}">
                <a16:creationId xmlns:a16="http://schemas.microsoft.com/office/drawing/2014/main" id="{974C9252-6531-4094-AC7C-47325FC5AC96}"/>
              </a:ext>
            </a:extLst>
          </p:cNvPr>
          <p:cNvSpPr/>
          <p:nvPr/>
        </p:nvSpPr>
        <p:spPr>
          <a:xfrm>
            <a:off x="1" y="546462"/>
            <a:ext cx="12192000" cy="6370975"/>
          </a:xfrm>
          <a:prstGeom prst="rect">
            <a:avLst/>
          </a:prstGeom>
        </p:spPr>
        <p:txBody>
          <a:bodyPr wrap="square">
            <a:spAutoFit/>
          </a:bodyPr>
          <a:lstStyle/>
          <a:p>
            <a:pPr algn="ctr"/>
            <a:r>
              <a:rPr lang="en-US" sz="2400" dirty="0">
                <a:solidFill>
                  <a:srgbClr val="FF0000"/>
                </a:solidFill>
                <a:latin typeface="Sassoon Infant Rg" panose="02000603020000020003" pitchFamily="2" charset="0"/>
              </a:rPr>
              <a:t>Letters – the 26 letters of the alphabet.</a:t>
            </a:r>
          </a:p>
          <a:p>
            <a:pPr algn="ctr"/>
            <a:r>
              <a:rPr lang="en-US" sz="2400" dirty="0">
                <a:solidFill>
                  <a:srgbClr val="00B0F0"/>
                </a:solidFill>
                <a:latin typeface="Sassoon Infant Rg" panose="02000603020000020003" pitchFamily="2" charset="0"/>
              </a:rPr>
              <a:t>Vowel – the letters a, e, </a:t>
            </a:r>
            <a:r>
              <a:rPr lang="en-US" sz="2400" dirty="0" err="1">
                <a:solidFill>
                  <a:srgbClr val="00B0F0"/>
                </a:solidFill>
                <a:latin typeface="Sassoon Infant Rg" panose="02000603020000020003" pitchFamily="2" charset="0"/>
              </a:rPr>
              <a:t>i</a:t>
            </a:r>
            <a:r>
              <a:rPr lang="en-US" sz="2400" dirty="0">
                <a:solidFill>
                  <a:srgbClr val="00B0F0"/>
                </a:solidFill>
                <a:latin typeface="Sassoon Infant Rg" panose="02000603020000020003" pitchFamily="2" charset="0"/>
              </a:rPr>
              <a:t>, o, u.</a:t>
            </a:r>
          </a:p>
          <a:p>
            <a:pPr algn="ctr"/>
            <a:r>
              <a:rPr lang="en-US" sz="2400" dirty="0">
                <a:solidFill>
                  <a:srgbClr val="7030A0"/>
                </a:solidFill>
                <a:latin typeface="Sassoon Infant Rg" panose="02000603020000020003" pitchFamily="2" charset="0"/>
              </a:rPr>
              <a:t>Consonant – all the letters that are not vowels.</a:t>
            </a:r>
          </a:p>
          <a:p>
            <a:pPr algn="ctr"/>
            <a:r>
              <a:rPr lang="en-US" sz="2400" dirty="0">
                <a:solidFill>
                  <a:srgbClr val="009193"/>
                </a:solidFill>
                <a:latin typeface="Sassoon Infant Rg" panose="02000603020000020003" pitchFamily="2" charset="0"/>
              </a:rPr>
              <a:t>Grapheme – the written representation of a sound or phoneme made up of one or more letters.</a:t>
            </a:r>
          </a:p>
          <a:p>
            <a:pPr algn="ctr"/>
            <a:r>
              <a:rPr lang="en-US" sz="2400" dirty="0">
                <a:solidFill>
                  <a:srgbClr val="945200"/>
                </a:solidFill>
                <a:latin typeface="Sassoon Infant Rg" panose="02000603020000020003" pitchFamily="2" charset="0"/>
              </a:rPr>
              <a:t>Phoneme – the smallest possible units of sounds that makes up a word.</a:t>
            </a:r>
          </a:p>
          <a:p>
            <a:pPr algn="ctr"/>
            <a:r>
              <a:rPr lang="en-US" sz="2400" dirty="0">
                <a:solidFill>
                  <a:srgbClr val="FF9300"/>
                </a:solidFill>
                <a:latin typeface="Sassoon Infant Rg" panose="02000603020000020003" pitchFamily="2" charset="0"/>
              </a:rPr>
              <a:t>Digraph – two letter grapheme (</a:t>
            </a:r>
            <a:r>
              <a:rPr lang="en-US" sz="2400" dirty="0" err="1">
                <a:solidFill>
                  <a:srgbClr val="FF9300"/>
                </a:solidFill>
                <a:latin typeface="Sassoon Infant Rg" panose="02000603020000020003" pitchFamily="2" charset="0"/>
              </a:rPr>
              <a:t>ea</a:t>
            </a:r>
            <a:r>
              <a:rPr lang="en-US" sz="2400" dirty="0">
                <a:solidFill>
                  <a:srgbClr val="FF9300"/>
                </a:solidFill>
                <a:latin typeface="Sassoon Infant Rg" panose="02000603020000020003" pitchFamily="2" charset="0"/>
              </a:rPr>
              <a:t>, ay)</a:t>
            </a:r>
          </a:p>
          <a:p>
            <a:pPr algn="ctr"/>
            <a:r>
              <a:rPr lang="en-US" sz="2400" dirty="0">
                <a:solidFill>
                  <a:srgbClr val="00B050"/>
                </a:solidFill>
                <a:latin typeface="Sassoon Infant Rg" panose="02000603020000020003" pitchFamily="2" charset="0"/>
              </a:rPr>
              <a:t>Trigraph – three letter grapheme (</a:t>
            </a:r>
            <a:r>
              <a:rPr lang="en-US" sz="2400" dirty="0" err="1">
                <a:solidFill>
                  <a:srgbClr val="00B050"/>
                </a:solidFill>
                <a:latin typeface="Sassoon Infant Rg" panose="02000603020000020003" pitchFamily="2" charset="0"/>
              </a:rPr>
              <a:t>igh</a:t>
            </a:r>
            <a:r>
              <a:rPr lang="en-US" sz="2400" dirty="0">
                <a:solidFill>
                  <a:srgbClr val="00B050"/>
                </a:solidFill>
                <a:latin typeface="Sassoon Infant Rg" panose="02000603020000020003" pitchFamily="2" charset="0"/>
              </a:rPr>
              <a:t>, ear)</a:t>
            </a:r>
          </a:p>
          <a:p>
            <a:pPr algn="ctr"/>
            <a:r>
              <a:rPr lang="en-US" sz="2400" dirty="0" err="1">
                <a:solidFill>
                  <a:srgbClr val="0096FF"/>
                </a:solidFill>
                <a:latin typeface="Sassoon Infant Rg" panose="02000603020000020003" pitchFamily="2" charset="0"/>
              </a:rPr>
              <a:t>Quadgraph</a:t>
            </a:r>
            <a:r>
              <a:rPr lang="en-US" sz="2400" dirty="0">
                <a:solidFill>
                  <a:srgbClr val="0096FF"/>
                </a:solidFill>
                <a:latin typeface="Sassoon Infant Rg" panose="02000603020000020003" pitchFamily="2" charset="0"/>
              </a:rPr>
              <a:t> – four letter grapheme (</a:t>
            </a:r>
            <a:r>
              <a:rPr lang="en-US" sz="2400" dirty="0" err="1">
                <a:solidFill>
                  <a:srgbClr val="0096FF"/>
                </a:solidFill>
                <a:latin typeface="Sassoon Infant Rg" panose="02000603020000020003" pitchFamily="2" charset="0"/>
              </a:rPr>
              <a:t>eigh</a:t>
            </a:r>
            <a:r>
              <a:rPr lang="en-US" sz="2400" dirty="0">
                <a:solidFill>
                  <a:srgbClr val="0096FF"/>
                </a:solidFill>
                <a:latin typeface="Sassoon Infant Rg" panose="02000603020000020003" pitchFamily="2" charset="0"/>
              </a:rPr>
              <a:t>)</a:t>
            </a:r>
          </a:p>
          <a:p>
            <a:pPr algn="ctr"/>
            <a:r>
              <a:rPr lang="en-US" sz="2400" dirty="0">
                <a:solidFill>
                  <a:srgbClr val="942093"/>
                </a:solidFill>
                <a:latin typeface="Sassoon Infant Rg" panose="02000603020000020003" pitchFamily="2" charset="0"/>
              </a:rPr>
              <a:t>Split digraph – where the letter ‘e’ at the end of the word changes the vowel sound, e.g. snake, flute or mike.</a:t>
            </a:r>
          </a:p>
          <a:p>
            <a:pPr algn="ctr"/>
            <a:r>
              <a:rPr lang="en-US" sz="2400" dirty="0">
                <a:solidFill>
                  <a:srgbClr val="FF7E79"/>
                </a:solidFill>
                <a:latin typeface="Sassoon Infant Rg" panose="02000603020000020003" pitchFamily="2" charset="0"/>
              </a:rPr>
              <a:t>Common exception words – words that are not so easily; or impossible to decode using phonics.</a:t>
            </a:r>
          </a:p>
          <a:p>
            <a:pPr algn="ctr"/>
            <a:r>
              <a:rPr lang="en-US" sz="2400" dirty="0">
                <a:solidFill>
                  <a:schemeClr val="accent6">
                    <a:lumMod val="75000"/>
                  </a:schemeClr>
                </a:solidFill>
                <a:latin typeface="Sassoon Infant Rg" panose="02000603020000020003" pitchFamily="2" charset="0"/>
              </a:rPr>
              <a:t>Grapheme-Phoneme correspondence (GPC) – the process of identifying that a grapheme represents a phoneme or sound.</a:t>
            </a:r>
          </a:p>
          <a:p>
            <a:pPr algn="ctr"/>
            <a:r>
              <a:rPr lang="en-US" sz="2400" dirty="0">
                <a:solidFill>
                  <a:srgbClr val="941100"/>
                </a:solidFill>
                <a:latin typeface="Sassoon Infant Rg" panose="02000603020000020003" pitchFamily="2" charset="0"/>
              </a:rPr>
              <a:t>Segment – breaking down words into their smallest possible phonemes or phonemes.</a:t>
            </a:r>
          </a:p>
          <a:p>
            <a:pPr algn="ctr"/>
            <a:r>
              <a:rPr lang="en-US" sz="2400" dirty="0">
                <a:latin typeface="Sassoon Infant Rg" panose="02000603020000020003" pitchFamily="2" charset="0"/>
              </a:rPr>
              <a:t>Blend – to join the phonemes or sounds together to make a word.</a:t>
            </a:r>
          </a:p>
          <a:p>
            <a:pPr algn="ctr"/>
            <a:r>
              <a:rPr lang="en-US" sz="2400" dirty="0">
                <a:solidFill>
                  <a:srgbClr val="FF40FF"/>
                </a:solidFill>
                <a:latin typeface="Sassoon Infant Rg" panose="02000603020000020003" pitchFamily="2" charset="0"/>
              </a:rPr>
              <a:t>Decode – when phonics is used for reading.</a:t>
            </a:r>
          </a:p>
          <a:p>
            <a:pPr algn="ctr"/>
            <a:r>
              <a:rPr lang="en-US" sz="2400" dirty="0">
                <a:solidFill>
                  <a:srgbClr val="005493"/>
                </a:solidFill>
                <a:latin typeface="Sassoon Infant Rg" panose="02000603020000020003" pitchFamily="2" charset="0"/>
              </a:rPr>
              <a:t>Encode – when phonics is used for spelling.</a:t>
            </a:r>
          </a:p>
        </p:txBody>
      </p:sp>
    </p:spTree>
    <p:extLst>
      <p:ext uri="{BB962C8B-B14F-4D97-AF65-F5344CB8AC3E}">
        <p14:creationId xmlns:p14="http://schemas.microsoft.com/office/powerpoint/2010/main" val="3686593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1569660"/>
          </a:xfrm>
          <a:prstGeom prst="rect">
            <a:avLst/>
          </a:prstGeom>
          <a:noFill/>
        </p:spPr>
        <p:txBody>
          <a:bodyPr wrap="square" rtlCol="0">
            <a:spAutoFit/>
          </a:bodyPr>
          <a:lstStyle/>
          <a:p>
            <a:pPr algn="ctr"/>
            <a:r>
              <a:rPr lang="en-US" sz="4800" dirty="0"/>
              <a:t>Decodable Books @ Walter Infant School and Nursery</a:t>
            </a:r>
            <a:endParaRPr lang="en-GB" sz="2000" dirty="0"/>
          </a:p>
        </p:txBody>
      </p:sp>
      <p:pic>
        <p:nvPicPr>
          <p:cNvPr id="5" name="Picture 4">
            <a:extLst>
              <a:ext uri="{FF2B5EF4-FFF2-40B4-BE49-F238E27FC236}">
                <a16:creationId xmlns:a16="http://schemas.microsoft.com/office/drawing/2014/main" id="{B9E803A1-4613-4CB3-9218-AA61783C57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70276" y="2086062"/>
            <a:ext cx="1449000" cy="1800000"/>
          </a:xfrm>
          <a:prstGeom prst="rect">
            <a:avLst/>
          </a:prstGeom>
        </p:spPr>
      </p:pic>
      <p:pic>
        <p:nvPicPr>
          <p:cNvPr id="9" name="Picture 8">
            <a:extLst>
              <a:ext uri="{FF2B5EF4-FFF2-40B4-BE49-F238E27FC236}">
                <a16:creationId xmlns:a16="http://schemas.microsoft.com/office/drawing/2014/main" id="{26A01AD6-9EE3-4ADC-9293-5E422C1094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06538" y="2673710"/>
            <a:ext cx="1463655" cy="1800000"/>
          </a:xfrm>
          <a:prstGeom prst="rect">
            <a:avLst/>
          </a:prstGeom>
        </p:spPr>
      </p:pic>
      <p:pic>
        <p:nvPicPr>
          <p:cNvPr id="11" name="Picture 10">
            <a:extLst>
              <a:ext uri="{FF2B5EF4-FFF2-40B4-BE49-F238E27FC236}">
                <a16:creationId xmlns:a16="http://schemas.microsoft.com/office/drawing/2014/main" id="{4758BB3D-1014-4C15-99DD-945257B9C5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25357" y="3429000"/>
            <a:ext cx="1433121" cy="1800000"/>
          </a:xfrm>
          <a:prstGeom prst="rect">
            <a:avLst/>
          </a:prstGeom>
        </p:spPr>
      </p:pic>
      <p:pic>
        <p:nvPicPr>
          <p:cNvPr id="13" name="Picture 12">
            <a:extLst>
              <a:ext uri="{FF2B5EF4-FFF2-40B4-BE49-F238E27FC236}">
                <a16:creationId xmlns:a16="http://schemas.microsoft.com/office/drawing/2014/main" id="{49B1C6EB-DAD9-479F-A0EE-5D7DA88A248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52672" y="4845832"/>
            <a:ext cx="1431000" cy="1800000"/>
          </a:xfrm>
          <a:prstGeom prst="rect">
            <a:avLst/>
          </a:prstGeom>
        </p:spPr>
      </p:pic>
      <p:pic>
        <p:nvPicPr>
          <p:cNvPr id="15" name="Picture 14">
            <a:extLst>
              <a:ext uri="{FF2B5EF4-FFF2-40B4-BE49-F238E27FC236}">
                <a16:creationId xmlns:a16="http://schemas.microsoft.com/office/drawing/2014/main" id="{EFD0EBC0-40EA-4E7F-9C12-7DF5551E80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15857" y="4026204"/>
            <a:ext cx="1447500" cy="1800000"/>
          </a:xfrm>
          <a:prstGeom prst="rect">
            <a:avLst/>
          </a:prstGeom>
        </p:spPr>
      </p:pic>
      <p:pic>
        <p:nvPicPr>
          <p:cNvPr id="19" name="Picture 18">
            <a:extLst>
              <a:ext uri="{FF2B5EF4-FFF2-40B4-BE49-F238E27FC236}">
                <a16:creationId xmlns:a16="http://schemas.microsoft.com/office/drawing/2014/main" id="{2AABAC7E-4CE7-4313-B429-C84738B15D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8182" y="3228975"/>
            <a:ext cx="1994948" cy="2423493"/>
          </a:xfrm>
          <a:prstGeom prst="rect">
            <a:avLst/>
          </a:prstGeom>
        </p:spPr>
      </p:pic>
      <p:pic>
        <p:nvPicPr>
          <p:cNvPr id="21" name="Picture 20">
            <a:extLst>
              <a:ext uri="{FF2B5EF4-FFF2-40B4-BE49-F238E27FC236}">
                <a16:creationId xmlns:a16="http://schemas.microsoft.com/office/drawing/2014/main" id="{63F4010F-F4BE-4556-BC82-FF185D7D615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50533" y="3227446"/>
            <a:ext cx="2088748" cy="2523476"/>
          </a:xfrm>
          <a:prstGeom prst="rect">
            <a:avLst/>
          </a:prstGeom>
        </p:spPr>
      </p:pic>
      <p:pic>
        <p:nvPicPr>
          <p:cNvPr id="23" name="Picture 22">
            <a:extLst>
              <a:ext uri="{FF2B5EF4-FFF2-40B4-BE49-F238E27FC236}">
                <a16:creationId xmlns:a16="http://schemas.microsoft.com/office/drawing/2014/main" id="{A6E7AEC9-3E45-4EE2-BB89-C214E13346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84544" y="3228975"/>
            <a:ext cx="2162580" cy="2597229"/>
          </a:xfrm>
          <a:prstGeom prst="rect">
            <a:avLst/>
          </a:prstGeom>
        </p:spPr>
      </p:pic>
      <p:pic>
        <p:nvPicPr>
          <p:cNvPr id="25" name="Picture 24">
            <a:extLst>
              <a:ext uri="{FF2B5EF4-FFF2-40B4-BE49-F238E27FC236}">
                <a16:creationId xmlns:a16="http://schemas.microsoft.com/office/drawing/2014/main" id="{38C6582B-0491-4C38-9F62-5E2551F602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220262" y="3738014"/>
            <a:ext cx="2162580" cy="2613118"/>
          </a:xfrm>
          <a:prstGeom prst="rect">
            <a:avLst/>
          </a:prstGeom>
        </p:spPr>
      </p:pic>
      <p:pic>
        <p:nvPicPr>
          <p:cNvPr id="17" name="Picture 16">
            <a:extLst>
              <a:ext uri="{FF2B5EF4-FFF2-40B4-BE49-F238E27FC236}">
                <a16:creationId xmlns:a16="http://schemas.microsoft.com/office/drawing/2014/main" id="{350AC0EC-1423-4E66-B7D6-FCDBDF24254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045903" y="4057229"/>
            <a:ext cx="2162579" cy="2638078"/>
          </a:xfrm>
          <a:prstGeom prst="rect">
            <a:avLst/>
          </a:prstGeom>
        </p:spPr>
      </p:pic>
    </p:spTree>
    <p:extLst>
      <p:ext uri="{BB962C8B-B14F-4D97-AF65-F5344CB8AC3E}">
        <p14:creationId xmlns:p14="http://schemas.microsoft.com/office/powerpoint/2010/main" val="36720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The Walter Reading Hub</a:t>
            </a:r>
            <a:endParaRPr lang="en-GB" sz="2000" dirty="0"/>
          </a:p>
        </p:txBody>
      </p:sp>
      <p:sp>
        <p:nvSpPr>
          <p:cNvPr id="4" name="TextBox 3">
            <a:extLst>
              <a:ext uri="{FF2B5EF4-FFF2-40B4-BE49-F238E27FC236}">
                <a16:creationId xmlns:a16="http://schemas.microsoft.com/office/drawing/2014/main" id="{C65ECA3B-BABE-6542-AB0A-7E4559ED2800}"/>
              </a:ext>
            </a:extLst>
          </p:cNvPr>
          <p:cNvSpPr txBox="1"/>
          <p:nvPr/>
        </p:nvSpPr>
        <p:spPr>
          <a:xfrm>
            <a:off x="333701" y="851466"/>
            <a:ext cx="11524593" cy="2677656"/>
          </a:xfrm>
          <a:prstGeom prst="rect">
            <a:avLst/>
          </a:prstGeom>
          <a:noFill/>
        </p:spPr>
        <p:txBody>
          <a:bodyPr wrap="square">
            <a:spAutoFit/>
          </a:bodyPr>
          <a:lstStyle/>
          <a:p>
            <a:pPr algn="ctr"/>
            <a:r>
              <a:rPr lang="en-GB" sz="2800" i="0" u="none" strike="noStrike" dirty="0">
                <a:solidFill>
                  <a:srgbClr val="0B0C0C"/>
                </a:solidFill>
                <a:effectLst/>
              </a:rPr>
              <a:t>We have developed a website called the Walter Reading Hub.</a:t>
            </a:r>
          </a:p>
          <a:p>
            <a:pPr algn="ctr"/>
            <a:endParaRPr lang="en-US" sz="2800" dirty="0">
              <a:solidFill>
                <a:srgbClr val="0B0C0C"/>
              </a:solidFill>
            </a:endParaRPr>
          </a:p>
          <a:p>
            <a:pPr algn="ctr"/>
            <a:r>
              <a:rPr lang="en-US" sz="2800" dirty="0">
                <a:solidFill>
                  <a:srgbClr val="0B0C0C"/>
                </a:solidFill>
              </a:rPr>
              <a:t>The website has information, hints and tips on how to teach your child reading at home.  We have loaded it with videos which include, phonics lessons and the adults in school reading and sharing books.  The website also links into the Big Cat eBook Library, which the children can access at home.</a:t>
            </a:r>
            <a:endParaRPr lang="en-GB" sz="2800" i="0" u="none" strike="noStrike" dirty="0">
              <a:solidFill>
                <a:srgbClr val="0B0C0C"/>
              </a:solidFill>
              <a:effectLst/>
            </a:endParaRPr>
          </a:p>
        </p:txBody>
      </p:sp>
      <p:sp>
        <p:nvSpPr>
          <p:cNvPr id="7" name="Rectangle 6">
            <a:extLst>
              <a:ext uri="{FF2B5EF4-FFF2-40B4-BE49-F238E27FC236}">
                <a16:creationId xmlns:a16="http://schemas.microsoft.com/office/drawing/2014/main" id="{AF6D53A7-9227-421C-869A-F2D0B8588592}"/>
              </a:ext>
            </a:extLst>
          </p:cNvPr>
          <p:cNvSpPr/>
          <p:nvPr/>
        </p:nvSpPr>
        <p:spPr>
          <a:xfrm>
            <a:off x="4139821" y="6247166"/>
            <a:ext cx="4103431" cy="461665"/>
          </a:xfrm>
          <a:prstGeom prst="rect">
            <a:avLst/>
          </a:prstGeom>
        </p:spPr>
        <p:txBody>
          <a:bodyPr wrap="none">
            <a:spAutoFit/>
          </a:bodyPr>
          <a:lstStyle/>
          <a:p>
            <a:r>
              <a:rPr lang="en-GB" sz="2400" dirty="0">
                <a:hlinkClick r:id="rId2"/>
              </a:rPr>
              <a:t>https://wisreading.weebly.com/</a:t>
            </a:r>
            <a:r>
              <a:rPr lang="en-GB" sz="2400" dirty="0"/>
              <a:t> </a:t>
            </a:r>
          </a:p>
        </p:txBody>
      </p:sp>
      <p:pic>
        <p:nvPicPr>
          <p:cNvPr id="8" name="Picture 7">
            <a:extLst>
              <a:ext uri="{FF2B5EF4-FFF2-40B4-BE49-F238E27FC236}">
                <a16:creationId xmlns:a16="http://schemas.microsoft.com/office/drawing/2014/main" id="{E5E461AA-8EF0-4768-B3F9-54D56FE18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901" y="3775554"/>
            <a:ext cx="1887273" cy="2309070"/>
          </a:xfrm>
          <a:prstGeom prst="rect">
            <a:avLst/>
          </a:prstGeom>
        </p:spPr>
      </p:pic>
    </p:spTree>
    <p:extLst>
      <p:ext uri="{BB962C8B-B14F-4D97-AF65-F5344CB8AC3E}">
        <p14:creationId xmlns:p14="http://schemas.microsoft.com/office/powerpoint/2010/main" val="329582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8546"/>
            <a:ext cx="12192000" cy="1569660"/>
          </a:xfrm>
          <a:prstGeom prst="rect">
            <a:avLst/>
          </a:prstGeom>
          <a:noFill/>
        </p:spPr>
        <p:txBody>
          <a:bodyPr wrap="square" rtlCol="0">
            <a:spAutoFit/>
          </a:bodyPr>
          <a:lstStyle/>
          <a:p>
            <a:pPr algn="ctr"/>
            <a:r>
              <a:rPr lang="en-US" sz="4800" dirty="0"/>
              <a:t>Section 4: Children at</a:t>
            </a:r>
          </a:p>
          <a:p>
            <a:pPr algn="ctr"/>
            <a:r>
              <a:rPr lang="en-US" sz="4800" dirty="0"/>
              <a:t>the Risk of Reading Failure</a:t>
            </a:r>
            <a:endParaRPr lang="en-GB" sz="2000" dirty="0"/>
          </a:p>
        </p:txBody>
      </p:sp>
      <p:pic>
        <p:nvPicPr>
          <p:cNvPr id="5" name="Picture 4">
            <a:extLst>
              <a:ext uri="{FF2B5EF4-FFF2-40B4-BE49-F238E27FC236}">
                <a16:creationId xmlns:a16="http://schemas.microsoft.com/office/drawing/2014/main" id="{F8F24988-5FF5-43ED-99AD-28BAFE4DE4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5993" y="1748001"/>
            <a:ext cx="8520014" cy="4904469"/>
          </a:xfrm>
          <a:prstGeom prst="rect">
            <a:avLst/>
          </a:prstGeom>
        </p:spPr>
      </p:pic>
    </p:spTree>
    <p:extLst>
      <p:ext uri="{BB962C8B-B14F-4D97-AF65-F5344CB8AC3E}">
        <p14:creationId xmlns:p14="http://schemas.microsoft.com/office/powerpoint/2010/main" val="16324511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335845"/>
            <a:ext cx="9026554" cy="6186309"/>
          </a:xfrm>
          <a:prstGeom prst="rect">
            <a:avLst/>
          </a:prstGeom>
          <a:noFill/>
        </p:spPr>
        <p:txBody>
          <a:bodyPr wrap="square" rtlCol="0">
            <a:spAutoFit/>
          </a:bodyPr>
          <a:lstStyle/>
          <a:p>
            <a:r>
              <a:rPr lang="en-US" sz="4400" dirty="0"/>
              <a:t>Our lowest attainers or lowest “20%” of readers receive a </a:t>
            </a:r>
            <a:r>
              <a:rPr lang="en-US" sz="4400" dirty="0" err="1"/>
              <a:t>personalised</a:t>
            </a:r>
            <a:r>
              <a:rPr lang="en-US" sz="4400" dirty="0"/>
              <a:t> provision to suit their needs and learning ability.  This might include reading more easily decodable texts, smaller phonics or reading groups or additional reading throughout the week.  This is to help them to continue to make progress with their reading.</a:t>
            </a:r>
            <a:endParaRPr lang="en-GB" dirty="0"/>
          </a:p>
        </p:txBody>
      </p:sp>
      <p:pic>
        <p:nvPicPr>
          <p:cNvPr id="5" name="Picture 4">
            <a:extLst>
              <a:ext uri="{FF2B5EF4-FFF2-40B4-BE49-F238E27FC236}">
                <a16:creationId xmlns:a16="http://schemas.microsoft.com/office/drawing/2014/main" id="{3BF32C20-9178-433A-A471-2F6355FCD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629" y="201335"/>
            <a:ext cx="2521144" cy="6203659"/>
          </a:xfrm>
          <a:prstGeom prst="rect">
            <a:avLst/>
          </a:prstGeom>
        </p:spPr>
      </p:pic>
    </p:spTree>
    <p:extLst>
      <p:ext uri="{BB962C8B-B14F-4D97-AF65-F5344CB8AC3E}">
        <p14:creationId xmlns:p14="http://schemas.microsoft.com/office/powerpoint/2010/main" val="25830123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8546"/>
            <a:ext cx="12192000" cy="830997"/>
          </a:xfrm>
          <a:prstGeom prst="rect">
            <a:avLst/>
          </a:prstGeom>
          <a:noFill/>
        </p:spPr>
        <p:txBody>
          <a:bodyPr wrap="square" rtlCol="0">
            <a:spAutoFit/>
          </a:bodyPr>
          <a:lstStyle/>
          <a:p>
            <a:pPr algn="ctr"/>
            <a:r>
              <a:rPr lang="en-US" sz="4800" dirty="0"/>
              <a:t>Section 5: Leadership and Management</a:t>
            </a:r>
            <a:endParaRPr lang="en-GB" sz="2000" dirty="0"/>
          </a:p>
        </p:txBody>
      </p:sp>
      <p:pic>
        <p:nvPicPr>
          <p:cNvPr id="2" name="Picture 1">
            <a:extLst>
              <a:ext uri="{FF2B5EF4-FFF2-40B4-BE49-F238E27FC236}">
                <a16:creationId xmlns:a16="http://schemas.microsoft.com/office/drawing/2014/main" id="{D4ED8C5E-09CA-0942-8F57-5901C8A6E72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46862" y="2538918"/>
            <a:ext cx="11098276" cy="3326860"/>
          </a:xfrm>
          <a:prstGeom prst="rect">
            <a:avLst/>
          </a:prstGeom>
        </p:spPr>
      </p:pic>
    </p:spTree>
    <p:extLst>
      <p:ext uri="{BB962C8B-B14F-4D97-AF65-F5344CB8AC3E}">
        <p14:creationId xmlns:p14="http://schemas.microsoft.com/office/powerpoint/2010/main" val="37044773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err="1"/>
              <a:t>Mrs</a:t>
            </a:r>
            <a:r>
              <a:rPr lang="en-US" sz="4800" dirty="0"/>
              <a:t> Wheeler, our Head Teacher</a:t>
            </a:r>
            <a:endParaRPr lang="en-GB" sz="2000" dirty="0"/>
          </a:p>
        </p:txBody>
      </p:sp>
      <p:pic>
        <p:nvPicPr>
          <p:cNvPr id="5" name="Picture 4">
            <a:extLst>
              <a:ext uri="{FF2B5EF4-FFF2-40B4-BE49-F238E27FC236}">
                <a16:creationId xmlns:a16="http://schemas.microsoft.com/office/drawing/2014/main" id="{B83755EE-C7F4-AD4B-8E96-7A07D4D120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4089" y="924873"/>
            <a:ext cx="4066656" cy="5594460"/>
          </a:xfrm>
          <a:prstGeom prst="rect">
            <a:avLst/>
          </a:prstGeom>
        </p:spPr>
      </p:pic>
      <p:sp>
        <p:nvSpPr>
          <p:cNvPr id="7" name="TextBox 6">
            <a:extLst>
              <a:ext uri="{FF2B5EF4-FFF2-40B4-BE49-F238E27FC236}">
                <a16:creationId xmlns:a16="http://schemas.microsoft.com/office/drawing/2014/main" id="{53DAA131-B91A-644D-A5B6-34F1B1FD13FD}"/>
              </a:ext>
            </a:extLst>
          </p:cNvPr>
          <p:cNvSpPr txBox="1"/>
          <p:nvPr/>
        </p:nvSpPr>
        <p:spPr>
          <a:xfrm>
            <a:off x="4758267" y="822451"/>
            <a:ext cx="6750232" cy="5509200"/>
          </a:xfrm>
          <a:prstGeom prst="rect">
            <a:avLst/>
          </a:prstGeom>
          <a:noFill/>
        </p:spPr>
        <p:txBody>
          <a:bodyPr wrap="square">
            <a:spAutoFit/>
          </a:bodyPr>
          <a:lstStyle/>
          <a:p>
            <a:pPr algn="ctr"/>
            <a:r>
              <a:rPr lang="en-GB" sz="3200" dirty="0"/>
              <a:t>Headteachers are ultimately responsible for building the reading culture in their school and ensuring that the teaching of reading is as effective as possible.  They have to make sure that all their staff, including the special educational needs co-ordinator, and their ITT trainees, have the knowledge, skills, understanding and professional support to teach reading effectively and thus transform children’s life chances. </a:t>
            </a:r>
          </a:p>
        </p:txBody>
      </p:sp>
    </p:spTree>
    <p:extLst>
      <p:ext uri="{BB962C8B-B14F-4D97-AF65-F5344CB8AC3E}">
        <p14:creationId xmlns:p14="http://schemas.microsoft.com/office/powerpoint/2010/main" val="37376239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A Team of Experts within our School</a:t>
            </a:r>
            <a:endParaRPr lang="en-GB" sz="2000" dirty="0"/>
          </a:p>
        </p:txBody>
      </p:sp>
      <p:pic>
        <p:nvPicPr>
          <p:cNvPr id="13" name="Picture 12">
            <a:extLst>
              <a:ext uri="{FF2B5EF4-FFF2-40B4-BE49-F238E27FC236}">
                <a16:creationId xmlns:a16="http://schemas.microsoft.com/office/drawing/2014/main" id="{1045DCE6-CB4A-B648-896B-C11F63DC4FD9}"/>
              </a:ext>
            </a:extLst>
          </p:cNvPr>
          <p:cNvPicPr>
            <a:picLocks noChangeAspect="1"/>
          </p:cNvPicPr>
          <p:nvPr/>
        </p:nvPicPr>
        <p:blipFill>
          <a:blip r:embed="rId2"/>
          <a:stretch>
            <a:fillRect/>
          </a:stretch>
        </p:blipFill>
        <p:spPr>
          <a:xfrm>
            <a:off x="3199453" y="1035973"/>
            <a:ext cx="5793092" cy="2850201"/>
          </a:xfrm>
          <a:prstGeom prst="rect">
            <a:avLst/>
          </a:prstGeom>
        </p:spPr>
      </p:pic>
      <p:sp>
        <p:nvSpPr>
          <p:cNvPr id="2" name="TextBox 1">
            <a:extLst>
              <a:ext uri="{FF2B5EF4-FFF2-40B4-BE49-F238E27FC236}">
                <a16:creationId xmlns:a16="http://schemas.microsoft.com/office/drawing/2014/main" id="{FE7AA440-73E8-4D4E-A7DD-0C821B624BCD}"/>
              </a:ext>
            </a:extLst>
          </p:cNvPr>
          <p:cNvSpPr txBox="1"/>
          <p:nvPr/>
        </p:nvSpPr>
        <p:spPr>
          <a:xfrm>
            <a:off x="1023457" y="4135772"/>
            <a:ext cx="10578517" cy="1477328"/>
          </a:xfrm>
          <a:prstGeom prst="rect">
            <a:avLst/>
          </a:prstGeom>
          <a:noFill/>
        </p:spPr>
        <p:txBody>
          <a:bodyPr wrap="square" rtlCol="0">
            <a:spAutoFit/>
          </a:bodyPr>
          <a:lstStyle/>
          <a:p>
            <a:r>
              <a:rPr lang="en-GB" dirty="0"/>
              <a:t>We have an amazing team of experts in our school; Mrs Wheeler leads English in School and Mrs Starbuck leads phonics BUT everyone is an expert here and that is reflected in our data. All are staff our committed to ensuring that our provision is differentiated to meet the needs of all our children and our year group leaders ensure that our children have access to wonderful resources, all of which are treated with the </a:t>
            </a:r>
            <a:r>
              <a:rPr lang="en-GB" dirty="0" err="1"/>
              <a:t>otmost</a:t>
            </a:r>
            <a:r>
              <a:rPr lang="en-GB" dirty="0"/>
              <a:t> respect by children and adults alike.</a:t>
            </a:r>
          </a:p>
        </p:txBody>
      </p:sp>
    </p:spTree>
    <p:extLst>
      <p:ext uri="{BB962C8B-B14F-4D97-AF65-F5344CB8AC3E}">
        <p14:creationId xmlns:p14="http://schemas.microsoft.com/office/powerpoint/2010/main" val="2288070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We teach reading across the curriculum!</a:t>
            </a:r>
          </a:p>
        </p:txBody>
      </p:sp>
      <p:pic>
        <p:nvPicPr>
          <p:cNvPr id="4" name="Picture 3">
            <a:extLst>
              <a:ext uri="{FF2B5EF4-FFF2-40B4-BE49-F238E27FC236}">
                <a16:creationId xmlns:a16="http://schemas.microsoft.com/office/drawing/2014/main" id="{EC7F2AFF-80AF-4A38-8600-CC6B43E4FC3C}"/>
              </a:ext>
            </a:extLst>
          </p:cNvPr>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651348" y="662730"/>
            <a:ext cx="8889304" cy="6195270"/>
          </a:xfrm>
          <a:prstGeom prst="rect">
            <a:avLst/>
          </a:prstGeom>
        </p:spPr>
      </p:pic>
      <p:pic>
        <p:nvPicPr>
          <p:cNvPr id="7" name="Picture 6">
            <a:extLst>
              <a:ext uri="{FF2B5EF4-FFF2-40B4-BE49-F238E27FC236}">
                <a16:creationId xmlns:a16="http://schemas.microsoft.com/office/drawing/2014/main" id="{095D9AE3-C72B-4F72-8AFC-43354A252809}"/>
              </a:ext>
            </a:extLst>
          </p:cNvPr>
          <p:cNvPicPr>
            <a:picLocks noChangeAspect="1"/>
          </p:cNvPicPr>
          <p:nvPr/>
        </p:nvPicPr>
        <p:blipFill rotWithShape="1">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b="6514"/>
          <a:stretch/>
        </p:blipFill>
        <p:spPr>
          <a:xfrm>
            <a:off x="5307453" y="5025006"/>
            <a:ext cx="1577094" cy="1593909"/>
          </a:xfrm>
          <a:prstGeom prst="rect">
            <a:avLst/>
          </a:prstGeom>
        </p:spPr>
      </p:pic>
    </p:spTree>
    <p:extLst>
      <p:ext uri="{BB962C8B-B14F-4D97-AF65-F5344CB8AC3E}">
        <p14:creationId xmlns:p14="http://schemas.microsoft.com/office/powerpoint/2010/main" val="18181826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8546"/>
            <a:ext cx="12192000" cy="1569660"/>
          </a:xfrm>
          <a:prstGeom prst="rect">
            <a:avLst/>
          </a:prstGeom>
          <a:noFill/>
        </p:spPr>
        <p:txBody>
          <a:bodyPr wrap="square" rtlCol="0">
            <a:spAutoFit/>
          </a:bodyPr>
          <a:lstStyle/>
          <a:p>
            <a:pPr algn="ctr"/>
            <a:r>
              <a:rPr lang="en-US" sz="4800" dirty="0"/>
              <a:t>Section 6: Building on the foundations with older pupils – a summary</a:t>
            </a:r>
            <a:endParaRPr lang="en-GB" sz="2000" dirty="0"/>
          </a:p>
        </p:txBody>
      </p:sp>
      <p:sp>
        <p:nvSpPr>
          <p:cNvPr id="2" name="TextBox 1">
            <a:extLst>
              <a:ext uri="{FF2B5EF4-FFF2-40B4-BE49-F238E27FC236}">
                <a16:creationId xmlns:a16="http://schemas.microsoft.com/office/drawing/2014/main" id="{EF7ED06D-19D8-4CAE-B7D5-BAC8482A0CF4}"/>
              </a:ext>
            </a:extLst>
          </p:cNvPr>
          <p:cNvSpPr txBox="1"/>
          <p:nvPr/>
        </p:nvSpPr>
        <p:spPr>
          <a:xfrm>
            <a:off x="713064" y="1879134"/>
            <a:ext cx="10947633" cy="3170099"/>
          </a:xfrm>
          <a:prstGeom prst="rect">
            <a:avLst/>
          </a:prstGeom>
          <a:noFill/>
        </p:spPr>
        <p:txBody>
          <a:bodyPr wrap="square" rtlCol="0">
            <a:spAutoFit/>
          </a:bodyPr>
          <a:lstStyle/>
          <a:p>
            <a:pPr algn="ctr"/>
            <a:r>
              <a:rPr lang="en-GB" sz="2800" dirty="0"/>
              <a:t>Cultural Capital </a:t>
            </a:r>
          </a:p>
          <a:p>
            <a:pPr algn="ctr"/>
            <a:endParaRPr lang="en-GB" sz="2800" dirty="0"/>
          </a:p>
          <a:p>
            <a:pPr algn="ctr"/>
            <a:r>
              <a:rPr lang="en-GB" dirty="0"/>
              <a:t>It is our aim that no child will leave us at the end of Year 2 without being able to read!  Sadly, some children will have barriers that prevent them from learning at the same pace as their peers; but we will do all we can to enable them to love books and enjoy the process of being read to and with.</a:t>
            </a:r>
          </a:p>
          <a:p>
            <a:pPr algn="ctr"/>
            <a:endParaRPr lang="en-GB" dirty="0"/>
          </a:p>
          <a:p>
            <a:pPr algn="ctr"/>
            <a:r>
              <a:rPr lang="en-GB" dirty="0"/>
              <a:t>Essentially, it discusses that it is more challenging for older children to learn to read and develop their early literacy skills.  Therefore, it is essential that we get it right at Walter Infant School and Nursery before they move on.  We need our children to be Junior School Ready when they leave us!</a:t>
            </a:r>
          </a:p>
          <a:p>
            <a:endParaRPr lang="en-GB" dirty="0"/>
          </a:p>
        </p:txBody>
      </p:sp>
      <p:pic>
        <p:nvPicPr>
          <p:cNvPr id="7" name="Picture 6">
            <a:extLst>
              <a:ext uri="{FF2B5EF4-FFF2-40B4-BE49-F238E27FC236}">
                <a16:creationId xmlns:a16="http://schemas.microsoft.com/office/drawing/2014/main" id="{99AF7CC7-29D5-489A-88E3-06A0777A6A89}"/>
              </a:ext>
            </a:extLst>
          </p:cNvPr>
          <p:cNvPicPr>
            <a:picLocks noChangeAspect="1"/>
          </p:cNvPicPr>
          <p:nvPr/>
        </p:nvPicPr>
        <p:blipFill>
          <a:blip r:embed="rId2"/>
          <a:stretch>
            <a:fillRect/>
          </a:stretch>
        </p:blipFill>
        <p:spPr>
          <a:xfrm>
            <a:off x="5442025" y="4739780"/>
            <a:ext cx="1489709" cy="1745088"/>
          </a:xfrm>
          <a:prstGeom prst="rect">
            <a:avLst/>
          </a:prstGeom>
        </p:spPr>
      </p:pic>
    </p:spTree>
    <p:extLst>
      <p:ext uri="{BB962C8B-B14F-4D97-AF65-F5344CB8AC3E}">
        <p14:creationId xmlns:p14="http://schemas.microsoft.com/office/powerpoint/2010/main" val="37668474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5347-1E8E-4F8D-A558-CD035E0F40A5}"/>
              </a:ext>
            </a:extLst>
          </p:cNvPr>
          <p:cNvSpPr>
            <a:spLocks noGrp="1"/>
          </p:cNvSpPr>
          <p:nvPr>
            <p:ph type="title"/>
          </p:nvPr>
        </p:nvSpPr>
        <p:spPr/>
        <p:txBody>
          <a:bodyPr/>
          <a:lstStyle/>
          <a:p>
            <a:r>
              <a:rPr lang="en-GB" dirty="0"/>
              <a:t>Reading Books that go home</a:t>
            </a:r>
          </a:p>
        </p:txBody>
      </p:sp>
      <p:sp>
        <p:nvSpPr>
          <p:cNvPr id="7" name="Content Placeholder 6">
            <a:extLst>
              <a:ext uri="{FF2B5EF4-FFF2-40B4-BE49-F238E27FC236}">
                <a16:creationId xmlns:a16="http://schemas.microsoft.com/office/drawing/2014/main" id="{70D64860-1F0B-49CE-9A10-B9F6DC954820}"/>
              </a:ext>
            </a:extLst>
          </p:cNvPr>
          <p:cNvSpPr>
            <a:spLocks noGrp="1"/>
          </p:cNvSpPr>
          <p:nvPr>
            <p:ph idx="1"/>
          </p:nvPr>
        </p:nvSpPr>
        <p:spPr/>
        <p:txBody>
          <a:bodyPr/>
          <a:lstStyle/>
          <a:p>
            <a:r>
              <a:rPr lang="en-GB" dirty="0"/>
              <a:t>To begin with in Foundation Stage 2, the children will bring home phonically decodable picture books with simple and repetitive phrases and sentences.</a:t>
            </a:r>
          </a:p>
        </p:txBody>
      </p:sp>
      <p:pic>
        <p:nvPicPr>
          <p:cNvPr id="3" name="Picture 2">
            <a:extLst>
              <a:ext uri="{FF2B5EF4-FFF2-40B4-BE49-F238E27FC236}">
                <a16:creationId xmlns:a16="http://schemas.microsoft.com/office/drawing/2014/main" id="{C3CB27D4-F9D0-4A57-BFED-691F146E0D7E}"/>
              </a:ext>
            </a:extLst>
          </p:cNvPr>
          <p:cNvPicPr>
            <a:picLocks noChangeAspect="1"/>
          </p:cNvPicPr>
          <p:nvPr/>
        </p:nvPicPr>
        <p:blipFill>
          <a:blip r:embed="rId2"/>
          <a:stretch>
            <a:fillRect/>
          </a:stretch>
        </p:blipFill>
        <p:spPr>
          <a:xfrm>
            <a:off x="4050834" y="2870186"/>
            <a:ext cx="3441714" cy="3441714"/>
          </a:xfrm>
          <a:prstGeom prst="rect">
            <a:avLst/>
          </a:prstGeom>
        </p:spPr>
      </p:pic>
    </p:spTree>
    <p:extLst>
      <p:ext uri="{BB962C8B-B14F-4D97-AF65-F5344CB8AC3E}">
        <p14:creationId xmlns:p14="http://schemas.microsoft.com/office/powerpoint/2010/main" val="2750132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6|5.2"/>
</p:tagLst>
</file>

<file path=ppt/tags/tag2.xml><?xml version="1.0" encoding="utf-8"?>
<p:tagLst xmlns:a="http://schemas.openxmlformats.org/drawingml/2006/main" xmlns:r="http://schemas.openxmlformats.org/officeDocument/2006/relationships" xmlns:p="http://schemas.openxmlformats.org/presentationml/2006/main">
  <p:tag name="TIMING" val="|3|2.6|5.2"/>
</p:tagLst>
</file>

<file path=ppt/tags/tag3.xml><?xml version="1.0" encoding="utf-8"?>
<p:tagLst xmlns:a="http://schemas.openxmlformats.org/drawingml/2006/main" xmlns:r="http://schemas.openxmlformats.org/officeDocument/2006/relationships" xmlns:p="http://schemas.openxmlformats.org/presentationml/2006/main">
  <p:tag name="TIMING" val="|3|2.6|5.2"/>
</p:tagLst>
</file>

<file path=ppt/tags/tag4.xml><?xml version="1.0" encoding="utf-8"?>
<p:tagLst xmlns:a="http://schemas.openxmlformats.org/drawingml/2006/main" xmlns:r="http://schemas.openxmlformats.org/officeDocument/2006/relationships" xmlns:p="http://schemas.openxmlformats.org/presentationml/2006/main">
  <p:tag name="TIMING" val="|3|2.6|5.2"/>
</p:tagLst>
</file>

<file path=ppt/tags/tag5.xml><?xml version="1.0" encoding="utf-8"?>
<p:tagLst xmlns:a="http://schemas.openxmlformats.org/drawingml/2006/main" xmlns:r="http://schemas.openxmlformats.org/officeDocument/2006/relationships" xmlns:p="http://schemas.openxmlformats.org/presentationml/2006/main">
  <p:tag name="TIMING" val="|3|2.6|5.2"/>
</p:tagLst>
</file>

<file path=ppt/tags/tag6.xml><?xml version="1.0" encoding="utf-8"?>
<p:tagLst xmlns:a="http://schemas.openxmlformats.org/drawingml/2006/main" xmlns:r="http://schemas.openxmlformats.org/officeDocument/2006/relationships" xmlns:p="http://schemas.openxmlformats.org/presentationml/2006/main">
  <p:tag name="TIMING" val="|3|2.6|5.2"/>
</p:tagLst>
</file>

<file path=ppt/tags/tag7.xml><?xml version="1.0" encoding="utf-8"?>
<p:tagLst xmlns:a="http://schemas.openxmlformats.org/drawingml/2006/main" xmlns:r="http://schemas.openxmlformats.org/officeDocument/2006/relationships" xmlns:p="http://schemas.openxmlformats.org/presentationml/2006/main">
  <p:tag name="TIMING" val="|3|2.6|5.2"/>
</p:tagLst>
</file>

<file path=ppt/tags/tag8.xml><?xml version="1.0" encoding="utf-8"?>
<p:tagLst xmlns:a="http://schemas.openxmlformats.org/drawingml/2006/main" xmlns:r="http://schemas.openxmlformats.org/officeDocument/2006/relationships" xmlns:p="http://schemas.openxmlformats.org/presentationml/2006/main">
  <p:tag name="TIMING" val="|3|2.6|5.2"/>
</p:tagLst>
</file>

<file path=ppt/tags/tag9.xml><?xml version="1.0" encoding="utf-8"?>
<p:tagLst xmlns:a="http://schemas.openxmlformats.org/drawingml/2006/main" xmlns:r="http://schemas.openxmlformats.org/officeDocument/2006/relationships" xmlns:p="http://schemas.openxmlformats.org/presentationml/2006/main">
  <p:tag name="TIMING" val="|3|2.6|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assoonPrimaryInfant"/>
        <a:ea typeface=""/>
        <a:cs typeface=""/>
      </a:majorFont>
      <a:minorFont>
        <a:latin typeface="SassoonPrimaryInfa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F239263CC20D48B01380522EEF31B2" ma:contentTypeVersion="11" ma:contentTypeDescription="Create a new document." ma:contentTypeScope="" ma:versionID="b5bec065f67b20cfba49a157d282ac2b">
  <xsd:schema xmlns:xsd="http://www.w3.org/2001/XMLSchema" xmlns:xs="http://www.w3.org/2001/XMLSchema" xmlns:p="http://schemas.microsoft.com/office/2006/metadata/properties" xmlns:ns3="483d1638-7f82-47ad-ab4a-3ba3813984e1" targetNamespace="http://schemas.microsoft.com/office/2006/metadata/properties" ma:root="true" ma:fieldsID="f721d71613b01f0a22ff3f15a1b75a10" ns3:_="">
    <xsd:import namespace="483d1638-7f82-47ad-ab4a-3ba3813984e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1638-7f82-47ad-ab4a-3ba38139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A66D0D-FB83-4E5D-8C31-485082D6B5B4}">
  <ds:schemaRefs>
    <ds:schemaRef ds:uri="http://schemas.microsoft.com/sharepoint/v3/contenttype/forms"/>
  </ds:schemaRefs>
</ds:datastoreItem>
</file>

<file path=customXml/itemProps2.xml><?xml version="1.0" encoding="utf-8"?>
<ds:datastoreItem xmlns:ds="http://schemas.openxmlformats.org/officeDocument/2006/customXml" ds:itemID="{202997F8-E37C-4324-A440-C8835D3F023A}">
  <ds:schemaRefs>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purl.org/dc/dcmitype/"/>
    <ds:schemaRef ds:uri="483d1638-7f82-47ad-ab4a-3ba3813984e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50BACFD-432B-4535-B657-F68F36B134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3d1638-7f82-47ad-ab4a-3ba3813984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940</TotalTime>
  <Words>4744</Words>
  <Application>Microsoft Office PowerPoint</Application>
  <PresentationFormat>Widescreen</PresentationFormat>
  <Paragraphs>397</Paragraphs>
  <Slides>104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Arial</vt:lpstr>
      <vt:lpstr>Calibri</vt:lpstr>
      <vt:lpstr>Helvetica Neue</vt:lpstr>
      <vt:lpstr>Palatino Linotype</vt:lpstr>
      <vt:lpstr>Sassoon Infant Rg</vt:lpstr>
      <vt:lpstr>SassoonPrimaryInfant</vt:lpstr>
      <vt:lpstr>Segoe UI Black</vt:lpstr>
      <vt:lpstr>Office Theme</vt:lpstr>
      <vt:lpstr>PowerPoint Presentation</vt:lpstr>
      <vt:lpstr>Walter the Reading Lion</vt:lpstr>
      <vt:lpstr>7 Aspects of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to read books @ Walter…</vt:lpstr>
      <vt:lpstr>We love books at Walter Infant School and Nursery!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Books that go home</vt:lpstr>
      <vt:lpstr>Book Bands and Phonic Phases</vt:lpstr>
      <vt:lpstr>How can you help your child learn to read?</vt:lpstr>
      <vt:lpstr>Asking questions</vt:lpstr>
      <vt:lpstr>Reading together and decoding new words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Lee</dc:creator>
  <cp:lastModifiedBy>Judy Wheeler</cp:lastModifiedBy>
  <cp:revision>50</cp:revision>
  <cp:lastPrinted>2022-09-25T12:57:41Z</cp:lastPrinted>
  <dcterms:created xsi:type="dcterms:W3CDTF">2022-01-31T10:40:19Z</dcterms:created>
  <dcterms:modified xsi:type="dcterms:W3CDTF">2022-10-05T08:51:32Z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0x010100B7F239263CC20D48B01380522EEF31B2</vt:lpwstr>
  </property>
</Properties>
</file>