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3" r:id="rId1"/>
  </p:sldMasterIdLst>
  <p:notesMasterIdLst>
    <p:notesMasterId r:id="rId50"/>
  </p:notesMasterIdLst>
  <p:sldIdLst>
    <p:sldId id="256" r:id="rId2"/>
    <p:sldId id="387" r:id="rId3"/>
    <p:sldId id="397" r:id="rId4"/>
    <p:sldId id="388" r:id="rId5"/>
    <p:sldId id="305" r:id="rId6"/>
    <p:sldId id="268" r:id="rId7"/>
    <p:sldId id="398" r:id="rId8"/>
    <p:sldId id="314" r:id="rId9"/>
    <p:sldId id="384" r:id="rId10"/>
    <p:sldId id="266" r:id="rId11"/>
    <p:sldId id="269" r:id="rId12"/>
    <p:sldId id="372" r:id="rId13"/>
    <p:sldId id="389" r:id="rId14"/>
    <p:sldId id="371" r:id="rId15"/>
    <p:sldId id="373" r:id="rId16"/>
    <p:sldId id="374" r:id="rId17"/>
    <p:sldId id="400" r:id="rId18"/>
    <p:sldId id="358" r:id="rId19"/>
    <p:sldId id="291" r:id="rId20"/>
    <p:sldId id="359" r:id="rId21"/>
    <p:sldId id="290" r:id="rId22"/>
    <p:sldId id="360" r:id="rId23"/>
    <p:sldId id="303" r:id="rId24"/>
    <p:sldId id="361" r:id="rId25"/>
    <p:sldId id="298" r:id="rId26"/>
    <p:sldId id="362" r:id="rId27"/>
    <p:sldId id="368" r:id="rId28"/>
    <p:sldId id="363" r:id="rId29"/>
    <p:sldId id="369" r:id="rId30"/>
    <p:sldId id="401" r:id="rId31"/>
    <p:sldId id="364" r:id="rId32"/>
    <p:sldId id="293" r:id="rId33"/>
    <p:sldId id="270" r:id="rId34"/>
    <p:sldId id="271" r:id="rId35"/>
    <p:sldId id="272" r:id="rId36"/>
    <p:sldId id="275" r:id="rId37"/>
    <p:sldId id="273" r:id="rId38"/>
    <p:sldId id="396" r:id="rId39"/>
    <p:sldId id="301" r:id="rId40"/>
    <p:sldId id="347" r:id="rId41"/>
    <p:sldId id="276" r:id="rId42"/>
    <p:sldId id="355" r:id="rId43"/>
    <p:sldId id="391" r:id="rId44"/>
    <p:sldId id="356" r:id="rId45"/>
    <p:sldId id="294" r:id="rId46"/>
    <p:sldId id="392" r:id="rId47"/>
    <p:sldId id="393" r:id="rId48"/>
    <p:sldId id="295" r:id="rId49"/>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1E5"/>
    <a:srgbClr val="60F8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5268" autoAdjust="0"/>
  </p:normalViewPr>
  <p:slideViewPr>
    <p:cSldViewPr>
      <p:cViewPr varScale="1">
        <p:scale>
          <a:sx n="63" d="100"/>
          <a:sy n="63" d="100"/>
        </p:scale>
        <p:origin x="1420"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665" cy="49800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6866" y="0"/>
            <a:ext cx="2890665" cy="498008"/>
          </a:xfrm>
          <a:prstGeom prst="rect">
            <a:avLst/>
          </a:prstGeom>
        </p:spPr>
        <p:txBody>
          <a:bodyPr vert="horz" lIns="91440" tIns="45720" rIns="91440" bIns="45720" rtlCol="0"/>
          <a:lstStyle>
            <a:lvl1pPr algn="r">
              <a:defRPr sz="1200"/>
            </a:lvl1pPr>
          </a:lstStyle>
          <a:p>
            <a:fld id="{A123334E-11A0-4600-AF0C-FB45B03FA334}" type="datetimeFigureOut">
              <a:rPr lang="en-GB" smtClean="0"/>
              <a:t>27/06/2025</a:t>
            </a:fld>
            <a:endParaRPr lang="en-GB"/>
          </a:p>
        </p:txBody>
      </p:sp>
      <p:sp>
        <p:nvSpPr>
          <p:cNvPr id="4" name="Slide Image Placeholder 3"/>
          <p:cNvSpPr>
            <a:spLocks noGrp="1" noRot="1" noChangeAspect="1"/>
          </p:cNvSpPr>
          <p:nvPr>
            <p:ph type="sldImg" idx="2"/>
          </p:nvPr>
        </p:nvSpPr>
        <p:spPr>
          <a:xfrm>
            <a:off x="1101725" y="1239838"/>
            <a:ext cx="4465638"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598" y="4777365"/>
            <a:ext cx="5335893" cy="390904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630"/>
            <a:ext cx="2890665" cy="49800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6866" y="9428630"/>
            <a:ext cx="2890665" cy="498008"/>
          </a:xfrm>
          <a:prstGeom prst="rect">
            <a:avLst/>
          </a:prstGeom>
        </p:spPr>
        <p:txBody>
          <a:bodyPr vert="horz" lIns="91440" tIns="45720" rIns="91440" bIns="45720" rtlCol="0" anchor="b"/>
          <a:lstStyle>
            <a:lvl1pPr algn="r">
              <a:defRPr sz="1200"/>
            </a:lvl1pPr>
          </a:lstStyle>
          <a:p>
            <a:fld id="{636006C0-EE97-4CC8-ACC6-DDD9302F16AF}" type="slidenum">
              <a:rPr lang="en-GB" smtClean="0"/>
              <a:t>‹#›</a:t>
            </a:fld>
            <a:endParaRPr lang="en-GB"/>
          </a:p>
        </p:txBody>
      </p:sp>
    </p:spTree>
    <p:extLst>
      <p:ext uri="{BB962C8B-B14F-4D97-AF65-F5344CB8AC3E}">
        <p14:creationId xmlns:p14="http://schemas.microsoft.com/office/powerpoint/2010/main" val="2033601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Importance of environment: Opportunities we set up:     adult directed – one things comes across is that modelling, guiding, talk with children.</a:t>
            </a:r>
          </a:p>
          <a:p>
            <a:r>
              <a:rPr lang="en-GB" sz="1000" dirty="0">
                <a:effectLst/>
                <a:ea typeface="Calibri" panose="020F0502020204030204" pitchFamily="34" charset="0"/>
                <a:cs typeface="Times New Roman" panose="02020603050405020304" pitchFamily="18" charset="0"/>
              </a:rPr>
              <a:t>Prime areas are time sensitive – must acquire in EY, as if delayed as consequences in terms of development. Physically bigger but soc/emo struggle. PD – need to develop core strength &amp; refine movements – need to dev 0-5</a:t>
            </a:r>
          </a:p>
          <a:p>
            <a:r>
              <a:rPr lang="en-GB" sz="1000" dirty="0">
                <a:effectLst/>
                <a:ea typeface="Calibri" panose="020F0502020204030204" pitchFamily="34" charset="0"/>
                <a:cs typeface="Times New Roman" panose="02020603050405020304" pitchFamily="18" charset="0"/>
              </a:rPr>
              <a:t>CLL – research last 10 </a:t>
            </a:r>
            <a:r>
              <a:rPr lang="en-GB" sz="1000" dirty="0" err="1">
                <a:effectLst/>
                <a:ea typeface="Calibri" panose="020F0502020204030204" pitchFamily="34" charset="0"/>
                <a:cs typeface="Times New Roman" panose="02020603050405020304" pitchFamily="18" charset="0"/>
              </a:rPr>
              <a:t>yrs</a:t>
            </a:r>
            <a:r>
              <a:rPr lang="en-GB" sz="1000" dirty="0">
                <a:effectLst/>
                <a:ea typeface="Calibri" panose="020F0502020204030204" pitchFamily="34" charset="0"/>
                <a:cs typeface="Times New Roman" panose="02020603050405020304" pitchFamily="18" charset="0"/>
              </a:rPr>
              <a:t> comm importance – narrow the gap/ </a:t>
            </a:r>
            <a:r>
              <a:rPr lang="en-GB" sz="1000" dirty="0" err="1">
                <a:effectLst/>
                <a:ea typeface="Calibri" panose="020F0502020204030204" pitchFamily="34" charset="0"/>
                <a:cs typeface="Times New Roman" panose="02020603050405020304" pitchFamily="18" charset="0"/>
              </a:rPr>
              <a:t>chn</a:t>
            </a:r>
            <a:r>
              <a:rPr lang="en-GB" sz="1000" dirty="0">
                <a:effectLst/>
                <a:ea typeface="Calibri" panose="020F0502020204030204" pitchFamily="34" charset="0"/>
                <a:cs typeface="Times New Roman" panose="02020603050405020304" pitchFamily="18" charset="0"/>
              </a:rPr>
              <a:t> behind/ in terms of </a:t>
            </a:r>
            <a:r>
              <a:rPr lang="en-GB" sz="1000" dirty="0" err="1">
                <a:effectLst/>
                <a:ea typeface="Calibri" panose="020F0502020204030204" pitchFamily="34" charset="0"/>
                <a:cs typeface="Times New Roman" panose="02020603050405020304" pitchFamily="18" charset="0"/>
              </a:rPr>
              <a:t>deve</a:t>
            </a:r>
            <a:r>
              <a:rPr lang="en-GB" sz="1000" dirty="0">
                <a:effectLst/>
                <a:ea typeface="Calibri" panose="020F0502020204030204" pitchFamily="34" charset="0"/>
                <a:cs typeface="Times New Roman" panose="02020603050405020304" pitchFamily="18" charset="0"/>
              </a:rPr>
              <a:t> – key indicator of what </a:t>
            </a:r>
            <a:r>
              <a:rPr lang="en-GB" sz="1000" dirty="0" err="1">
                <a:effectLst/>
                <a:ea typeface="Calibri" panose="020F0502020204030204" pitchFamily="34" charset="0"/>
                <a:cs typeface="Times New Roman" panose="02020603050405020304" pitchFamily="18" charset="0"/>
              </a:rPr>
              <a:t>chn</a:t>
            </a:r>
            <a:r>
              <a:rPr lang="en-GB" sz="1000" dirty="0">
                <a:effectLst/>
                <a:ea typeface="Calibri" panose="020F0502020204030204" pitchFamily="34" charset="0"/>
                <a:cs typeface="Times New Roman" panose="02020603050405020304" pitchFamily="18" charset="0"/>
              </a:rPr>
              <a:t> can ach at KS1 and KS2  (DM &amp; Ofsted </a:t>
            </a:r>
            <a:r>
              <a:rPr lang="en-GB" sz="1000" dirty="0" err="1">
                <a:effectLst/>
                <a:ea typeface="Calibri" panose="020F0502020204030204" pitchFamily="34" charset="0"/>
                <a:cs typeface="Times New Roman" panose="02020603050405020304" pitchFamily="18" charset="0"/>
              </a:rPr>
              <a:t>fmwk</a:t>
            </a:r>
            <a:r>
              <a:rPr lang="en-GB" sz="1000" dirty="0">
                <a:effectLst/>
                <a:ea typeface="Calibri" panose="020F0502020204030204" pitchFamily="34" charset="0"/>
                <a:cs typeface="Times New Roman" panose="02020603050405020304" pitchFamily="18" charset="0"/>
              </a:rPr>
              <a:t> – statements run through like a stick of rock): </a:t>
            </a:r>
            <a:r>
              <a:rPr lang="en-GB" sz="1000" dirty="0" err="1">
                <a:effectLst/>
                <a:highlight>
                  <a:srgbClr val="FFFF00"/>
                </a:highlight>
                <a:ea typeface="Calibri" panose="020F0502020204030204" pitchFamily="34" charset="0"/>
                <a:cs typeface="Times New Roman" panose="02020603050405020304" pitchFamily="18" charset="0"/>
              </a:rPr>
              <a:t>Cof</a:t>
            </a:r>
            <a:r>
              <a:rPr lang="en-GB" sz="1000" dirty="0">
                <a:effectLst/>
                <a:highlight>
                  <a:srgbClr val="FFFF00"/>
                </a:highlight>
                <a:ea typeface="Calibri" panose="020F0502020204030204" pitchFamily="34" charset="0"/>
                <a:cs typeface="Times New Roman" panose="02020603050405020304" pitchFamily="18" charset="0"/>
              </a:rPr>
              <a:t> EL</a:t>
            </a:r>
          </a:p>
          <a:p>
            <a:pPr algn="l"/>
            <a:r>
              <a:rPr lang="en-GB" sz="1000" b="0" i="0" dirty="0">
                <a:solidFill>
                  <a:srgbClr val="000000"/>
                </a:solidFill>
                <a:effectLst/>
                <a:highlight>
                  <a:srgbClr val="FFFF00"/>
                </a:highlight>
              </a:rPr>
              <a:t>Outcomes in reading </a:t>
            </a:r>
            <a:r>
              <a:rPr lang="en-GB" sz="1000" b="0" i="0" dirty="0">
                <a:solidFill>
                  <a:srgbClr val="000000"/>
                </a:solidFill>
                <a:effectLst/>
              </a:rPr>
              <a:t>are dependent on characteristics of effective learning (</a:t>
            </a:r>
            <a:r>
              <a:rPr lang="en-GB" sz="1000" b="0" i="0" dirty="0" err="1">
                <a:solidFill>
                  <a:srgbClr val="000000"/>
                </a:solidFill>
                <a:effectLst/>
              </a:rPr>
              <a:t>CoEL</a:t>
            </a:r>
            <a:r>
              <a:rPr lang="en-GB" sz="1000" b="0" i="0" dirty="0">
                <a:solidFill>
                  <a:srgbClr val="000000"/>
                </a:solidFill>
                <a:effectLst/>
              </a:rPr>
              <a:t>), in addition to phonic knowledge – learning to read is difficult, so children need to be able to persevere, be willing to have a go, and not be put off when they make mistakes.</a:t>
            </a:r>
          </a:p>
          <a:p>
            <a:pPr algn="l"/>
            <a:r>
              <a:rPr lang="en-GB" sz="1000" b="0" i="0" dirty="0">
                <a:solidFill>
                  <a:srgbClr val="000000"/>
                </a:solidFill>
                <a:effectLst/>
                <a:highlight>
                  <a:srgbClr val="FFFF00"/>
                </a:highlight>
              </a:rPr>
              <a:t>Outcomes in writing </a:t>
            </a:r>
            <a:r>
              <a:rPr lang="en-GB" sz="1000" b="0" i="0" dirty="0">
                <a:solidFill>
                  <a:srgbClr val="000000"/>
                </a:solidFill>
                <a:effectLst/>
              </a:rPr>
              <a:t>are also linked to </a:t>
            </a:r>
            <a:r>
              <a:rPr lang="en-GB" sz="1000" b="0" i="0" dirty="0" err="1">
                <a:solidFill>
                  <a:srgbClr val="000000"/>
                </a:solidFill>
                <a:effectLst/>
              </a:rPr>
              <a:t>CoEL</a:t>
            </a:r>
            <a:r>
              <a:rPr lang="en-GB" sz="1000" b="0" i="0" dirty="0">
                <a:solidFill>
                  <a:srgbClr val="000000"/>
                </a:solidFill>
                <a:effectLst/>
              </a:rPr>
              <a:t> as well as to physical development; not just fine motor skills, but upper body and core strength are essential if a child is to be able to write comfortably.</a:t>
            </a:r>
          </a:p>
          <a:p>
            <a:pPr algn="l"/>
            <a:r>
              <a:rPr lang="en-GB" sz="1000" b="0" i="0" dirty="0">
                <a:solidFill>
                  <a:srgbClr val="000000"/>
                </a:solidFill>
                <a:effectLst/>
              </a:rPr>
              <a:t>A focus on communication and language is essential if we are to enable children to write meaningfully and for a purpose. As Britton said, “Early literacy floats on a sea of talk”. If a child is unable to sequence and articulate their thoughts in a meaningful way, writing will be very difficult. This is where creative development and role play come into their own. In fact, role play is highlighted as an important feature of early years practice in Bold Beginnings, unfortunately, it isn’t mentioned in the recommendations. Communication and language are also linked to outcomes in maths. Children will find problem-solving and reasoning about numbers and shapes highly problematic if they do not have the right vocabulary, ability to process and confidence to express their thoughts.</a:t>
            </a:r>
          </a:p>
          <a:p>
            <a:pPr algn="l"/>
            <a:r>
              <a:rPr lang="en-GB" sz="1000" b="0" i="0" dirty="0">
                <a:solidFill>
                  <a:srgbClr val="000000"/>
                </a:solidFill>
                <a:effectLst/>
              </a:rPr>
              <a:t>Finally, the often overlooked “understanding the world” impacts on outcomes in reading, writing and maths. If children are to be able to really understand texts, to infer, deduce and make predictions, as real readers, they need to understand the world which they are reading about. If they are to write for a purpose, they need to have something to write about. If they are to use maths in meaningful contexts, they need to fully experience and understand those meaningful contexts. </a:t>
            </a:r>
            <a:r>
              <a:rPr lang="en-GB" sz="1000" b="0" i="0" dirty="0">
                <a:solidFill>
                  <a:srgbClr val="585858"/>
                </a:solidFill>
                <a:effectLst/>
              </a:rPr>
              <a:t>He says the </a:t>
            </a:r>
            <a:r>
              <a:rPr lang="en-GB" sz="1000" b="1" i="0" dirty="0">
                <a:solidFill>
                  <a:srgbClr val="585858"/>
                </a:solidFill>
                <a:effectLst/>
              </a:rPr>
              <a:t>what</a:t>
            </a:r>
            <a:r>
              <a:rPr lang="en-GB" sz="1000" b="0" i="0" dirty="0">
                <a:solidFill>
                  <a:srgbClr val="585858"/>
                </a:solidFill>
                <a:effectLst/>
              </a:rPr>
              <a:t> is really important: </a:t>
            </a:r>
            <a:r>
              <a:rPr lang="en-GB" sz="1000" b="1" i="0" dirty="0">
                <a:solidFill>
                  <a:srgbClr val="585858"/>
                </a:solidFill>
                <a:effectLst/>
              </a:rPr>
              <a:t>what</a:t>
            </a:r>
            <a:r>
              <a:rPr lang="en-GB" sz="1000" b="0" i="0" dirty="0">
                <a:solidFill>
                  <a:srgbClr val="585858"/>
                </a:solidFill>
                <a:effectLst/>
              </a:rPr>
              <a:t> they learn is equally important as how you go about it. It has to have equal focus. </a:t>
            </a:r>
            <a:r>
              <a:rPr lang="en-GB" sz="1000" b="1" i="0" dirty="0">
                <a:solidFill>
                  <a:srgbClr val="585858"/>
                </a:solidFill>
                <a:effectLst/>
              </a:rPr>
              <a:t>If a child is involved dynamically in what they are learning then they will demonstrate connections, and creative thinking and motivation in learning more about it. </a:t>
            </a:r>
            <a:r>
              <a:rPr lang="en-GB" sz="1000" b="0" i="0" dirty="0">
                <a:solidFill>
                  <a:srgbClr val="585858"/>
                </a:solidFill>
                <a:effectLst/>
              </a:rPr>
              <a:t>So, the content and progression is equally important as how they learn it.</a:t>
            </a:r>
            <a:endParaRPr lang="en-GB" sz="1000" dirty="0">
              <a:effectLst/>
              <a:ea typeface="Calibri" panose="020F0502020204030204" pitchFamily="34" charset="0"/>
              <a:cs typeface="Times New Roman" panose="02020603050405020304" pitchFamily="18" charset="0"/>
            </a:endParaRPr>
          </a:p>
          <a:p>
            <a:endParaRPr lang="en-GB" sz="1000" dirty="0"/>
          </a:p>
        </p:txBody>
      </p:sp>
      <p:sp>
        <p:nvSpPr>
          <p:cNvPr id="4" name="Slide Number Placeholder 3"/>
          <p:cNvSpPr>
            <a:spLocks noGrp="1"/>
          </p:cNvSpPr>
          <p:nvPr>
            <p:ph type="sldNum" sz="quarter" idx="5"/>
          </p:nvPr>
        </p:nvSpPr>
        <p:spPr/>
        <p:txBody>
          <a:bodyPr/>
          <a:lstStyle/>
          <a:p>
            <a:fld id="{584C0191-6F15-4A96-9361-42458850A3F1}" type="slidenum">
              <a:rPr lang="en-GB" smtClean="0"/>
              <a:t>12</a:t>
            </a:fld>
            <a:endParaRPr lang="en-GB"/>
          </a:p>
        </p:txBody>
      </p:sp>
    </p:spTree>
    <p:extLst>
      <p:ext uri="{BB962C8B-B14F-4D97-AF65-F5344CB8AC3E}">
        <p14:creationId xmlns:p14="http://schemas.microsoft.com/office/powerpoint/2010/main" val="290789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Importance of environment: Opportunities we set up:     adult directed – one things comes across is that modelling, guiding, talk with children.</a:t>
            </a:r>
          </a:p>
          <a:p>
            <a:r>
              <a:rPr lang="en-GB" sz="1000" dirty="0">
                <a:effectLst/>
                <a:ea typeface="Calibri" panose="020F0502020204030204" pitchFamily="34" charset="0"/>
                <a:cs typeface="Times New Roman" panose="02020603050405020304" pitchFamily="18" charset="0"/>
              </a:rPr>
              <a:t>Prime areas are time sensitive – must acquire in EY, as if delayed as consequences in terms of development. Physically bigger but soc/emo struggle. PD – need to develop core strength &amp; refine movements – need to dev 0-5</a:t>
            </a:r>
          </a:p>
          <a:p>
            <a:r>
              <a:rPr lang="en-GB" sz="1000" dirty="0">
                <a:effectLst/>
                <a:ea typeface="Calibri" panose="020F0502020204030204" pitchFamily="34" charset="0"/>
                <a:cs typeface="Times New Roman" panose="02020603050405020304" pitchFamily="18" charset="0"/>
              </a:rPr>
              <a:t>CLL – research last 10 </a:t>
            </a:r>
            <a:r>
              <a:rPr lang="en-GB" sz="1000" dirty="0" err="1">
                <a:effectLst/>
                <a:ea typeface="Calibri" panose="020F0502020204030204" pitchFamily="34" charset="0"/>
                <a:cs typeface="Times New Roman" panose="02020603050405020304" pitchFamily="18" charset="0"/>
              </a:rPr>
              <a:t>yrs</a:t>
            </a:r>
            <a:r>
              <a:rPr lang="en-GB" sz="1000" dirty="0">
                <a:effectLst/>
                <a:ea typeface="Calibri" panose="020F0502020204030204" pitchFamily="34" charset="0"/>
                <a:cs typeface="Times New Roman" panose="02020603050405020304" pitchFamily="18" charset="0"/>
              </a:rPr>
              <a:t> comm importance – narrow the gap/ </a:t>
            </a:r>
            <a:r>
              <a:rPr lang="en-GB" sz="1000" dirty="0" err="1">
                <a:effectLst/>
                <a:ea typeface="Calibri" panose="020F0502020204030204" pitchFamily="34" charset="0"/>
                <a:cs typeface="Times New Roman" panose="02020603050405020304" pitchFamily="18" charset="0"/>
              </a:rPr>
              <a:t>chn</a:t>
            </a:r>
            <a:r>
              <a:rPr lang="en-GB" sz="1000" dirty="0">
                <a:effectLst/>
                <a:ea typeface="Calibri" panose="020F0502020204030204" pitchFamily="34" charset="0"/>
                <a:cs typeface="Times New Roman" panose="02020603050405020304" pitchFamily="18" charset="0"/>
              </a:rPr>
              <a:t> behind/ in terms of </a:t>
            </a:r>
            <a:r>
              <a:rPr lang="en-GB" sz="1000" dirty="0" err="1">
                <a:effectLst/>
                <a:ea typeface="Calibri" panose="020F0502020204030204" pitchFamily="34" charset="0"/>
                <a:cs typeface="Times New Roman" panose="02020603050405020304" pitchFamily="18" charset="0"/>
              </a:rPr>
              <a:t>deve</a:t>
            </a:r>
            <a:r>
              <a:rPr lang="en-GB" sz="1000" dirty="0">
                <a:effectLst/>
                <a:ea typeface="Calibri" panose="020F0502020204030204" pitchFamily="34" charset="0"/>
                <a:cs typeface="Times New Roman" panose="02020603050405020304" pitchFamily="18" charset="0"/>
              </a:rPr>
              <a:t> – key indicator of what </a:t>
            </a:r>
            <a:r>
              <a:rPr lang="en-GB" sz="1000" dirty="0" err="1">
                <a:effectLst/>
                <a:ea typeface="Calibri" panose="020F0502020204030204" pitchFamily="34" charset="0"/>
                <a:cs typeface="Times New Roman" panose="02020603050405020304" pitchFamily="18" charset="0"/>
              </a:rPr>
              <a:t>chn</a:t>
            </a:r>
            <a:r>
              <a:rPr lang="en-GB" sz="1000" dirty="0">
                <a:effectLst/>
                <a:ea typeface="Calibri" panose="020F0502020204030204" pitchFamily="34" charset="0"/>
                <a:cs typeface="Times New Roman" panose="02020603050405020304" pitchFamily="18" charset="0"/>
              </a:rPr>
              <a:t> can ach at KS1 and KS2  (DM &amp; Ofsted </a:t>
            </a:r>
            <a:r>
              <a:rPr lang="en-GB" sz="1000" dirty="0" err="1">
                <a:effectLst/>
                <a:ea typeface="Calibri" panose="020F0502020204030204" pitchFamily="34" charset="0"/>
                <a:cs typeface="Times New Roman" panose="02020603050405020304" pitchFamily="18" charset="0"/>
              </a:rPr>
              <a:t>fmwk</a:t>
            </a:r>
            <a:r>
              <a:rPr lang="en-GB" sz="1000" dirty="0">
                <a:effectLst/>
                <a:ea typeface="Calibri" panose="020F0502020204030204" pitchFamily="34" charset="0"/>
                <a:cs typeface="Times New Roman" panose="02020603050405020304" pitchFamily="18" charset="0"/>
              </a:rPr>
              <a:t> – statements run through like a stick of rock): </a:t>
            </a:r>
            <a:r>
              <a:rPr lang="en-GB" sz="1000" dirty="0" err="1">
                <a:effectLst/>
                <a:highlight>
                  <a:srgbClr val="FFFF00"/>
                </a:highlight>
                <a:ea typeface="Calibri" panose="020F0502020204030204" pitchFamily="34" charset="0"/>
                <a:cs typeface="Times New Roman" panose="02020603050405020304" pitchFamily="18" charset="0"/>
              </a:rPr>
              <a:t>Cof</a:t>
            </a:r>
            <a:r>
              <a:rPr lang="en-GB" sz="1000" dirty="0">
                <a:effectLst/>
                <a:highlight>
                  <a:srgbClr val="FFFF00"/>
                </a:highlight>
                <a:ea typeface="Calibri" panose="020F0502020204030204" pitchFamily="34" charset="0"/>
                <a:cs typeface="Times New Roman" panose="02020603050405020304" pitchFamily="18" charset="0"/>
              </a:rPr>
              <a:t> EL</a:t>
            </a:r>
          </a:p>
          <a:p>
            <a:pPr algn="l"/>
            <a:r>
              <a:rPr lang="en-GB" sz="1000" b="0" i="0" dirty="0">
                <a:solidFill>
                  <a:srgbClr val="000000"/>
                </a:solidFill>
                <a:effectLst/>
                <a:highlight>
                  <a:srgbClr val="FFFF00"/>
                </a:highlight>
              </a:rPr>
              <a:t>Outcomes in reading </a:t>
            </a:r>
            <a:r>
              <a:rPr lang="en-GB" sz="1000" b="0" i="0" dirty="0">
                <a:solidFill>
                  <a:srgbClr val="000000"/>
                </a:solidFill>
                <a:effectLst/>
              </a:rPr>
              <a:t>are dependent on characteristics of effective learning (</a:t>
            </a:r>
            <a:r>
              <a:rPr lang="en-GB" sz="1000" b="0" i="0" dirty="0" err="1">
                <a:solidFill>
                  <a:srgbClr val="000000"/>
                </a:solidFill>
                <a:effectLst/>
              </a:rPr>
              <a:t>CoEL</a:t>
            </a:r>
            <a:r>
              <a:rPr lang="en-GB" sz="1000" b="0" i="0" dirty="0">
                <a:solidFill>
                  <a:srgbClr val="000000"/>
                </a:solidFill>
                <a:effectLst/>
              </a:rPr>
              <a:t>), in addition to phonic knowledge – learning to read is difficult, so children need to be able to persevere, be willing to have a go, and not be put off when they make mistakes.</a:t>
            </a:r>
          </a:p>
          <a:p>
            <a:pPr algn="l"/>
            <a:r>
              <a:rPr lang="en-GB" sz="1000" b="0" i="0" dirty="0">
                <a:solidFill>
                  <a:srgbClr val="000000"/>
                </a:solidFill>
                <a:effectLst/>
                <a:highlight>
                  <a:srgbClr val="FFFF00"/>
                </a:highlight>
              </a:rPr>
              <a:t>Outcomes in writing </a:t>
            </a:r>
            <a:r>
              <a:rPr lang="en-GB" sz="1000" b="0" i="0" dirty="0">
                <a:solidFill>
                  <a:srgbClr val="000000"/>
                </a:solidFill>
                <a:effectLst/>
              </a:rPr>
              <a:t>are also linked to </a:t>
            </a:r>
            <a:r>
              <a:rPr lang="en-GB" sz="1000" b="0" i="0" dirty="0" err="1">
                <a:solidFill>
                  <a:srgbClr val="000000"/>
                </a:solidFill>
                <a:effectLst/>
              </a:rPr>
              <a:t>CoEL</a:t>
            </a:r>
            <a:r>
              <a:rPr lang="en-GB" sz="1000" b="0" i="0" dirty="0">
                <a:solidFill>
                  <a:srgbClr val="000000"/>
                </a:solidFill>
                <a:effectLst/>
              </a:rPr>
              <a:t> as well as to physical development; not just fine motor skills, but upper body and core strength are essential if a child is to be able to write comfortably.</a:t>
            </a:r>
          </a:p>
          <a:p>
            <a:pPr algn="l"/>
            <a:r>
              <a:rPr lang="en-GB" sz="1000" b="0" i="0" dirty="0">
                <a:solidFill>
                  <a:srgbClr val="000000"/>
                </a:solidFill>
                <a:effectLst/>
              </a:rPr>
              <a:t>A focus on communication and language is essential if we are to enable children to write meaningfully and for a purpose. As Britton said, “Early literacy floats on a sea of talk”. If a child is unable to sequence and articulate their thoughts in a meaningful way, writing will be very difficult. This is where creative development and role play come into their own. In fact, role play is highlighted as an important feature of early years practice in Bold Beginnings, unfortunately, it isn’t mentioned in the recommendations. Communication and language are also linked to outcomes in maths. Children will find problem-solving and reasoning about numbers and shapes highly problematic if they do not have the right vocabulary, ability to process and confidence to express their thoughts.</a:t>
            </a:r>
          </a:p>
          <a:p>
            <a:pPr algn="l"/>
            <a:r>
              <a:rPr lang="en-GB" sz="1000" b="0" i="0" dirty="0">
                <a:solidFill>
                  <a:srgbClr val="000000"/>
                </a:solidFill>
                <a:effectLst/>
              </a:rPr>
              <a:t>Finally, the often overlooked “understanding the world” impacts on outcomes in reading, writing and maths. If children are to be able to really understand texts, to infer, deduce and make predictions, as real readers, they need to understand the world which they are reading about. If they are to write for a purpose, they need to have something to write about. If they are to use maths in meaningful contexts, they need to fully experience and understand those meaningful contexts. </a:t>
            </a:r>
            <a:r>
              <a:rPr lang="en-GB" sz="1000" b="0" i="0" dirty="0">
                <a:solidFill>
                  <a:srgbClr val="585858"/>
                </a:solidFill>
                <a:effectLst/>
              </a:rPr>
              <a:t>He says the </a:t>
            </a:r>
            <a:r>
              <a:rPr lang="en-GB" sz="1000" b="1" i="0" dirty="0">
                <a:solidFill>
                  <a:srgbClr val="585858"/>
                </a:solidFill>
                <a:effectLst/>
              </a:rPr>
              <a:t>what</a:t>
            </a:r>
            <a:r>
              <a:rPr lang="en-GB" sz="1000" b="0" i="0" dirty="0">
                <a:solidFill>
                  <a:srgbClr val="585858"/>
                </a:solidFill>
                <a:effectLst/>
              </a:rPr>
              <a:t> is really important: </a:t>
            </a:r>
            <a:r>
              <a:rPr lang="en-GB" sz="1000" b="1" i="0" dirty="0">
                <a:solidFill>
                  <a:srgbClr val="585858"/>
                </a:solidFill>
                <a:effectLst/>
              </a:rPr>
              <a:t>what</a:t>
            </a:r>
            <a:r>
              <a:rPr lang="en-GB" sz="1000" b="0" i="0" dirty="0">
                <a:solidFill>
                  <a:srgbClr val="585858"/>
                </a:solidFill>
                <a:effectLst/>
              </a:rPr>
              <a:t> they learn is equally important as how you go about it. It has to have equal focus. </a:t>
            </a:r>
            <a:r>
              <a:rPr lang="en-GB" sz="1000" b="1" i="0" dirty="0">
                <a:solidFill>
                  <a:srgbClr val="585858"/>
                </a:solidFill>
                <a:effectLst/>
              </a:rPr>
              <a:t>If a child is involved dynamically in what they are learning then they will demonstrate connections, and creative thinking and motivation in learning more about it. </a:t>
            </a:r>
            <a:r>
              <a:rPr lang="en-GB" sz="1000" b="0" i="0" dirty="0">
                <a:solidFill>
                  <a:srgbClr val="585858"/>
                </a:solidFill>
                <a:effectLst/>
              </a:rPr>
              <a:t>So, the content and progression is equally important as how they learn it.</a:t>
            </a:r>
            <a:endParaRPr lang="en-GB" sz="1000" dirty="0">
              <a:effectLst/>
              <a:ea typeface="Calibri" panose="020F0502020204030204" pitchFamily="34" charset="0"/>
              <a:cs typeface="Times New Roman" panose="02020603050405020304" pitchFamily="18" charset="0"/>
            </a:endParaRPr>
          </a:p>
          <a:p>
            <a:endParaRPr lang="en-GB" sz="1000" dirty="0"/>
          </a:p>
        </p:txBody>
      </p:sp>
      <p:sp>
        <p:nvSpPr>
          <p:cNvPr id="4" name="Slide Number Placeholder 3"/>
          <p:cNvSpPr>
            <a:spLocks noGrp="1"/>
          </p:cNvSpPr>
          <p:nvPr>
            <p:ph type="sldNum" sz="quarter" idx="5"/>
          </p:nvPr>
        </p:nvSpPr>
        <p:spPr/>
        <p:txBody>
          <a:bodyPr/>
          <a:lstStyle/>
          <a:p>
            <a:fld id="{584C0191-6F15-4A96-9361-42458850A3F1}" type="slidenum">
              <a:rPr lang="en-GB" smtClean="0"/>
              <a:t>13</a:t>
            </a:fld>
            <a:endParaRPr lang="en-GB"/>
          </a:p>
        </p:txBody>
      </p:sp>
    </p:spTree>
    <p:extLst>
      <p:ext uri="{BB962C8B-B14F-4D97-AF65-F5344CB8AC3E}">
        <p14:creationId xmlns:p14="http://schemas.microsoft.com/office/powerpoint/2010/main" val="370144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6006C0-EE97-4CC8-ACC6-DDD9302F16AF}" type="slidenum">
              <a:rPr lang="en-GB" smtClean="0"/>
              <a:t>24</a:t>
            </a:fld>
            <a:endParaRPr lang="en-GB"/>
          </a:p>
        </p:txBody>
      </p:sp>
    </p:spTree>
    <p:extLst>
      <p:ext uri="{BB962C8B-B14F-4D97-AF65-F5344CB8AC3E}">
        <p14:creationId xmlns:p14="http://schemas.microsoft.com/office/powerpoint/2010/main" val="3066539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71316"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lumMod val="75000"/>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3B318A-4178-4315-A781-D307239D0205}"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24553235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3182159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596863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2022955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8546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3534663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3B318A-4178-4315-A781-D307239D0205}"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160169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3B318A-4178-4315-A781-D307239D0205}"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1004565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3B318A-4178-4315-A781-D307239D0205}"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376048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B318A-4178-4315-A781-D307239D0205}" type="datetimeFigureOut">
              <a:rPr lang="en-GB" smtClean="0"/>
              <a:t>27/06/2025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476667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3B318A-4178-4315-A781-D307239D0205}" type="datetimeFigureOut">
              <a:rPr lang="en-GB" smtClean="0"/>
              <a:t>27/06/2025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2880893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3B318A-4178-4315-A781-D307239D0205}" type="datetimeFigureOut">
              <a:rPr lang="en-GB" smtClean="0"/>
              <a:t>27/06/2025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428366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3B318A-4178-4315-A781-D307239D0205}" type="datetimeFigureOut">
              <a:rPr lang="en-GB" smtClean="0"/>
              <a:t>27/06/2025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870624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3B318A-4178-4315-A781-D307239D0205}" type="datetimeFigureOut">
              <a:rPr lang="en-GB" smtClean="0"/>
              <a:t>27/06/2025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2952757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43B318A-4178-4315-A781-D307239D0205}" type="datetimeFigureOut">
              <a:rPr lang="en-GB" smtClean="0"/>
              <a:t>27/06/2025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2313704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43B318A-4178-4315-A781-D307239D0205}" type="datetimeFigureOut">
              <a:rPr lang="en-GB" smtClean="0"/>
              <a:t>27/06/2025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E29EC28-8103-43F5-9E8B-E9AA0385D38E}" type="slidenum">
              <a:rPr lang="en-GB" smtClean="0"/>
              <a:t>‹#›</a:t>
            </a:fld>
            <a:endParaRPr lang="en-GB"/>
          </a:p>
        </p:txBody>
      </p:sp>
    </p:spTree>
    <p:extLst>
      <p:ext uri="{BB962C8B-B14F-4D97-AF65-F5344CB8AC3E}">
        <p14:creationId xmlns:p14="http://schemas.microsoft.com/office/powerpoint/2010/main" val="985294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71317" cy="6874935"/>
            <a:chOff x="-8467" y="-8468"/>
            <a:chExt cx="9171317" cy="6874935"/>
          </a:xfrm>
        </p:grpSpPr>
        <p:cxnSp>
          <p:nvCxnSpPr>
            <p:cNvPr id="7" name="Straight Connector 6"/>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50000"/>
                <a:alpha val="7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3B318A-4178-4315-A781-D307239D0205}" type="datetimeFigureOut">
              <a:rPr lang="en-GB" smtClean="0"/>
              <a:t>27/06/2025</a:t>
            </a:fld>
            <a:endParaRPr lang="en-GB"/>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1E29EC28-8103-43F5-9E8B-E9AA0385D38E}" type="slidenum">
              <a:rPr lang="en-GB" smtClean="0"/>
              <a:t>‹#›</a:t>
            </a:fld>
            <a:endParaRPr lang="en-GB"/>
          </a:p>
        </p:txBody>
      </p:sp>
    </p:spTree>
    <p:extLst>
      <p:ext uri="{BB962C8B-B14F-4D97-AF65-F5344CB8AC3E}">
        <p14:creationId xmlns:p14="http://schemas.microsoft.com/office/powerpoint/2010/main" val="2487355581"/>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 id="2147483984" r:id="rId11"/>
    <p:sldLayoutId id="2147483985" r:id="rId12"/>
    <p:sldLayoutId id="2147483986" r:id="rId13"/>
    <p:sldLayoutId id="2147483987" r:id="rId14"/>
    <p:sldLayoutId id="2147483988" r:id="rId15"/>
    <p:sldLayoutId id="2147483989"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cid:C5B16B94-634C-496E-913E-872442D54C9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png"/><Relationship Id="rId7" Type="http://schemas.openxmlformats.org/officeDocument/2006/relationships/image" Target="../media/image8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2.png"/><Relationship Id="rId9"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5.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2.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jpeg"/><Relationship Id="rId7"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27584" y="0"/>
            <a:ext cx="6264696" cy="2592288"/>
          </a:xfrm>
        </p:spPr>
        <p:txBody>
          <a:bodyPr>
            <a:normAutofit fontScale="25000" lnSpcReduction="20000"/>
          </a:bodyPr>
          <a:lstStyle/>
          <a:p>
            <a:pPr>
              <a:lnSpc>
                <a:spcPct val="160000"/>
              </a:lnSpc>
            </a:pPr>
            <a:endParaRPr lang="en-GB" sz="3200" dirty="0"/>
          </a:p>
          <a:p>
            <a:pPr algn="ctr">
              <a:lnSpc>
                <a:spcPct val="160000"/>
              </a:lnSpc>
            </a:pPr>
            <a:r>
              <a:rPr lang="en-GB" sz="11200" dirty="0">
                <a:solidFill>
                  <a:schemeClr val="tx1"/>
                </a:solidFill>
                <a:latin typeface="Arial" panose="020B0604020202020204" pitchFamily="34" charset="0"/>
                <a:cs typeface="Arial" panose="020B0604020202020204" pitchFamily="34" charset="0"/>
              </a:rPr>
              <a:t>Welcome to Walter Infant School</a:t>
            </a:r>
          </a:p>
          <a:p>
            <a:pPr algn="ctr">
              <a:lnSpc>
                <a:spcPct val="160000"/>
              </a:lnSpc>
            </a:pPr>
            <a:r>
              <a:rPr lang="en-GB" sz="11200" dirty="0">
                <a:solidFill>
                  <a:schemeClr val="tx1"/>
                </a:solidFill>
                <a:latin typeface="Arial" panose="020B0604020202020204" pitchFamily="34" charset="0"/>
                <a:cs typeface="Arial" panose="020B0604020202020204" pitchFamily="34" charset="0"/>
              </a:rPr>
              <a:t>and Nursery</a:t>
            </a:r>
          </a:p>
          <a:p>
            <a:pPr algn="ctr">
              <a:lnSpc>
                <a:spcPct val="160000"/>
              </a:lnSpc>
            </a:pPr>
            <a:r>
              <a:rPr lang="en-GB" sz="11200" dirty="0">
                <a:solidFill>
                  <a:schemeClr val="tx1"/>
                </a:solidFill>
                <a:latin typeface="Arial" panose="020B0604020202020204" pitchFamily="34" charset="0"/>
                <a:cs typeface="Arial" panose="020B0604020202020204" pitchFamily="34" charset="0"/>
              </a:rPr>
              <a:t>Foundation Stage 2</a:t>
            </a:r>
          </a:p>
        </p:txBody>
      </p:sp>
      <p:pic>
        <p:nvPicPr>
          <p:cNvPr id="2051" name="Picture 3" descr="C:\Users\head\AppData\Local\Microsoft\Windows\Temporary Internet Files\Content.Outlook\XRZIB7GF\walter logo transpare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125143"/>
            <a:ext cx="1270994" cy="16385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89CEE0C-4CC5-4027-B418-4929ECED96F0}"/>
              </a:ext>
            </a:extLst>
          </p:cNvPr>
          <p:cNvPicPr>
            <a:picLocks noChangeAspect="1"/>
          </p:cNvPicPr>
          <p:nvPr/>
        </p:nvPicPr>
        <p:blipFill>
          <a:blip r:embed="rId3"/>
          <a:stretch>
            <a:fillRect/>
          </a:stretch>
        </p:blipFill>
        <p:spPr>
          <a:xfrm>
            <a:off x="5940152" y="3125143"/>
            <a:ext cx="1772756" cy="1638586"/>
          </a:xfrm>
          <a:prstGeom prst="rect">
            <a:avLst/>
          </a:prstGeom>
        </p:spPr>
      </p:pic>
      <p:sp>
        <p:nvSpPr>
          <p:cNvPr id="15" name="TextBox 14">
            <a:extLst>
              <a:ext uri="{FF2B5EF4-FFF2-40B4-BE49-F238E27FC236}">
                <a16:creationId xmlns:a16="http://schemas.microsoft.com/office/drawing/2014/main" id="{7E8A26EB-D2DD-44FC-AD04-063FC4B5219C}"/>
              </a:ext>
            </a:extLst>
          </p:cNvPr>
          <p:cNvSpPr txBox="1"/>
          <p:nvPr/>
        </p:nvSpPr>
        <p:spPr>
          <a:xfrm>
            <a:off x="-180528" y="6093296"/>
            <a:ext cx="5400600" cy="646331"/>
          </a:xfrm>
          <a:prstGeom prst="rect">
            <a:avLst/>
          </a:prstGeom>
          <a:noFill/>
        </p:spPr>
        <p:txBody>
          <a:bodyPr wrap="square" rtlCol="0">
            <a:spAutoFit/>
          </a:bodyPr>
          <a:lstStyle/>
          <a:p>
            <a:pPr algn="ctr"/>
            <a:r>
              <a:rPr lang="en-GB" sz="3600" i="1" dirty="0">
                <a:latin typeface="Arial" panose="020B0604020202020204" pitchFamily="34" charset="0"/>
                <a:cs typeface="Arial" panose="020B0604020202020204" pitchFamily="34" charset="0"/>
              </a:rPr>
              <a:t>‘To be the best I can be!’</a:t>
            </a:r>
          </a:p>
        </p:txBody>
      </p:sp>
      <p:pic>
        <p:nvPicPr>
          <p:cNvPr id="16" name="Picture 15">
            <a:extLst>
              <a:ext uri="{FF2B5EF4-FFF2-40B4-BE49-F238E27FC236}">
                <a16:creationId xmlns:a16="http://schemas.microsoft.com/office/drawing/2014/main" id="{5B9F4C2D-E967-4025-872E-12FB1AA46961}"/>
              </a:ext>
            </a:extLst>
          </p:cNvPr>
          <p:cNvPicPr/>
          <p:nvPr/>
        </p:nvPicPr>
        <p:blipFill rotWithShape="1">
          <a:blip r:embed="rId4"/>
          <a:srcRect t="1317" r="29977" b="2583"/>
          <a:stretch/>
        </p:blipFill>
        <p:spPr bwMode="auto">
          <a:xfrm>
            <a:off x="2051720" y="2996952"/>
            <a:ext cx="3816424" cy="18949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2800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1268760"/>
            <a:ext cx="7416824" cy="1512168"/>
          </a:xfrm>
        </p:spPr>
        <p:txBody>
          <a:bodyPr>
            <a:normAutofit fontScale="90000"/>
          </a:bodyPr>
          <a:lstStyle/>
          <a:p>
            <a:r>
              <a:rPr lang="en-GB" sz="2000" dirty="0">
                <a:solidFill>
                  <a:schemeClr val="tx1"/>
                </a:solidFill>
                <a:latin typeface="Arial" panose="020B0604020202020204" pitchFamily="34" charset="0"/>
                <a:cs typeface="Arial" panose="020B0604020202020204" pitchFamily="34" charset="0"/>
              </a:rPr>
              <a:t>The learning opportunities we provide in Foundation Stage build upon the interests of the children and the things they wish to learn about, partnered with the expertise and creativity of the staff, all of which is reflected in the classrooms and outside learning spaces.</a:t>
            </a:r>
          </a:p>
        </p:txBody>
      </p:sp>
      <p:pic>
        <p:nvPicPr>
          <p:cNvPr id="11" name="Picture 10">
            <a:extLst>
              <a:ext uri="{FF2B5EF4-FFF2-40B4-BE49-F238E27FC236}">
                <a16:creationId xmlns:a16="http://schemas.microsoft.com/office/drawing/2014/main" id="{A1D15415-08DC-431C-B99F-95DA5D938A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17" name="Picture 16">
            <a:extLst>
              <a:ext uri="{FF2B5EF4-FFF2-40B4-BE49-F238E27FC236}">
                <a16:creationId xmlns:a16="http://schemas.microsoft.com/office/drawing/2014/main" id="{843461E8-D9FB-4C78-8E9E-910D1BE76DF3}"/>
              </a:ext>
            </a:extLst>
          </p:cNvPr>
          <p:cNvPicPr>
            <a:picLocks noChangeAspect="1"/>
          </p:cNvPicPr>
          <p:nvPr/>
        </p:nvPicPr>
        <p:blipFill>
          <a:blip r:embed="rId3"/>
          <a:stretch>
            <a:fillRect/>
          </a:stretch>
        </p:blipFill>
        <p:spPr>
          <a:xfrm>
            <a:off x="8098913" y="5901406"/>
            <a:ext cx="1029874" cy="951929"/>
          </a:xfrm>
          <a:prstGeom prst="rect">
            <a:avLst/>
          </a:prstGeom>
        </p:spPr>
      </p:pic>
      <p:pic>
        <p:nvPicPr>
          <p:cNvPr id="10" name="Picture 9">
            <a:extLst>
              <a:ext uri="{FF2B5EF4-FFF2-40B4-BE49-F238E27FC236}">
                <a16:creationId xmlns:a16="http://schemas.microsoft.com/office/drawing/2014/main" id="{8C946BAC-6337-4FD7-883A-96073CF9596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12991" y="2703433"/>
            <a:ext cx="2194542" cy="1773468"/>
          </a:xfrm>
          <a:prstGeom prst="rect">
            <a:avLst/>
          </a:prstGeom>
          <a:noFill/>
          <a:ln>
            <a:noFill/>
          </a:ln>
        </p:spPr>
      </p:pic>
      <p:pic>
        <p:nvPicPr>
          <p:cNvPr id="18" name="Picture 17">
            <a:extLst>
              <a:ext uri="{FF2B5EF4-FFF2-40B4-BE49-F238E27FC236}">
                <a16:creationId xmlns:a16="http://schemas.microsoft.com/office/drawing/2014/main" id="{A3A4DB46-36DA-4480-B912-F2E2E492A9F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4948" y="2636912"/>
            <a:ext cx="2455272" cy="1823452"/>
          </a:xfrm>
          <a:prstGeom prst="rect">
            <a:avLst/>
          </a:prstGeom>
          <a:noFill/>
          <a:ln>
            <a:noFill/>
          </a:ln>
        </p:spPr>
      </p:pic>
      <p:pic>
        <p:nvPicPr>
          <p:cNvPr id="19" name="Picture 18">
            <a:extLst>
              <a:ext uri="{FF2B5EF4-FFF2-40B4-BE49-F238E27FC236}">
                <a16:creationId xmlns:a16="http://schemas.microsoft.com/office/drawing/2014/main" id="{A2BDCFF6-B8F7-40A4-A9BD-4E4A0F8CD89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584" y="4797152"/>
            <a:ext cx="2685648" cy="1911474"/>
          </a:xfrm>
          <a:prstGeom prst="rect">
            <a:avLst/>
          </a:prstGeom>
          <a:noFill/>
          <a:ln>
            <a:noFill/>
          </a:ln>
        </p:spPr>
      </p:pic>
      <p:pic>
        <p:nvPicPr>
          <p:cNvPr id="20" name="Picture 19">
            <a:extLst>
              <a:ext uri="{FF2B5EF4-FFF2-40B4-BE49-F238E27FC236}">
                <a16:creationId xmlns:a16="http://schemas.microsoft.com/office/drawing/2014/main" id="{785E3F81-6CB7-4901-8164-A83A06B40C7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5643410" y="2703433"/>
            <a:ext cx="2069956" cy="1773468"/>
          </a:xfrm>
          <a:prstGeom prst="rect">
            <a:avLst/>
          </a:prstGeom>
          <a:noFill/>
          <a:ln>
            <a:noFill/>
          </a:ln>
        </p:spPr>
      </p:pic>
      <p:pic>
        <p:nvPicPr>
          <p:cNvPr id="21" name="C5B16B94-634C-496E-913E-872442D54C94">
            <a:extLst>
              <a:ext uri="{FF2B5EF4-FFF2-40B4-BE49-F238E27FC236}">
                <a16:creationId xmlns:a16="http://schemas.microsoft.com/office/drawing/2014/main" id="{20CB649B-462A-4BD7-BDDD-8A2B447F263B}"/>
              </a:ext>
            </a:extLst>
          </p:cNvPr>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3896103" y="4861349"/>
            <a:ext cx="2758440" cy="1783080"/>
          </a:xfrm>
          <a:prstGeom prst="rect">
            <a:avLst/>
          </a:prstGeom>
          <a:noFill/>
          <a:ln>
            <a:noFill/>
          </a:ln>
        </p:spPr>
      </p:pic>
    </p:spTree>
    <p:extLst>
      <p:ext uri="{BB962C8B-B14F-4D97-AF65-F5344CB8AC3E}">
        <p14:creationId xmlns:p14="http://schemas.microsoft.com/office/powerpoint/2010/main" val="3686734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9512" y="1315210"/>
            <a:ext cx="7704856" cy="1249694"/>
          </a:xfrm>
        </p:spPr>
        <p:txBody>
          <a:bodyPr>
            <a:normAutofit/>
          </a:bodyPr>
          <a:lstStyle/>
          <a:p>
            <a:r>
              <a:rPr lang="en-GB" sz="2000" dirty="0">
                <a:solidFill>
                  <a:schemeClr val="tx1"/>
                </a:solidFill>
                <a:latin typeface="Arial" panose="020B0604020202020204" pitchFamily="34" charset="0"/>
                <a:cs typeface="Arial" panose="020B0604020202020204" pitchFamily="34" charset="0"/>
              </a:rPr>
              <a:t>At Walter Infant School and Nursery the children have the opportunity to learn in an environment that is exciting, stimulating, awe-inspiring and memorable.</a:t>
            </a:r>
          </a:p>
        </p:txBody>
      </p:sp>
      <p:pic>
        <p:nvPicPr>
          <p:cNvPr id="9" name="Content Placeholder 8">
            <a:extLst>
              <a:ext uri="{FF2B5EF4-FFF2-40B4-BE49-F238E27FC236}">
                <a16:creationId xmlns:a16="http://schemas.microsoft.com/office/drawing/2014/main" id="{6CFD7302-7124-4B58-B1C2-88478D9FA256}"/>
              </a:ext>
            </a:extLst>
          </p:cNvPr>
          <p:cNvPicPr>
            <a:picLocks noGrp="1"/>
          </p:cNvPicPr>
          <p:nvPr>
            <p:ph idx="1"/>
          </p:nvPr>
        </p:nvPicPr>
        <p:blipFill>
          <a:blip r:embed="rId2"/>
          <a:stretch>
            <a:fillRect/>
          </a:stretch>
        </p:blipFill>
        <p:spPr>
          <a:xfrm>
            <a:off x="364857" y="2780928"/>
            <a:ext cx="3528392" cy="2761862"/>
          </a:xfrm>
          <a:prstGeom prst="rect">
            <a:avLst/>
          </a:prstGeom>
        </p:spPr>
      </p:pic>
      <p:pic>
        <p:nvPicPr>
          <p:cNvPr id="11" name="Picture 10">
            <a:extLst>
              <a:ext uri="{FF2B5EF4-FFF2-40B4-BE49-F238E27FC236}">
                <a16:creationId xmlns:a16="http://schemas.microsoft.com/office/drawing/2014/main" id="{F0F4C316-9E5F-46B1-B20C-CE563D856E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13" name="Picture 12">
            <a:extLst>
              <a:ext uri="{FF2B5EF4-FFF2-40B4-BE49-F238E27FC236}">
                <a16:creationId xmlns:a16="http://schemas.microsoft.com/office/drawing/2014/main" id="{1DA8B3A8-E612-44CB-B5DC-FE40549330B4}"/>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14" name="Picture 13">
            <a:extLst>
              <a:ext uri="{FF2B5EF4-FFF2-40B4-BE49-F238E27FC236}">
                <a16:creationId xmlns:a16="http://schemas.microsoft.com/office/drawing/2014/main" id="{3D53FE9E-2632-49CF-93C9-34642A426D0A}"/>
              </a:ext>
            </a:extLst>
          </p:cNvPr>
          <p:cNvPicPr/>
          <p:nvPr/>
        </p:nvPicPr>
        <p:blipFill rotWithShape="1">
          <a:blip r:embed="rId5"/>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7E3E0EC4-0A3D-4AF8-B7C4-2DA2CF7FFE44}"/>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65808" y="2119324"/>
            <a:ext cx="2222416" cy="2761861"/>
          </a:xfrm>
          <a:prstGeom prst="rect">
            <a:avLst/>
          </a:prstGeom>
        </p:spPr>
      </p:pic>
    </p:spTree>
    <p:extLst>
      <p:ext uri="{BB962C8B-B14F-4D97-AF65-F5344CB8AC3E}">
        <p14:creationId xmlns:p14="http://schemas.microsoft.com/office/powerpoint/2010/main" val="265329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F1A3295-91CA-4F06-AB9C-F466EABAB18E}"/>
              </a:ext>
            </a:extLst>
          </p:cNvPr>
          <p:cNvSpPr txBox="1"/>
          <p:nvPr/>
        </p:nvSpPr>
        <p:spPr>
          <a:xfrm>
            <a:off x="1115616" y="5149810"/>
            <a:ext cx="936104"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Ready</a:t>
            </a:r>
            <a:endParaRPr lang="en-GB"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17BDA15-91F5-4C52-907D-1CD99D342C6E}"/>
              </a:ext>
            </a:extLst>
          </p:cNvPr>
          <p:cNvSpPr txBox="1"/>
          <p:nvPr/>
        </p:nvSpPr>
        <p:spPr>
          <a:xfrm>
            <a:off x="3275857" y="5195213"/>
            <a:ext cx="9144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Willing</a:t>
            </a:r>
            <a:endParaRPr lang="en-GB"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6DBBF64-2AF4-4487-9137-D67216696AA6}"/>
              </a:ext>
            </a:extLst>
          </p:cNvPr>
          <p:cNvSpPr txBox="1"/>
          <p:nvPr/>
        </p:nvSpPr>
        <p:spPr>
          <a:xfrm>
            <a:off x="5724128" y="5203801"/>
            <a:ext cx="91440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Able</a:t>
            </a:r>
            <a:endParaRPr lang="en-GB"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0224BAA-75B5-44F7-829F-95B4D0F59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
        <p:nvSpPr>
          <p:cNvPr id="8" name="Title 1">
            <a:extLst>
              <a:ext uri="{FF2B5EF4-FFF2-40B4-BE49-F238E27FC236}">
                <a16:creationId xmlns:a16="http://schemas.microsoft.com/office/drawing/2014/main" id="{B34B3507-DBC3-4FEC-92A8-1241E0025AF3}"/>
              </a:ext>
            </a:extLst>
          </p:cNvPr>
          <p:cNvSpPr txBox="1">
            <a:spLocks/>
          </p:cNvSpPr>
          <p:nvPr/>
        </p:nvSpPr>
        <p:spPr>
          <a:xfrm>
            <a:off x="75095" y="1124744"/>
            <a:ext cx="6347713" cy="720080"/>
          </a:xfrm>
          <a:prstGeom prst="rect">
            <a:avLst/>
          </a:prstGeom>
        </p:spPr>
        <p:txBody>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Characteristics of Effective Learning</a:t>
            </a:r>
          </a:p>
        </p:txBody>
      </p:sp>
      <p:pic>
        <p:nvPicPr>
          <p:cNvPr id="9" name="Picture 8">
            <a:extLst>
              <a:ext uri="{FF2B5EF4-FFF2-40B4-BE49-F238E27FC236}">
                <a16:creationId xmlns:a16="http://schemas.microsoft.com/office/drawing/2014/main" id="{77B2C70C-A881-435F-A0A8-BEF2BFD98A8E}"/>
              </a:ext>
            </a:extLst>
          </p:cNvPr>
          <p:cNvPicPr/>
          <p:nvPr/>
        </p:nvPicPr>
        <p:blipFill rotWithShape="1">
          <a:blip r:embed="rId4"/>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83EDDC65-0FEE-4AD4-9A2F-12275BEE04B6}"/>
              </a:ext>
            </a:extLst>
          </p:cNvPr>
          <p:cNvPicPr>
            <a:picLocks noChangeAspect="1"/>
          </p:cNvPicPr>
          <p:nvPr/>
        </p:nvPicPr>
        <p:blipFill>
          <a:blip r:embed="rId5"/>
          <a:stretch>
            <a:fillRect/>
          </a:stretch>
        </p:blipFill>
        <p:spPr>
          <a:xfrm>
            <a:off x="8098913" y="5901406"/>
            <a:ext cx="1029874" cy="951929"/>
          </a:xfrm>
          <a:prstGeom prst="rect">
            <a:avLst/>
          </a:prstGeom>
        </p:spPr>
      </p:pic>
      <p:pic>
        <p:nvPicPr>
          <p:cNvPr id="2" name="Picture 1">
            <a:extLst>
              <a:ext uri="{FF2B5EF4-FFF2-40B4-BE49-F238E27FC236}">
                <a16:creationId xmlns:a16="http://schemas.microsoft.com/office/drawing/2014/main" id="{75E3FE83-3347-459C-9B79-57CEC4CA956B}"/>
              </a:ext>
            </a:extLst>
          </p:cNvPr>
          <p:cNvPicPr>
            <a:picLocks noChangeAspect="1"/>
          </p:cNvPicPr>
          <p:nvPr/>
        </p:nvPicPr>
        <p:blipFill>
          <a:blip r:embed="rId6"/>
          <a:stretch>
            <a:fillRect/>
          </a:stretch>
        </p:blipFill>
        <p:spPr>
          <a:xfrm>
            <a:off x="493683" y="2399457"/>
            <a:ext cx="6742613" cy="2530814"/>
          </a:xfrm>
          <a:prstGeom prst="rect">
            <a:avLst/>
          </a:prstGeom>
        </p:spPr>
      </p:pic>
    </p:spTree>
    <p:extLst>
      <p:ext uri="{BB962C8B-B14F-4D97-AF65-F5344CB8AC3E}">
        <p14:creationId xmlns:p14="http://schemas.microsoft.com/office/powerpoint/2010/main" val="20086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224BAA-75B5-44F7-829F-95B4D0F59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
        <p:nvSpPr>
          <p:cNvPr id="8" name="Title 1">
            <a:extLst>
              <a:ext uri="{FF2B5EF4-FFF2-40B4-BE49-F238E27FC236}">
                <a16:creationId xmlns:a16="http://schemas.microsoft.com/office/drawing/2014/main" id="{B34B3507-DBC3-4FEC-92A8-1241E0025AF3}"/>
              </a:ext>
            </a:extLst>
          </p:cNvPr>
          <p:cNvSpPr txBox="1">
            <a:spLocks/>
          </p:cNvSpPr>
          <p:nvPr/>
        </p:nvSpPr>
        <p:spPr>
          <a:xfrm>
            <a:off x="75095" y="1124744"/>
            <a:ext cx="6347713" cy="720080"/>
          </a:xfrm>
          <a:prstGeom prst="rect">
            <a:avLst/>
          </a:prstGeom>
        </p:spPr>
        <p:txBody>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EYFS</a:t>
            </a:r>
          </a:p>
        </p:txBody>
      </p:sp>
      <p:pic>
        <p:nvPicPr>
          <p:cNvPr id="9" name="Picture 8">
            <a:extLst>
              <a:ext uri="{FF2B5EF4-FFF2-40B4-BE49-F238E27FC236}">
                <a16:creationId xmlns:a16="http://schemas.microsoft.com/office/drawing/2014/main" id="{EE89CCA5-AC34-4A51-A15E-1114B6449488}"/>
              </a:ext>
            </a:extLst>
          </p:cNvPr>
          <p:cNvPicPr>
            <a:picLocks noChangeAspect="1"/>
          </p:cNvPicPr>
          <p:nvPr/>
        </p:nvPicPr>
        <p:blipFill>
          <a:blip r:embed="rId4"/>
          <a:stretch>
            <a:fillRect/>
          </a:stretch>
        </p:blipFill>
        <p:spPr>
          <a:xfrm>
            <a:off x="179512" y="1922744"/>
            <a:ext cx="6984776" cy="1463981"/>
          </a:xfrm>
          <a:prstGeom prst="rect">
            <a:avLst/>
          </a:prstGeom>
        </p:spPr>
      </p:pic>
      <p:pic>
        <p:nvPicPr>
          <p:cNvPr id="10" name="Picture 9">
            <a:extLst>
              <a:ext uri="{FF2B5EF4-FFF2-40B4-BE49-F238E27FC236}">
                <a16:creationId xmlns:a16="http://schemas.microsoft.com/office/drawing/2014/main" id="{B69D6E1A-A814-4872-9AC7-0B5F16CA872A}"/>
              </a:ext>
            </a:extLst>
          </p:cNvPr>
          <p:cNvPicPr>
            <a:picLocks noChangeAspect="1"/>
          </p:cNvPicPr>
          <p:nvPr/>
        </p:nvPicPr>
        <p:blipFill>
          <a:blip r:embed="rId5"/>
          <a:stretch>
            <a:fillRect/>
          </a:stretch>
        </p:blipFill>
        <p:spPr>
          <a:xfrm>
            <a:off x="150709" y="3429000"/>
            <a:ext cx="7517635" cy="1585999"/>
          </a:xfrm>
          <a:prstGeom prst="rect">
            <a:avLst/>
          </a:prstGeom>
        </p:spPr>
      </p:pic>
      <p:sp>
        <p:nvSpPr>
          <p:cNvPr id="2" name="Rectangle 1">
            <a:extLst>
              <a:ext uri="{FF2B5EF4-FFF2-40B4-BE49-F238E27FC236}">
                <a16:creationId xmlns:a16="http://schemas.microsoft.com/office/drawing/2014/main" id="{61429C0E-A042-4D39-A8EC-7E44D4FFD1EC}"/>
              </a:ext>
            </a:extLst>
          </p:cNvPr>
          <p:cNvSpPr/>
          <p:nvPr/>
        </p:nvSpPr>
        <p:spPr>
          <a:xfrm>
            <a:off x="395536" y="5133091"/>
            <a:ext cx="6682906" cy="1477328"/>
          </a:xfrm>
          <a:prstGeom prst="rect">
            <a:avLst/>
          </a:prstGeom>
        </p:spPr>
        <p:txBody>
          <a:bodyPr wrap="square">
            <a:spAutoFit/>
          </a:bodyPr>
          <a:lstStyle/>
          <a:p>
            <a:r>
              <a:rPr lang="en-US" dirty="0">
                <a:latin typeface="Arial" panose="020B0604020202020204" pitchFamily="34" charset="0"/>
                <a:cs typeface="Arial" panose="020B0604020202020204" pitchFamily="34" charset="0"/>
              </a:rPr>
              <a:t>There are 17 Early Learning Goals which we will be working towards throughout the duration of Foundation Stage 1 and 2. These are used to inform our planning and curriculum and what we aim for all children to achieve by the end of Foundation Stage 2. </a:t>
            </a:r>
          </a:p>
        </p:txBody>
      </p:sp>
      <p:pic>
        <p:nvPicPr>
          <p:cNvPr id="11" name="Picture 10">
            <a:extLst>
              <a:ext uri="{FF2B5EF4-FFF2-40B4-BE49-F238E27FC236}">
                <a16:creationId xmlns:a16="http://schemas.microsoft.com/office/drawing/2014/main" id="{AF7B5ECC-F7BA-41B6-838F-12ECC4C12C40}"/>
              </a:ext>
            </a:extLst>
          </p:cNvPr>
          <p:cNvPicPr>
            <a:picLocks noChangeAspect="1"/>
          </p:cNvPicPr>
          <p:nvPr/>
        </p:nvPicPr>
        <p:blipFill>
          <a:blip r:embed="rId6"/>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5741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77" y="1079683"/>
            <a:ext cx="7263027" cy="1320800"/>
          </a:xfrm>
        </p:spPr>
        <p:txBody>
          <a:bodyPr>
            <a:normAutofit/>
          </a:bodyPr>
          <a:lstStyle/>
          <a:p>
            <a:r>
              <a:rPr lang="en-GB" dirty="0">
                <a:latin typeface="Arial" panose="020B0604020202020204" pitchFamily="34" charset="0"/>
                <a:cs typeface="Arial" panose="020B0604020202020204" pitchFamily="34" charset="0"/>
              </a:rPr>
              <a:t>How will your children learn at Walter Infant School and Nursery?</a:t>
            </a:r>
          </a:p>
        </p:txBody>
      </p:sp>
      <p:sp>
        <p:nvSpPr>
          <p:cNvPr id="2" name="Content Placeholder 1"/>
          <p:cNvSpPr>
            <a:spLocks noGrp="1"/>
          </p:cNvSpPr>
          <p:nvPr>
            <p:ph idx="1"/>
          </p:nvPr>
        </p:nvSpPr>
        <p:spPr/>
        <p:txBody>
          <a:bodyPr>
            <a:normAutofit/>
          </a:bodyPr>
          <a:lstStyle/>
          <a:p>
            <a:endParaRPr lang="en-GB" dirty="0"/>
          </a:p>
          <a:p>
            <a:endParaRPr lang="en-GB" dirty="0"/>
          </a:p>
        </p:txBody>
      </p:sp>
      <p:pic>
        <p:nvPicPr>
          <p:cNvPr id="6" name="Picture 5">
            <a:extLst>
              <a:ext uri="{FF2B5EF4-FFF2-40B4-BE49-F238E27FC236}">
                <a16:creationId xmlns:a16="http://schemas.microsoft.com/office/drawing/2014/main" id="{F7B53702-7977-43D6-A5F8-7C12F33FFC50}"/>
              </a:ext>
            </a:extLst>
          </p:cNvPr>
          <p:cNvPicPr/>
          <p:nvPr/>
        </p:nvPicPr>
        <p:blipFill>
          <a:blip r:embed="rId2"/>
          <a:stretch>
            <a:fillRect/>
          </a:stretch>
        </p:blipFill>
        <p:spPr>
          <a:xfrm>
            <a:off x="1619672" y="2433342"/>
            <a:ext cx="5200127" cy="3836829"/>
          </a:xfrm>
          <a:prstGeom prst="rect">
            <a:avLst/>
          </a:prstGeom>
        </p:spPr>
      </p:pic>
      <p:pic>
        <p:nvPicPr>
          <p:cNvPr id="7" name="Picture 6">
            <a:extLst>
              <a:ext uri="{FF2B5EF4-FFF2-40B4-BE49-F238E27FC236}">
                <a16:creationId xmlns:a16="http://schemas.microsoft.com/office/drawing/2014/main" id="{96A7AA49-7228-433E-AC15-877D32795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8" name="Picture 7">
            <a:extLst>
              <a:ext uri="{FF2B5EF4-FFF2-40B4-BE49-F238E27FC236}">
                <a16:creationId xmlns:a16="http://schemas.microsoft.com/office/drawing/2014/main" id="{9AD5ABF5-2D7A-4D10-A9E6-AF2F2372DE82}"/>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2377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1172136"/>
            <a:ext cx="5616624" cy="792088"/>
          </a:xfrm>
        </p:spPr>
        <p:txBody>
          <a:bodyPr/>
          <a:lstStyle/>
          <a:p>
            <a:r>
              <a:rPr lang="en-GB" dirty="0">
                <a:latin typeface="Arial" panose="020B0604020202020204" pitchFamily="34" charset="0"/>
                <a:cs typeface="Arial" panose="020B0604020202020204" pitchFamily="34" charset="0"/>
              </a:rPr>
              <a:t>Adult-Led Activities</a:t>
            </a:r>
          </a:p>
        </p:txBody>
      </p:sp>
      <p:sp>
        <p:nvSpPr>
          <p:cNvPr id="2" name="Content Placeholder 1"/>
          <p:cNvSpPr>
            <a:spLocks noGrp="1"/>
          </p:cNvSpPr>
          <p:nvPr>
            <p:ph idx="1"/>
          </p:nvPr>
        </p:nvSpPr>
        <p:spPr>
          <a:xfrm>
            <a:off x="251520" y="1907719"/>
            <a:ext cx="7056784" cy="3249473"/>
          </a:xfrm>
        </p:spPr>
        <p:txBody>
          <a:bodyPr>
            <a:normAutofit/>
          </a:bodyPr>
          <a:lstStyle/>
          <a:p>
            <a:r>
              <a:rPr lang="en-GB" dirty="0"/>
              <a:t>Children will have whole class inputs and then will be able to practise the skills learnt in a small group with an adult</a:t>
            </a:r>
          </a:p>
          <a:p>
            <a:r>
              <a:rPr lang="en-GB" dirty="0"/>
              <a:t>Small group work will be focused on writing, reading, maths, speaking activities and will tailored to children’s stage of learning</a:t>
            </a:r>
          </a:p>
          <a:p>
            <a:r>
              <a:rPr lang="en-GB" dirty="0"/>
              <a:t>Guided reading in a group with a Teacher  </a:t>
            </a:r>
          </a:p>
          <a:p>
            <a:r>
              <a:rPr lang="en-GB" dirty="0"/>
              <a:t>Daily phonics sessions</a:t>
            </a:r>
          </a:p>
          <a:p>
            <a:r>
              <a:rPr lang="en-GB" dirty="0"/>
              <a:t>Weekly PE session </a:t>
            </a:r>
          </a:p>
          <a:p>
            <a:pPr marL="0" indent="0">
              <a:buNone/>
            </a:pPr>
            <a:endParaRPr lang="en-GB" dirty="0"/>
          </a:p>
        </p:txBody>
      </p:sp>
      <p:pic>
        <p:nvPicPr>
          <p:cNvPr id="5" name="Picture 4">
            <a:extLst>
              <a:ext uri="{FF2B5EF4-FFF2-40B4-BE49-F238E27FC236}">
                <a16:creationId xmlns:a16="http://schemas.microsoft.com/office/drawing/2014/main" id="{14F5E965-A0FF-4552-8F54-734E78E033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80D54BD3-46AD-41C7-89DC-910E92A6FBB9}"/>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48C77D54-8AE3-4A51-BF0E-ADF47B7A190C}"/>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37757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77" y="1178877"/>
            <a:ext cx="6347713" cy="1320800"/>
          </a:xfrm>
        </p:spPr>
        <p:txBody>
          <a:bodyPr/>
          <a:lstStyle/>
          <a:p>
            <a:r>
              <a:rPr lang="en-GB" dirty="0">
                <a:latin typeface="Arial" panose="020B0604020202020204" pitchFamily="34" charset="0"/>
                <a:cs typeface="Arial" panose="020B0604020202020204" pitchFamily="34" charset="0"/>
              </a:rPr>
              <a:t>Child Initiated Learning</a:t>
            </a:r>
          </a:p>
        </p:txBody>
      </p:sp>
      <p:sp>
        <p:nvSpPr>
          <p:cNvPr id="2" name="Content Placeholder 1"/>
          <p:cNvSpPr>
            <a:spLocks noGrp="1"/>
          </p:cNvSpPr>
          <p:nvPr>
            <p:ph idx="1"/>
          </p:nvPr>
        </p:nvSpPr>
        <p:spPr>
          <a:xfrm>
            <a:off x="318022" y="1870108"/>
            <a:ext cx="7062289" cy="3880773"/>
          </a:xfrm>
        </p:spPr>
        <p:txBody>
          <a:bodyPr>
            <a:normAutofit/>
          </a:bodyPr>
          <a:lstStyle/>
          <a:p>
            <a:r>
              <a:rPr lang="en-GB" dirty="0">
                <a:solidFill>
                  <a:schemeClr val="tx1"/>
                </a:solidFill>
                <a:latin typeface="Arial" panose="020B0604020202020204" pitchFamily="34" charset="0"/>
                <a:cs typeface="Arial" panose="020B0604020202020204" pitchFamily="34" charset="0"/>
              </a:rPr>
              <a:t>Children will be learning through play and exploration</a:t>
            </a:r>
          </a:p>
          <a:p>
            <a:r>
              <a:rPr lang="en-US" dirty="0">
                <a:solidFill>
                  <a:schemeClr val="tx1"/>
                </a:solidFill>
                <a:latin typeface="Arial" panose="020B0604020202020204" pitchFamily="34" charset="0"/>
                <a:cs typeface="Arial" panose="020B0604020202020204" pitchFamily="34" charset="0"/>
              </a:rPr>
              <a:t>Learning through play will be supported and extended by our carefully planned and resourced learning environment as well as through interaction with adults</a:t>
            </a:r>
            <a:endParaRPr lang="en-GB"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Children</a:t>
            </a:r>
            <a:r>
              <a:rPr lang="en-GB" dirty="0">
                <a:solidFill>
                  <a:schemeClr val="tx1"/>
                </a:solidFill>
                <a:latin typeface="Arial" panose="020B0604020202020204" pitchFamily="34" charset="0"/>
                <a:cs typeface="Arial" panose="020B0604020202020204" pitchFamily="34" charset="0"/>
              </a:rPr>
              <a:t> will be given opportunities to develop the skills they have learnt during adult led activities with increasing independence</a:t>
            </a:r>
          </a:p>
          <a:p>
            <a:r>
              <a:rPr lang="en-GB" dirty="0">
                <a:solidFill>
                  <a:schemeClr val="tx1"/>
                </a:solidFill>
                <a:latin typeface="Arial" panose="020B0604020202020204" pitchFamily="34" charset="0"/>
                <a:cs typeface="Arial" panose="020B0604020202020204" pitchFamily="34" charset="0"/>
              </a:rPr>
              <a:t>Children will have the opportunity to choose their own learning opportunities and follow their interests</a:t>
            </a:r>
          </a:p>
          <a:p>
            <a:r>
              <a:rPr lang="en-GB" dirty="0">
                <a:solidFill>
                  <a:schemeClr val="tx1"/>
                </a:solidFill>
                <a:latin typeface="Arial" panose="020B0604020202020204" pitchFamily="34" charset="0"/>
                <a:cs typeface="Arial" panose="020B0604020202020204" pitchFamily="34" charset="0"/>
              </a:rPr>
              <a:t>They will be able to explore our outside environment at most times and in most weathers!</a:t>
            </a:r>
          </a:p>
        </p:txBody>
      </p:sp>
      <p:pic>
        <p:nvPicPr>
          <p:cNvPr id="5" name="Picture 4">
            <a:extLst>
              <a:ext uri="{FF2B5EF4-FFF2-40B4-BE49-F238E27FC236}">
                <a16:creationId xmlns:a16="http://schemas.microsoft.com/office/drawing/2014/main" id="{3089AB58-046A-44C0-99EB-E4821E8323CA}"/>
              </a:ext>
            </a:extLst>
          </p:cNvPr>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7D4A813D-386A-4D00-95BF-9A9F0D486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7" name="Picture 6">
            <a:extLst>
              <a:ext uri="{FF2B5EF4-FFF2-40B4-BE49-F238E27FC236}">
                <a16:creationId xmlns:a16="http://schemas.microsoft.com/office/drawing/2014/main" id="{635D11A9-1324-4B09-BFF1-B422C5DDD8D9}"/>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1279904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AC61D-BF1A-4897-91D1-8339780A9DF8}"/>
              </a:ext>
            </a:extLst>
          </p:cNvPr>
          <p:cNvSpPr>
            <a:spLocks noGrp="1"/>
          </p:cNvSpPr>
          <p:nvPr>
            <p:ph type="title"/>
          </p:nvPr>
        </p:nvSpPr>
        <p:spPr/>
        <p:txBody>
          <a:bodyPr/>
          <a:lstStyle/>
          <a:p>
            <a:r>
              <a:rPr lang="en-GB" dirty="0"/>
              <a:t>Early Learning Goals</a:t>
            </a:r>
          </a:p>
        </p:txBody>
      </p:sp>
      <p:sp>
        <p:nvSpPr>
          <p:cNvPr id="6" name="Rectangle 5">
            <a:extLst>
              <a:ext uri="{FF2B5EF4-FFF2-40B4-BE49-F238E27FC236}">
                <a16:creationId xmlns:a16="http://schemas.microsoft.com/office/drawing/2014/main" id="{85A0902C-A275-4D4C-B18E-50207EA55147}"/>
              </a:ext>
            </a:extLst>
          </p:cNvPr>
          <p:cNvSpPr/>
          <p:nvPr/>
        </p:nvSpPr>
        <p:spPr>
          <a:xfrm>
            <a:off x="539552" y="1484784"/>
            <a:ext cx="6264696" cy="3652282"/>
          </a:xfrm>
          <a:prstGeom prst="rect">
            <a:avLst/>
          </a:prstGeom>
        </p:spPr>
        <p:txBody>
          <a:bodyPr wrap="square">
            <a:spAutoFit/>
          </a:bodyPr>
          <a:lstStyle/>
          <a:p>
            <a:pPr marL="342900" lvl="0" indent="-342900">
              <a:spcBef>
                <a:spcPts val="1000"/>
              </a:spcBef>
              <a:buClr>
                <a:srgbClr val="92278F">
                  <a:lumMod val="75000"/>
                </a:srgbClr>
              </a:buClr>
              <a:buSzPct val="80000"/>
              <a:buFont typeface="Wingdings 3" charset="2"/>
              <a:buChar char=""/>
            </a:pPr>
            <a:r>
              <a:rPr lang="en-GB" dirty="0">
                <a:solidFill>
                  <a:prstClr val="black"/>
                </a:solidFill>
                <a:latin typeface="Arial" panose="020B0604020202020204" pitchFamily="34" charset="0"/>
                <a:cs typeface="Arial" panose="020B0604020202020204" pitchFamily="34" charset="0"/>
              </a:rPr>
              <a:t>Children will be learning through play and exploration</a:t>
            </a:r>
          </a:p>
          <a:p>
            <a:pPr marL="342900" lvl="0" indent="-342900">
              <a:spcBef>
                <a:spcPts val="1000"/>
              </a:spcBef>
              <a:buClr>
                <a:srgbClr val="92278F">
                  <a:lumMod val="75000"/>
                </a:srgbClr>
              </a:buClr>
              <a:buSzPct val="80000"/>
              <a:buFont typeface="Wingdings 3" charset="2"/>
              <a:buChar char=""/>
            </a:pPr>
            <a:r>
              <a:rPr lang="en-US" dirty="0">
                <a:solidFill>
                  <a:prstClr val="black"/>
                </a:solidFill>
                <a:latin typeface="Arial" panose="020B0604020202020204" pitchFamily="34" charset="0"/>
                <a:cs typeface="Arial" panose="020B0604020202020204" pitchFamily="34" charset="0"/>
              </a:rPr>
              <a:t>Learning through play will be supported and extended by our carefully planned and resourced learning environment as well as through interaction with adults</a:t>
            </a:r>
            <a:endParaRPr lang="en-GB" dirty="0">
              <a:solidFill>
                <a:prstClr val="black"/>
              </a:solidFill>
              <a:latin typeface="Arial" panose="020B0604020202020204" pitchFamily="34" charset="0"/>
              <a:cs typeface="Arial" panose="020B0604020202020204" pitchFamily="34" charset="0"/>
            </a:endParaRPr>
          </a:p>
          <a:p>
            <a:pPr marL="342900" lvl="0" indent="-342900">
              <a:spcBef>
                <a:spcPts val="1000"/>
              </a:spcBef>
              <a:buClr>
                <a:srgbClr val="92278F">
                  <a:lumMod val="75000"/>
                </a:srgbClr>
              </a:buClr>
              <a:buSzPct val="80000"/>
              <a:buFont typeface="Wingdings 3" charset="2"/>
              <a:buChar char=""/>
            </a:pPr>
            <a:r>
              <a:rPr lang="en-US" dirty="0">
                <a:solidFill>
                  <a:prstClr val="black"/>
                </a:solidFill>
                <a:latin typeface="Arial" panose="020B0604020202020204" pitchFamily="34" charset="0"/>
                <a:cs typeface="Arial" panose="020B0604020202020204" pitchFamily="34" charset="0"/>
              </a:rPr>
              <a:t>Children</a:t>
            </a:r>
            <a:r>
              <a:rPr lang="en-GB" dirty="0">
                <a:solidFill>
                  <a:prstClr val="black"/>
                </a:solidFill>
                <a:latin typeface="Arial" panose="020B0604020202020204" pitchFamily="34" charset="0"/>
                <a:cs typeface="Arial" panose="020B0604020202020204" pitchFamily="34" charset="0"/>
              </a:rPr>
              <a:t> will be given opportunities to develop the skills they have learnt during adult led activities with increasing independence</a:t>
            </a:r>
          </a:p>
          <a:p>
            <a:pPr marL="342900" lvl="0" indent="-342900">
              <a:spcBef>
                <a:spcPts val="1000"/>
              </a:spcBef>
              <a:buClr>
                <a:srgbClr val="92278F">
                  <a:lumMod val="75000"/>
                </a:srgbClr>
              </a:buClr>
              <a:buSzPct val="80000"/>
              <a:buFont typeface="Wingdings 3" charset="2"/>
              <a:buChar char=""/>
            </a:pPr>
            <a:r>
              <a:rPr lang="en-GB" dirty="0">
                <a:solidFill>
                  <a:prstClr val="black"/>
                </a:solidFill>
                <a:latin typeface="Arial" panose="020B0604020202020204" pitchFamily="34" charset="0"/>
                <a:cs typeface="Arial" panose="020B0604020202020204" pitchFamily="34" charset="0"/>
              </a:rPr>
              <a:t>Children will have the opportunity to choose their own learning opportunities and follow their interests</a:t>
            </a:r>
          </a:p>
          <a:p>
            <a:pPr marL="342900" lvl="0" indent="-342900">
              <a:spcBef>
                <a:spcPts val="1000"/>
              </a:spcBef>
              <a:buClr>
                <a:srgbClr val="92278F">
                  <a:lumMod val="75000"/>
                </a:srgbClr>
              </a:buClr>
              <a:buSzPct val="80000"/>
              <a:buFont typeface="Wingdings 3" charset="2"/>
              <a:buChar char=""/>
            </a:pPr>
            <a:r>
              <a:rPr lang="en-GB" dirty="0">
                <a:solidFill>
                  <a:prstClr val="black"/>
                </a:solidFill>
                <a:latin typeface="Arial" panose="020B0604020202020204" pitchFamily="34" charset="0"/>
                <a:cs typeface="Arial" panose="020B0604020202020204" pitchFamily="34" charset="0"/>
              </a:rPr>
              <a:t>They will be able to explore our outside environment at most times and in most weathers!</a:t>
            </a:r>
          </a:p>
        </p:txBody>
      </p:sp>
    </p:spTree>
    <p:extLst>
      <p:ext uri="{BB962C8B-B14F-4D97-AF65-F5344CB8AC3E}">
        <p14:creationId xmlns:p14="http://schemas.microsoft.com/office/powerpoint/2010/main" val="3122250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BE02A8-184F-42D5-9557-EB61404B37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
        <p:nvSpPr>
          <p:cNvPr id="7" name="Title 2">
            <a:extLst>
              <a:ext uri="{FF2B5EF4-FFF2-40B4-BE49-F238E27FC236}">
                <a16:creationId xmlns:a16="http://schemas.microsoft.com/office/drawing/2014/main" id="{F55787EE-B067-4D22-8B0B-8058FFBA791F}"/>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Communication and Language</a:t>
            </a:r>
          </a:p>
        </p:txBody>
      </p:sp>
      <p:sp>
        <p:nvSpPr>
          <p:cNvPr id="8" name="Content Placeholder 1">
            <a:extLst>
              <a:ext uri="{FF2B5EF4-FFF2-40B4-BE49-F238E27FC236}">
                <a16:creationId xmlns:a16="http://schemas.microsoft.com/office/drawing/2014/main" id="{CEB65FFC-757D-45B9-B287-83AA838224EC}"/>
              </a:ext>
            </a:extLst>
          </p:cNvPr>
          <p:cNvSpPr txBox="1">
            <a:spLocks/>
          </p:cNvSpPr>
          <p:nvPr/>
        </p:nvSpPr>
        <p:spPr>
          <a:xfrm>
            <a:off x="251520" y="1907719"/>
            <a:ext cx="7056784" cy="3249473"/>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GB" dirty="0"/>
          </a:p>
        </p:txBody>
      </p:sp>
      <p:sp>
        <p:nvSpPr>
          <p:cNvPr id="9" name="Content Placeholder 1">
            <a:extLst>
              <a:ext uri="{FF2B5EF4-FFF2-40B4-BE49-F238E27FC236}">
                <a16:creationId xmlns:a16="http://schemas.microsoft.com/office/drawing/2014/main" id="{B3263290-843A-40EC-8C3B-48A6CCEB300D}"/>
              </a:ext>
            </a:extLst>
          </p:cNvPr>
          <p:cNvSpPr txBox="1">
            <a:spLocks/>
          </p:cNvSpPr>
          <p:nvPr/>
        </p:nvSpPr>
        <p:spPr>
          <a:xfrm>
            <a:off x="251520" y="2056189"/>
            <a:ext cx="7062289" cy="202088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solidFill>
                  <a:schemeClr val="tx1"/>
                </a:solidFill>
                <a:latin typeface="Arial" panose="020B0604020202020204" pitchFamily="34" charset="0"/>
                <a:cs typeface="Arial" panose="020B0604020202020204" pitchFamily="34" charset="0"/>
              </a:rPr>
              <a:t>Listening, Attention and Understanding</a:t>
            </a:r>
          </a:p>
          <a:p>
            <a:r>
              <a:rPr lang="en-GB" sz="2800" dirty="0">
                <a:solidFill>
                  <a:schemeClr val="tx1"/>
                </a:solidFill>
                <a:latin typeface="Arial" panose="020B0604020202020204" pitchFamily="34" charset="0"/>
                <a:cs typeface="Arial" panose="020B0604020202020204" pitchFamily="34" charset="0"/>
              </a:rPr>
              <a:t>Speaking</a:t>
            </a:r>
          </a:p>
        </p:txBody>
      </p:sp>
      <p:pic>
        <p:nvPicPr>
          <p:cNvPr id="10" name="Picture 9">
            <a:extLst>
              <a:ext uri="{FF2B5EF4-FFF2-40B4-BE49-F238E27FC236}">
                <a16:creationId xmlns:a16="http://schemas.microsoft.com/office/drawing/2014/main" id="{D2499BCF-2803-4C22-82D5-E28AB11227C7}"/>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A1BCE6C8-E5A7-447E-8265-EECF526EDF50}"/>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24755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C80965-9F81-43D6-998E-26BDBD49887A}"/>
              </a:ext>
            </a:extLst>
          </p:cNvPr>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E8AD218F-7CD9-4696-9194-3ABF8A6C7518}"/>
              </a:ext>
            </a:extLst>
          </p:cNvPr>
          <p:cNvPicPr>
            <a:picLocks noChangeAspect="1"/>
          </p:cNvPicPr>
          <p:nvPr/>
        </p:nvPicPr>
        <p:blipFill>
          <a:blip r:embed="rId3"/>
          <a:stretch>
            <a:fillRect/>
          </a:stretch>
        </p:blipFill>
        <p:spPr>
          <a:xfrm>
            <a:off x="8098913" y="5901406"/>
            <a:ext cx="1029874" cy="951929"/>
          </a:xfrm>
          <a:prstGeom prst="rect">
            <a:avLst/>
          </a:prstGeom>
        </p:spPr>
      </p:pic>
      <p:pic>
        <p:nvPicPr>
          <p:cNvPr id="9" name="Picture 8">
            <a:extLst>
              <a:ext uri="{FF2B5EF4-FFF2-40B4-BE49-F238E27FC236}">
                <a16:creationId xmlns:a16="http://schemas.microsoft.com/office/drawing/2014/main" id="{F2A03FC0-FCFC-491E-8F3E-5527B326D1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94200" y="3666650"/>
            <a:ext cx="2939662" cy="2204747"/>
          </a:xfrm>
          <a:prstGeom prst="rect">
            <a:avLst/>
          </a:prstGeom>
        </p:spPr>
      </p:pic>
      <p:pic>
        <p:nvPicPr>
          <p:cNvPr id="12" name="Picture 11">
            <a:extLst>
              <a:ext uri="{FF2B5EF4-FFF2-40B4-BE49-F238E27FC236}">
                <a16:creationId xmlns:a16="http://schemas.microsoft.com/office/drawing/2014/main" id="{1DC529E7-5FF9-48BE-9C27-C196FDBD92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68987" y="3759268"/>
            <a:ext cx="2740173" cy="2055130"/>
          </a:xfrm>
          <a:prstGeom prst="rect">
            <a:avLst/>
          </a:prstGeom>
        </p:spPr>
      </p:pic>
      <p:pic>
        <p:nvPicPr>
          <p:cNvPr id="14" name="Picture 13">
            <a:extLst>
              <a:ext uri="{FF2B5EF4-FFF2-40B4-BE49-F238E27FC236}">
                <a16:creationId xmlns:a16="http://schemas.microsoft.com/office/drawing/2014/main" id="{64FD9190-2B9C-47F8-BBCB-2EF9A989DE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617165" y="577841"/>
            <a:ext cx="2838434" cy="2128825"/>
          </a:xfrm>
          <a:prstGeom prst="rect">
            <a:avLst/>
          </a:prstGeom>
        </p:spPr>
      </p:pic>
      <p:pic>
        <p:nvPicPr>
          <p:cNvPr id="15" name="Picture 14">
            <a:extLst>
              <a:ext uri="{FF2B5EF4-FFF2-40B4-BE49-F238E27FC236}">
                <a16:creationId xmlns:a16="http://schemas.microsoft.com/office/drawing/2014/main" id="{20998084-187B-4E91-827F-17F1A285E5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151857" y="498624"/>
            <a:ext cx="3227018" cy="2420264"/>
          </a:xfrm>
          <a:prstGeom prst="rect">
            <a:avLst/>
          </a:prstGeom>
        </p:spPr>
      </p:pic>
      <p:pic>
        <p:nvPicPr>
          <p:cNvPr id="16" name="Picture 15">
            <a:extLst>
              <a:ext uri="{FF2B5EF4-FFF2-40B4-BE49-F238E27FC236}">
                <a16:creationId xmlns:a16="http://schemas.microsoft.com/office/drawing/2014/main" id="{81096D16-7542-42EE-B4EC-4AF7425275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595583" y="498623"/>
            <a:ext cx="3227019" cy="2420265"/>
          </a:xfrm>
          <a:prstGeom prst="rect">
            <a:avLst/>
          </a:prstGeom>
        </p:spPr>
      </p:pic>
    </p:spTree>
    <p:extLst>
      <p:ext uri="{BB962C8B-B14F-4D97-AF65-F5344CB8AC3E}">
        <p14:creationId xmlns:p14="http://schemas.microsoft.com/office/powerpoint/2010/main" val="4023340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4482" y="1078290"/>
            <a:ext cx="5617638" cy="1126573"/>
          </a:xfrm>
        </p:spPr>
        <p:txBody>
          <a:bodyPr>
            <a:noAutofit/>
          </a:bodyPr>
          <a:lstStyle/>
          <a:p>
            <a:r>
              <a:rPr lang="en-GB" dirty="0">
                <a:latin typeface="Arial" panose="020B0604020202020204" pitchFamily="34" charset="0"/>
                <a:cs typeface="Arial" panose="020B0604020202020204" pitchFamily="34" charset="0"/>
              </a:rPr>
              <a:t>Headteacher’s Welcome</a:t>
            </a:r>
          </a:p>
        </p:txBody>
      </p:sp>
      <p:pic>
        <p:nvPicPr>
          <p:cNvPr id="6" name="Picture 5">
            <a:extLst>
              <a:ext uri="{FF2B5EF4-FFF2-40B4-BE49-F238E27FC236}">
                <a16:creationId xmlns:a16="http://schemas.microsoft.com/office/drawing/2014/main" id="{F373F946-CA6D-4273-B3E9-ED670265C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2" y="44624"/>
            <a:ext cx="5148064" cy="1002200"/>
          </a:xfrm>
          <a:prstGeom prst="rect">
            <a:avLst/>
          </a:prstGeom>
        </p:spPr>
      </p:pic>
      <p:pic>
        <p:nvPicPr>
          <p:cNvPr id="5" name="Picture 4">
            <a:extLst>
              <a:ext uri="{FF2B5EF4-FFF2-40B4-BE49-F238E27FC236}">
                <a16:creationId xmlns:a16="http://schemas.microsoft.com/office/drawing/2014/main" id="{CDDBE08D-72EB-478D-AB67-CBFD782BA803}"/>
              </a:ext>
            </a:extLst>
          </p:cNvPr>
          <p:cNvPicPr/>
          <p:nvPr/>
        </p:nvPicPr>
        <p:blipFill>
          <a:blip r:embed="rId4"/>
          <a:stretch>
            <a:fillRect/>
          </a:stretch>
        </p:blipFill>
        <p:spPr>
          <a:xfrm>
            <a:off x="5940152" y="162904"/>
            <a:ext cx="3026668" cy="1537904"/>
          </a:xfrm>
          <a:prstGeom prst="rect">
            <a:avLst/>
          </a:prstGeom>
        </p:spPr>
      </p:pic>
      <p:sp>
        <p:nvSpPr>
          <p:cNvPr id="3" name="Rectangle 2">
            <a:extLst>
              <a:ext uri="{FF2B5EF4-FFF2-40B4-BE49-F238E27FC236}">
                <a16:creationId xmlns:a16="http://schemas.microsoft.com/office/drawing/2014/main" id="{CFDBE2D9-D686-4D93-B08C-6AC7AC8181FF}"/>
              </a:ext>
            </a:extLst>
          </p:cNvPr>
          <p:cNvSpPr/>
          <p:nvPr/>
        </p:nvSpPr>
        <p:spPr>
          <a:xfrm>
            <a:off x="251520" y="1970848"/>
            <a:ext cx="8188121" cy="4093428"/>
          </a:xfrm>
          <a:prstGeom prst="rect">
            <a:avLst/>
          </a:prstGeom>
        </p:spPr>
        <p:txBody>
          <a:bodyPr wrap="square">
            <a:spAutoFit/>
          </a:bodyPr>
          <a:lstStyle/>
          <a:p>
            <a:pPr>
              <a:spcAft>
                <a:spcPts val="0"/>
              </a:spcAft>
            </a:pPr>
            <a:r>
              <a:rPr lang="en-GB" sz="2000" dirty="0">
                <a:latin typeface="Arial" panose="020B0604020202020204" pitchFamily="34" charset="0"/>
                <a:ea typeface="Calibri" panose="020F0502020204030204" pitchFamily="34" charset="0"/>
                <a:cs typeface="Times New Roman" panose="02020603050405020304" pitchFamily="18" charset="0"/>
              </a:rPr>
              <a:t>Walter Infant School and Nursery is unique; we call ourselves a BIG school for little people.  The staff team at Walter Infant School and Nursery are committed to making our school a very happy place for our wonderful children to learn and play.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latin typeface="Arial" panose="020B0604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latin typeface="Arial" panose="020B0604020202020204" pitchFamily="34" charset="0"/>
                <a:ea typeface="Calibri" panose="020F0502020204030204" pitchFamily="34" charset="0"/>
                <a:cs typeface="Times New Roman" panose="02020603050405020304" pitchFamily="18" charset="0"/>
              </a:rPr>
              <a:t>We are a Values-based School and our values of respect, kindness, honesty, empathy and resilience run through our school like a gentle, calming river, ensuring that our children feel safe, loved and cared for.</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latin typeface="Arial" panose="020B0604020202020204" pitchFamily="34" charset="0"/>
                <a:ea typeface="Calibri" panose="020F0502020204030204" pitchFamily="34" charset="0"/>
                <a:cs typeface="Times New Roman" panose="02020603050405020304" pitchFamily="18" charset="0"/>
              </a:rPr>
              <a:t> </a:t>
            </a:r>
            <a:endParaRPr lang="en-GB"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000" dirty="0">
                <a:latin typeface="Arial" panose="020B0604020202020204" pitchFamily="34" charset="0"/>
                <a:ea typeface="Calibri" panose="020F0502020204030204" pitchFamily="34" charset="0"/>
                <a:cs typeface="Times New Roman" panose="02020603050405020304" pitchFamily="18" charset="0"/>
              </a:rPr>
              <a:t>Our school motto is </a:t>
            </a:r>
            <a:r>
              <a:rPr lang="en-GB" sz="2000" b="1" i="1" dirty="0">
                <a:solidFill>
                  <a:srgbClr val="660033"/>
                </a:solidFill>
                <a:latin typeface="Arial" panose="020B0604020202020204" pitchFamily="34" charset="0"/>
                <a:ea typeface="Calibri" panose="020F0502020204030204" pitchFamily="34" charset="0"/>
                <a:cs typeface="Times New Roman" panose="02020603050405020304" pitchFamily="18" charset="0"/>
              </a:rPr>
              <a:t>“To be the best I can be!” </a:t>
            </a:r>
            <a:r>
              <a:rPr lang="en-GB" sz="2000" dirty="0">
                <a:latin typeface="Arial" panose="020B0604020202020204" pitchFamily="34" charset="0"/>
                <a:ea typeface="Calibri" panose="020F0502020204030204" pitchFamily="34" charset="0"/>
                <a:cs typeface="Times New Roman" panose="02020603050405020304" pitchFamily="18" charset="0"/>
              </a:rPr>
              <a:t>We nurture our children to become the best version of themselves, celebrating all of their differences and learning alongside each other so that we can all do more, know more and remember more! </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3C806DD5-5DF5-41FB-AF6C-8A457C7E6AA4}"/>
              </a:ext>
            </a:extLst>
          </p:cNvPr>
          <p:cNvPicPr>
            <a:picLocks noChangeAspect="1"/>
          </p:cNvPicPr>
          <p:nvPr/>
        </p:nvPicPr>
        <p:blipFill>
          <a:blip r:embed="rId5"/>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03083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F4A4A9-EE25-4CEE-9C7E-E9E8662482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
        <p:nvSpPr>
          <p:cNvPr id="7" name="Title 2">
            <a:extLst>
              <a:ext uri="{FF2B5EF4-FFF2-40B4-BE49-F238E27FC236}">
                <a16:creationId xmlns:a16="http://schemas.microsoft.com/office/drawing/2014/main" id="{810F6AA8-27A8-4A5F-8997-35884BF41992}"/>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Personal, Social and Emotional Development</a:t>
            </a:r>
          </a:p>
        </p:txBody>
      </p:sp>
      <p:sp>
        <p:nvSpPr>
          <p:cNvPr id="8" name="Content Placeholder 1">
            <a:extLst>
              <a:ext uri="{FF2B5EF4-FFF2-40B4-BE49-F238E27FC236}">
                <a16:creationId xmlns:a16="http://schemas.microsoft.com/office/drawing/2014/main" id="{9D748080-1B65-4A3D-8A6D-98AD06363EE4}"/>
              </a:ext>
            </a:extLst>
          </p:cNvPr>
          <p:cNvSpPr txBox="1">
            <a:spLocks/>
          </p:cNvSpPr>
          <p:nvPr/>
        </p:nvSpPr>
        <p:spPr>
          <a:xfrm>
            <a:off x="251520" y="2631730"/>
            <a:ext cx="7062289" cy="202088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solidFill>
                  <a:schemeClr val="tx1"/>
                </a:solidFill>
                <a:latin typeface="Arial" panose="020B0604020202020204" pitchFamily="34" charset="0"/>
                <a:cs typeface="Arial" panose="020B0604020202020204" pitchFamily="34" charset="0"/>
              </a:rPr>
              <a:t>Self-Regulation</a:t>
            </a:r>
          </a:p>
          <a:p>
            <a:r>
              <a:rPr lang="en-GB" sz="2800" dirty="0">
                <a:solidFill>
                  <a:schemeClr val="tx1"/>
                </a:solidFill>
                <a:latin typeface="Arial" panose="020B0604020202020204" pitchFamily="34" charset="0"/>
                <a:cs typeface="Arial" panose="020B0604020202020204" pitchFamily="34" charset="0"/>
              </a:rPr>
              <a:t>Managing Self</a:t>
            </a:r>
          </a:p>
          <a:p>
            <a:r>
              <a:rPr lang="en-GB" sz="2800" dirty="0">
                <a:solidFill>
                  <a:schemeClr val="tx1"/>
                </a:solidFill>
                <a:latin typeface="Arial" panose="020B0604020202020204" pitchFamily="34" charset="0"/>
                <a:cs typeface="Arial" panose="020B0604020202020204" pitchFamily="34" charset="0"/>
              </a:rPr>
              <a:t>Building Relationships</a:t>
            </a:r>
          </a:p>
        </p:txBody>
      </p:sp>
      <p:pic>
        <p:nvPicPr>
          <p:cNvPr id="9" name="Picture 8">
            <a:extLst>
              <a:ext uri="{FF2B5EF4-FFF2-40B4-BE49-F238E27FC236}">
                <a16:creationId xmlns:a16="http://schemas.microsoft.com/office/drawing/2014/main" id="{EE7161E6-60D7-4BDA-AF15-6C6B02F1B3C8}"/>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2534F62E-7E26-423E-8D53-5D6F12C3B10F}"/>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404560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1E6E88-D215-4454-8ABF-B36DFBABF1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9499" y="3549013"/>
            <a:ext cx="3264362" cy="2448272"/>
          </a:xfrm>
          <a:prstGeom prst="rect">
            <a:avLst/>
          </a:prstGeom>
        </p:spPr>
      </p:pic>
      <p:pic>
        <p:nvPicPr>
          <p:cNvPr id="11" name="Picture 10">
            <a:extLst>
              <a:ext uri="{FF2B5EF4-FFF2-40B4-BE49-F238E27FC236}">
                <a16:creationId xmlns:a16="http://schemas.microsoft.com/office/drawing/2014/main" id="{910A636A-4A66-4BA6-B49F-9BDB2C7197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40534" y="555315"/>
            <a:ext cx="2784308" cy="2088231"/>
          </a:xfrm>
          <a:prstGeom prst="rect">
            <a:avLst/>
          </a:prstGeom>
        </p:spPr>
      </p:pic>
      <p:pic>
        <p:nvPicPr>
          <p:cNvPr id="6" name="Picture 5">
            <a:extLst>
              <a:ext uri="{FF2B5EF4-FFF2-40B4-BE49-F238E27FC236}">
                <a16:creationId xmlns:a16="http://schemas.microsoft.com/office/drawing/2014/main" id="{46A931A5-D10A-4049-9233-ABF3D0AC2B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797" y="116632"/>
            <a:ext cx="3744416" cy="2808312"/>
          </a:xfrm>
          <a:prstGeom prst="rect">
            <a:avLst/>
          </a:prstGeom>
        </p:spPr>
      </p:pic>
      <p:pic>
        <p:nvPicPr>
          <p:cNvPr id="14" name="Picture 13">
            <a:extLst>
              <a:ext uri="{FF2B5EF4-FFF2-40B4-BE49-F238E27FC236}">
                <a16:creationId xmlns:a16="http://schemas.microsoft.com/office/drawing/2014/main" id="{7C5638EA-8E14-4609-8293-7D9C468FFA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879900" y="3569593"/>
            <a:ext cx="3429000" cy="2571750"/>
          </a:xfrm>
          <a:prstGeom prst="rect">
            <a:avLst/>
          </a:prstGeom>
        </p:spPr>
      </p:pic>
      <p:pic>
        <p:nvPicPr>
          <p:cNvPr id="15" name="Picture 14">
            <a:extLst>
              <a:ext uri="{FF2B5EF4-FFF2-40B4-BE49-F238E27FC236}">
                <a16:creationId xmlns:a16="http://schemas.microsoft.com/office/drawing/2014/main" id="{8429011D-98DF-4D2D-AC6F-E3F76CDA01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947875" y="4028073"/>
            <a:ext cx="2905023" cy="2178768"/>
          </a:xfrm>
          <a:prstGeom prst="rect">
            <a:avLst/>
          </a:prstGeom>
        </p:spPr>
      </p:pic>
    </p:spTree>
    <p:extLst>
      <p:ext uri="{BB962C8B-B14F-4D97-AF65-F5344CB8AC3E}">
        <p14:creationId xmlns:p14="http://schemas.microsoft.com/office/powerpoint/2010/main" val="1105037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FD9357-0E2C-4CE7-8173-97DC5CC2C2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
        <p:nvSpPr>
          <p:cNvPr id="7" name="Title 2">
            <a:extLst>
              <a:ext uri="{FF2B5EF4-FFF2-40B4-BE49-F238E27FC236}">
                <a16:creationId xmlns:a16="http://schemas.microsoft.com/office/drawing/2014/main" id="{A9E106D9-3F9F-451A-B794-0418DC262EC7}"/>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Physical Development</a:t>
            </a:r>
          </a:p>
        </p:txBody>
      </p:sp>
      <p:sp>
        <p:nvSpPr>
          <p:cNvPr id="10" name="Content Placeholder 1">
            <a:extLst>
              <a:ext uri="{FF2B5EF4-FFF2-40B4-BE49-F238E27FC236}">
                <a16:creationId xmlns:a16="http://schemas.microsoft.com/office/drawing/2014/main" id="{B9A8747A-35CF-4DFE-85E6-ECCC3B5EBF67}"/>
              </a:ext>
            </a:extLst>
          </p:cNvPr>
          <p:cNvSpPr txBox="1">
            <a:spLocks/>
          </p:cNvSpPr>
          <p:nvPr/>
        </p:nvSpPr>
        <p:spPr>
          <a:xfrm>
            <a:off x="179512" y="2132856"/>
            <a:ext cx="7062289" cy="202088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solidFill>
                  <a:schemeClr val="tx1"/>
                </a:solidFill>
                <a:latin typeface="Arial" panose="020B0604020202020204" pitchFamily="34" charset="0"/>
                <a:cs typeface="Arial" panose="020B0604020202020204" pitchFamily="34" charset="0"/>
              </a:rPr>
              <a:t>Gross Motor</a:t>
            </a:r>
          </a:p>
          <a:p>
            <a:r>
              <a:rPr lang="en-GB" sz="2800" dirty="0">
                <a:solidFill>
                  <a:schemeClr val="tx1"/>
                </a:solidFill>
                <a:latin typeface="Arial" panose="020B0604020202020204" pitchFamily="34" charset="0"/>
                <a:cs typeface="Arial" panose="020B0604020202020204" pitchFamily="34" charset="0"/>
              </a:rPr>
              <a:t>Fine Motor</a:t>
            </a:r>
          </a:p>
        </p:txBody>
      </p:sp>
      <p:pic>
        <p:nvPicPr>
          <p:cNvPr id="11" name="Picture 10">
            <a:extLst>
              <a:ext uri="{FF2B5EF4-FFF2-40B4-BE49-F238E27FC236}">
                <a16:creationId xmlns:a16="http://schemas.microsoft.com/office/drawing/2014/main" id="{4532B12C-4A0F-453C-9E94-C46283D03A7D}"/>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C8E16946-6258-4456-A684-C9FB51C4501A}"/>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66228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9" name="Picture 8">
            <a:extLst>
              <a:ext uri="{FF2B5EF4-FFF2-40B4-BE49-F238E27FC236}">
                <a16:creationId xmlns:a16="http://schemas.microsoft.com/office/drawing/2014/main" id="{C8E19A92-3991-47D2-A7F7-03986CD19C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32991" y="685858"/>
            <a:ext cx="3300030" cy="2475024"/>
          </a:xfrm>
          <a:prstGeom prst="rect">
            <a:avLst/>
          </a:prstGeom>
        </p:spPr>
      </p:pic>
      <p:pic>
        <p:nvPicPr>
          <p:cNvPr id="10" name="Picture 9">
            <a:extLst>
              <a:ext uri="{FF2B5EF4-FFF2-40B4-BE49-F238E27FC236}">
                <a16:creationId xmlns:a16="http://schemas.microsoft.com/office/drawing/2014/main" id="{A59BF005-CE5B-41E2-A64C-E3B43C508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84811" y="4004421"/>
            <a:ext cx="2875175" cy="2156382"/>
          </a:xfrm>
          <a:prstGeom prst="rect">
            <a:avLst/>
          </a:prstGeom>
        </p:spPr>
      </p:pic>
      <p:pic>
        <p:nvPicPr>
          <p:cNvPr id="7" name="Picture 6">
            <a:extLst>
              <a:ext uri="{FF2B5EF4-FFF2-40B4-BE49-F238E27FC236}">
                <a16:creationId xmlns:a16="http://schemas.microsoft.com/office/drawing/2014/main" id="{884312D5-9021-4A86-998B-F7A10DC866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951914" y="581261"/>
            <a:ext cx="3140968" cy="2355726"/>
          </a:xfrm>
          <a:prstGeom prst="rect">
            <a:avLst/>
          </a:prstGeom>
        </p:spPr>
      </p:pic>
      <p:pic>
        <p:nvPicPr>
          <p:cNvPr id="11" name="Picture 10">
            <a:extLst>
              <a:ext uri="{FF2B5EF4-FFF2-40B4-BE49-F238E27FC236}">
                <a16:creationId xmlns:a16="http://schemas.microsoft.com/office/drawing/2014/main" id="{414BB8C8-C017-45AA-B13E-2B9DAFF03E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0917" y="4333872"/>
            <a:ext cx="2420888" cy="1815666"/>
          </a:xfrm>
          <a:prstGeom prst="rect">
            <a:avLst/>
          </a:prstGeom>
        </p:spPr>
      </p:pic>
      <p:pic>
        <p:nvPicPr>
          <p:cNvPr id="15" name="Picture 14">
            <a:extLst>
              <a:ext uri="{FF2B5EF4-FFF2-40B4-BE49-F238E27FC236}">
                <a16:creationId xmlns:a16="http://schemas.microsoft.com/office/drawing/2014/main" id="{7307C839-D065-4696-A994-7C4D89E7F7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7343" y="280384"/>
            <a:ext cx="3491880" cy="2618910"/>
          </a:xfrm>
          <a:prstGeom prst="rect">
            <a:avLst/>
          </a:prstGeom>
        </p:spPr>
      </p:pic>
      <p:pic>
        <p:nvPicPr>
          <p:cNvPr id="18" name="Picture 17">
            <a:extLst>
              <a:ext uri="{FF2B5EF4-FFF2-40B4-BE49-F238E27FC236}">
                <a16:creationId xmlns:a16="http://schemas.microsoft.com/office/drawing/2014/main" id="{8DE556D4-7AE3-486A-B4DF-09E2D4592F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006401" y="4102582"/>
            <a:ext cx="2899294" cy="2174471"/>
          </a:xfrm>
          <a:prstGeom prst="rect">
            <a:avLst/>
          </a:prstGeom>
        </p:spPr>
      </p:pic>
    </p:spTree>
    <p:extLst>
      <p:ext uri="{BB962C8B-B14F-4D97-AF65-F5344CB8AC3E}">
        <p14:creationId xmlns:p14="http://schemas.microsoft.com/office/powerpoint/2010/main" val="2148736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9EDFD5-E801-482F-A2DE-CE985B0DA5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
        <p:nvSpPr>
          <p:cNvPr id="7" name="Title 2">
            <a:extLst>
              <a:ext uri="{FF2B5EF4-FFF2-40B4-BE49-F238E27FC236}">
                <a16:creationId xmlns:a16="http://schemas.microsoft.com/office/drawing/2014/main" id="{E0C6364A-D9EA-43CD-8D70-835E2F8A6D1F}"/>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Literacy Development</a:t>
            </a:r>
          </a:p>
        </p:txBody>
      </p:sp>
      <p:sp>
        <p:nvSpPr>
          <p:cNvPr id="8" name="Content Placeholder 1">
            <a:extLst>
              <a:ext uri="{FF2B5EF4-FFF2-40B4-BE49-F238E27FC236}">
                <a16:creationId xmlns:a16="http://schemas.microsoft.com/office/drawing/2014/main" id="{D2356155-70E7-4D23-B5D9-E378B64ACC97}"/>
              </a:ext>
            </a:extLst>
          </p:cNvPr>
          <p:cNvSpPr txBox="1">
            <a:spLocks/>
          </p:cNvSpPr>
          <p:nvPr/>
        </p:nvSpPr>
        <p:spPr>
          <a:xfrm>
            <a:off x="179512" y="2132856"/>
            <a:ext cx="7062289" cy="2020884"/>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800" dirty="0">
                <a:solidFill>
                  <a:schemeClr val="tx1"/>
                </a:solidFill>
                <a:latin typeface="Arial" panose="020B0604020202020204" pitchFamily="34" charset="0"/>
                <a:cs typeface="Arial" panose="020B0604020202020204" pitchFamily="34" charset="0"/>
              </a:rPr>
              <a:t>Comprehension</a:t>
            </a:r>
          </a:p>
          <a:p>
            <a:r>
              <a:rPr lang="en-GB" sz="2800" dirty="0">
                <a:solidFill>
                  <a:schemeClr val="tx1"/>
                </a:solidFill>
                <a:latin typeface="Arial" panose="020B0604020202020204" pitchFamily="34" charset="0"/>
                <a:cs typeface="Arial" panose="020B0604020202020204" pitchFamily="34" charset="0"/>
              </a:rPr>
              <a:t>Word Reading</a:t>
            </a:r>
          </a:p>
          <a:p>
            <a:r>
              <a:rPr lang="en-GB" sz="2800" dirty="0">
                <a:solidFill>
                  <a:schemeClr val="tx1"/>
                </a:solidFill>
                <a:latin typeface="Arial" panose="020B0604020202020204" pitchFamily="34" charset="0"/>
                <a:cs typeface="Arial" panose="020B0604020202020204" pitchFamily="34" charset="0"/>
              </a:rPr>
              <a:t>Writing</a:t>
            </a:r>
          </a:p>
        </p:txBody>
      </p:sp>
      <p:pic>
        <p:nvPicPr>
          <p:cNvPr id="11" name="Picture 10">
            <a:extLst>
              <a:ext uri="{FF2B5EF4-FFF2-40B4-BE49-F238E27FC236}">
                <a16:creationId xmlns:a16="http://schemas.microsoft.com/office/drawing/2014/main" id="{AFD3637A-C0A7-43FF-834A-D8FAF29E614D}"/>
              </a:ext>
            </a:extLst>
          </p:cNvPr>
          <p:cNvPicPr/>
          <p:nvPr/>
        </p:nvPicPr>
        <p:blipFill rotWithShape="1">
          <a:blip r:embed="rId4"/>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131930F1-23C6-4CA6-8F70-4DE0E8D85C2F}"/>
              </a:ext>
            </a:extLst>
          </p:cNvPr>
          <p:cNvPicPr>
            <a:picLocks noChangeAspect="1"/>
          </p:cNvPicPr>
          <p:nvPr/>
        </p:nvPicPr>
        <p:blipFill>
          <a:blip r:embed="rId5"/>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404881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1291CE-09CF-428D-A0CF-B5C46DDEB8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60647" y="620688"/>
            <a:ext cx="3456384" cy="2592288"/>
          </a:xfrm>
          <a:prstGeom prst="rect">
            <a:avLst/>
          </a:prstGeom>
        </p:spPr>
      </p:pic>
      <p:pic>
        <p:nvPicPr>
          <p:cNvPr id="9" name="Picture 8">
            <a:extLst>
              <a:ext uri="{FF2B5EF4-FFF2-40B4-BE49-F238E27FC236}">
                <a16:creationId xmlns:a16="http://schemas.microsoft.com/office/drawing/2014/main" id="{201BD988-EDA4-4F36-ABAA-8BD1DE2E2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985620" y="3617088"/>
            <a:ext cx="3157535" cy="2368151"/>
          </a:xfrm>
          <a:prstGeom prst="rect">
            <a:avLst/>
          </a:prstGeom>
        </p:spPr>
      </p:pic>
      <p:pic>
        <p:nvPicPr>
          <p:cNvPr id="10" name="Picture 9">
            <a:extLst>
              <a:ext uri="{FF2B5EF4-FFF2-40B4-BE49-F238E27FC236}">
                <a16:creationId xmlns:a16="http://schemas.microsoft.com/office/drawing/2014/main" id="{B0A607B4-616E-47BD-A4A3-4B1CCEA9BA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758487" y="561992"/>
            <a:ext cx="2986823" cy="2240117"/>
          </a:xfrm>
          <a:prstGeom prst="rect">
            <a:avLst/>
          </a:prstGeom>
        </p:spPr>
      </p:pic>
      <p:pic>
        <p:nvPicPr>
          <p:cNvPr id="11" name="Picture 10">
            <a:extLst>
              <a:ext uri="{FF2B5EF4-FFF2-40B4-BE49-F238E27FC236}">
                <a16:creationId xmlns:a16="http://schemas.microsoft.com/office/drawing/2014/main" id="{9C0A8EC1-D233-4B55-9DAB-29C03C9362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2281" y="3559551"/>
            <a:ext cx="3310966" cy="2483224"/>
          </a:xfrm>
          <a:prstGeom prst="rect">
            <a:avLst/>
          </a:prstGeom>
        </p:spPr>
      </p:pic>
      <p:pic>
        <p:nvPicPr>
          <p:cNvPr id="13" name="Picture 12">
            <a:extLst>
              <a:ext uri="{FF2B5EF4-FFF2-40B4-BE49-F238E27FC236}">
                <a16:creationId xmlns:a16="http://schemas.microsoft.com/office/drawing/2014/main" id="{92A563C8-6E70-4FF1-A818-0AAAA40E58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5930" y="332656"/>
            <a:ext cx="3095986" cy="2321990"/>
          </a:xfrm>
          <a:prstGeom prst="rect">
            <a:avLst/>
          </a:prstGeom>
        </p:spPr>
      </p:pic>
      <p:pic>
        <p:nvPicPr>
          <p:cNvPr id="14" name="Picture 13">
            <a:extLst>
              <a:ext uri="{FF2B5EF4-FFF2-40B4-BE49-F238E27FC236}">
                <a16:creationId xmlns:a16="http://schemas.microsoft.com/office/drawing/2014/main" id="{FB28E9C0-8DAB-485D-8119-97ACD911C63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02432" y="4129573"/>
            <a:ext cx="2859741" cy="2144806"/>
          </a:xfrm>
          <a:prstGeom prst="rect">
            <a:avLst/>
          </a:prstGeom>
        </p:spPr>
      </p:pic>
    </p:spTree>
    <p:extLst>
      <p:ext uri="{BB962C8B-B14F-4D97-AF65-F5344CB8AC3E}">
        <p14:creationId xmlns:p14="http://schemas.microsoft.com/office/powerpoint/2010/main" val="3872648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F7ACDB-DC2F-448F-96D5-CE0138F62B94}"/>
              </a:ext>
            </a:extLst>
          </p:cNvPr>
          <p:cNvSpPr>
            <a:spLocks noGrp="1"/>
          </p:cNvSpPr>
          <p:nvPr>
            <p:ph idx="1"/>
          </p:nvPr>
        </p:nvSpPr>
        <p:spPr>
          <a:xfrm>
            <a:off x="183788" y="1988840"/>
            <a:ext cx="6347714" cy="1628450"/>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Number </a:t>
            </a:r>
          </a:p>
          <a:p>
            <a:r>
              <a:rPr lang="en-US" sz="2800" dirty="0">
                <a:solidFill>
                  <a:schemeClr val="tx1"/>
                </a:solidFill>
                <a:latin typeface="Arial" panose="020B0604020202020204" pitchFamily="34" charset="0"/>
                <a:cs typeface="Arial" panose="020B0604020202020204" pitchFamily="34" charset="0"/>
              </a:rPr>
              <a:t>Numerical Patterns </a:t>
            </a:r>
            <a:endParaRPr lang="en-GB" sz="28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A2D80BE-9E6B-4E0B-A482-180CFFBA2B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5" name="Picture 4">
            <a:extLst>
              <a:ext uri="{FF2B5EF4-FFF2-40B4-BE49-F238E27FC236}">
                <a16:creationId xmlns:a16="http://schemas.microsoft.com/office/drawing/2014/main" id="{6040AD86-CF30-4A84-8E8E-D76DAACBE957}"/>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7A15C102-68AB-41D4-A0AE-70822A07CC01}"/>
              </a:ext>
            </a:extLst>
          </p:cNvPr>
          <p:cNvPicPr>
            <a:picLocks noChangeAspect="1"/>
          </p:cNvPicPr>
          <p:nvPr/>
        </p:nvPicPr>
        <p:blipFill>
          <a:blip r:embed="rId4"/>
          <a:stretch>
            <a:fillRect/>
          </a:stretch>
        </p:blipFill>
        <p:spPr>
          <a:xfrm>
            <a:off x="8098913" y="5901406"/>
            <a:ext cx="1029874" cy="951929"/>
          </a:xfrm>
          <a:prstGeom prst="rect">
            <a:avLst/>
          </a:prstGeom>
        </p:spPr>
      </p:pic>
      <p:sp>
        <p:nvSpPr>
          <p:cNvPr id="9" name="Title 2">
            <a:extLst>
              <a:ext uri="{FF2B5EF4-FFF2-40B4-BE49-F238E27FC236}">
                <a16:creationId xmlns:a16="http://schemas.microsoft.com/office/drawing/2014/main" id="{CBADFA8D-0A91-470F-9214-61434D0A052C}"/>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Mathematical Development</a:t>
            </a:r>
          </a:p>
        </p:txBody>
      </p:sp>
      <p:pic>
        <p:nvPicPr>
          <p:cNvPr id="12" name="Picture 11">
            <a:extLst>
              <a:ext uri="{FF2B5EF4-FFF2-40B4-BE49-F238E27FC236}">
                <a16:creationId xmlns:a16="http://schemas.microsoft.com/office/drawing/2014/main" id="{9A7AED56-5080-4F69-B24F-D4F5EE0F3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3336676"/>
            <a:ext cx="3406588" cy="2554941"/>
          </a:xfrm>
          <a:prstGeom prst="rect">
            <a:avLst/>
          </a:prstGeom>
        </p:spPr>
      </p:pic>
      <p:pic>
        <p:nvPicPr>
          <p:cNvPr id="13" name="Picture 12">
            <a:extLst>
              <a:ext uri="{FF2B5EF4-FFF2-40B4-BE49-F238E27FC236}">
                <a16:creationId xmlns:a16="http://schemas.microsoft.com/office/drawing/2014/main" id="{87681AC0-D401-45B7-944B-23BF70CCDD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434279" y="2276872"/>
            <a:ext cx="3072339" cy="2304255"/>
          </a:xfrm>
          <a:prstGeom prst="rect">
            <a:avLst/>
          </a:prstGeom>
        </p:spPr>
      </p:pic>
    </p:spTree>
    <p:extLst>
      <p:ext uri="{BB962C8B-B14F-4D97-AF65-F5344CB8AC3E}">
        <p14:creationId xmlns:p14="http://schemas.microsoft.com/office/powerpoint/2010/main" val="122779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E1EEC1A-56DE-4448-88B8-3D61F98A7A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44542"/>
            <a:ext cx="2992069" cy="2244052"/>
          </a:xfrm>
          <a:prstGeom prst="rect">
            <a:avLst/>
          </a:prstGeom>
        </p:spPr>
      </p:pic>
      <p:pic>
        <p:nvPicPr>
          <p:cNvPr id="10" name="Picture 9">
            <a:extLst>
              <a:ext uri="{FF2B5EF4-FFF2-40B4-BE49-F238E27FC236}">
                <a16:creationId xmlns:a16="http://schemas.microsoft.com/office/drawing/2014/main" id="{CF206AB7-ACA6-46BE-924E-78930F3F26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03145" y="3693999"/>
            <a:ext cx="3272121" cy="2454091"/>
          </a:xfrm>
          <a:prstGeom prst="rect">
            <a:avLst/>
          </a:prstGeom>
        </p:spPr>
      </p:pic>
      <p:pic>
        <p:nvPicPr>
          <p:cNvPr id="11" name="Picture 10">
            <a:extLst>
              <a:ext uri="{FF2B5EF4-FFF2-40B4-BE49-F238E27FC236}">
                <a16:creationId xmlns:a16="http://schemas.microsoft.com/office/drawing/2014/main" id="{FB0C3EFF-58E3-47D8-8C7A-2AD9EE48A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39989" y="494366"/>
            <a:ext cx="2826459" cy="2119844"/>
          </a:xfrm>
          <a:prstGeom prst="rect">
            <a:avLst/>
          </a:prstGeom>
        </p:spPr>
      </p:pic>
      <p:pic>
        <p:nvPicPr>
          <p:cNvPr id="12" name="Picture 11">
            <a:extLst>
              <a:ext uri="{FF2B5EF4-FFF2-40B4-BE49-F238E27FC236}">
                <a16:creationId xmlns:a16="http://schemas.microsoft.com/office/drawing/2014/main" id="{DB78243A-0870-49B3-81C1-EEDA053955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0324" y="3089565"/>
            <a:ext cx="2469095" cy="1851821"/>
          </a:xfrm>
          <a:prstGeom prst="rect">
            <a:avLst/>
          </a:prstGeom>
        </p:spPr>
      </p:pic>
      <p:pic>
        <p:nvPicPr>
          <p:cNvPr id="13" name="Picture 12">
            <a:extLst>
              <a:ext uri="{FF2B5EF4-FFF2-40B4-BE49-F238E27FC236}">
                <a16:creationId xmlns:a16="http://schemas.microsoft.com/office/drawing/2014/main" id="{308322F4-5830-43B8-B28D-0800025DF9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2621" y="3612197"/>
            <a:ext cx="3490258" cy="2617694"/>
          </a:xfrm>
          <a:prstGeom prst="rect">
            <a:avLst/>
          </a:prstGeom>
        </p:spPr>
      </p:pic>
      <p:pic>
        <p:nvPicPr>
          <p:cNvPr id="19" name="Picture 18">
            <a:extLst>
              <a:ext uri="{FF2B5EF4-FFF2-40B4-BE49-F238E27FC236}">
                <a16:creationId xmlns:a16="http://schemas.microsoft.com/office/drawing/2014/main" id="{0D294F00-CF15-498F-ADD8-126EEA8934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441494" y="1025236"/>
            <a:ext cx="2553895" cy="1915422"/>
          </a:xfrm>
          <a:prstGeom prst="rect">
            <a:avLst/>
          </a:prstGeom>
        </p:spPr>
      </p:pic>
    </p:spTree>
    <p:extLst>
      <p:ext uri="{BB962C8B-B14F-4D97-AF65-F5344CB8AC3E}">
        <p14:creationId xmlns:p14="http://schemas.microsoft.com/office/powerpoint/2010/main" val="3431774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0C29FD-04F6-41E5-845E-C517C6263B4B}"/>
              </a:ext>
            </a:extLst>
          </p:cNvPr>
          <p:cNvSpPr>
            <a:spLocks noGrp="1"/>
          </p:cNvSpPr>
          <p:nvPr>
            <p:ph idx="1"/>
          </p:nvPr>
        </p:nvSpPr>
        <p:spPr>
          <a:xfrm>
            <a:off x="183788" y="1988787"/>
            <a:ext cx="6347714" cy="1800253"/>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Past and Present </a:t>
            </a:r>
          </a:p>
          <a:p>
            <a:r>
              <a:rPr lang="en-US" sz="2800" dirty="0">
                <a:solidFill>
                  <a:schemeClr val="tx1"/>
                </a:solidFill>
                <a:latin typeface="Arial" panose="020B0604020202020204" pitchFamily="34" charset="0"/>
                <a:cs typeface="Arial" panose="020B0604020202020204" pitchFamily="34" charset="0"/>
              </a:rPr>
              <a:t>People, Culture and Communities </a:t>
            </a:r>
          </a:p>
          <a:p>
            <a:r>
              <a:rPr lang="en-US" sz="2800" dirty="0">
                <a:solidFill>
                  <a:schemeClr val="tx1"/>
                </a:solidFill>
                <a:latin typeface="Arial" panose="020B0604020202020204" pitchFamily="34" charset="0"/>
                <a:cs typeface="Arial" panose="020B0604020202020204" pitchFamily="34" charset="0"/>
              </a:rPr>
              <a:t>The Natural World </a:t>
            </a:r>
            <a:endParaRPr lang="en-GB" sz="2800" dirty="0">
              <a:solidFill>
                <a:schemeClr val="tx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F8B524A-8511-4DFC-9276-C857256CF0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5" name="Picture 4">
            <a:extLst>
              <a:ext uri="{FF2B5EF4-FFF2-40B4-BE49-F238E27FC236}">
                <a16:creationId xmlns:a16="http://schemas.microsoft.com/office/drawing/2014/main" id="{6C637CC1-857E-4CE6-A6D9-2B4B38C88E36}"/>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29567073-2F29-4D8B-9AE8-9E8B125456F1}"/>
              </a:ext>
            </a:extLst>
          </p:cNvPr>
          <p:cNvPicPr>
            <a:picLocks noChangeAspect="1"/>
          </p:cNvPicPr>
          <p:nvPr/>
        </p:nvPicPr>
        <p:blipFill>
          <a:blip r:embed="rId4"/>
          <a:stretch>
            <a:fillRect/>
          </a:stretch>
        </p:blipFill>
        <p:spPr>
          <a:xfrm>
            <a:off x="8098913" y="5901406"/>
            <a:ext cx="1029874" cy="951929"/>
          </a:xfrm>
          <a:prstGeom prst="rect">
            <a:avLst/>
          </a:prstGeom>
        </p:spPr>
      </p:pic>
      <p:sp>
        <p:nvSpPr>
          <p:cNvPr id="9" name="Title 2">
            <a:extLst>
              <a:ext uri="{FF2B5EF4-FFF2-40B4-BE49-F238E27FC236}">
                <a16:creationId xmlns:a16="http://schemas.microsoft.com/office/drawing/2014/main" id="{BD99065C-F93E-479E-8EC5-BB66F06D7001}"/>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Understanding the World</a:t>
            </a:r>
          </a:p>
        </p:txBody>
      </p:sp>
      <p:pic>
        <p:nvPicPr>
          <p:cNvPr id="12" name="Picture 11">
            <a:extLst>
              <a:ext uri="{FF2B5EF4-FFF2-40B4-BE49-F238E27FC236}">
                <a16:creationId xmlns:a16="http://schemas.microsoft.com/office/drawing/2014/main" id="{0FACE957-057B-4F10-B6E4-C6DABFC5E4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607" y="3789039"/>
            <a:ext cx="3226039" cy="2419529"/>
          </a:xfrm>
          <a:prstGeom prst="rect">
            <a:avLst/>
          </a:prstGeom>
        </p:spPr>
      </p:pic>
      <p:pic>
        <p:nvPicPr>
          <p:cNvPr id="13" name="Picture 12">
            <a:extLst>
              <a:ext uri="{FF2B5EF4-FFF2-40B4-BE49-F238E27FC236}">
                <a16:creationId xmlns:a16="http://schemas.microsoft.com/office/drawing/2014/main" id="{F2B43CD7-1F29-4E61-B44B-02B9337339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1487" y="3372531"/>
            <a:ext cx="3418541" cy="2563906"/>
          </a:xfrm>
          <a:prstGeom prst="rect">
            <a:avLst/>
          </a:prstGeom>
        </p:spPr>
      </p:pic>
      <p:pic>
        <p:nvPicPr>
          <p:cNvPr id="7" name="Picture 6">
            <a:extLst>
              <a:ext uri="{FF2B5EF4-FFF2-40B4-BE49-F238E27FC236}">
                <a16:creationId xmlns:a16="http://schemas.microsoft.com/office/drawing/2014/main" id="{FA3EA0BE-3913-4F67-ADDD-FFF13DF827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847564" y="520171"/>
            <a:ext cx="3044957" cy="2283718"/>
          </a:xfrm>
          <a:prstGeom prst="rect">
            <a:avLst/>
          </a:prstGeom>
        </p:spPr>
      </p:pic>
    </p:spTree>
    <p:extLst>
      <p:ext uri="{BB962C8B-B14F-4D97-AF65-F5344CB8AC3E}">
        <p14:creationId xmlns:p14="http://schemas.microsoft.com/office/powerpoint/2010/main" val="1504135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18A41-2DE8-42FC-B6C2-CFF9A9D31E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0977" y="3513972"/>
            <a:ext cx="2794582" cy="2095936"/>
          </a:xfrm>
          <a:prstGeom prst="rect">
            <a:avLst/>
          </a:prstGeom>
        </p:spPr>
      </p:pic>
      <p:pic>
        <p:nvPicPr>
          <p:cNvPr id="13" name="Picture 12">
            <a:extLst>
              <a:ext uri="{FF2B5EF4-FFF2-40B4-BE49-F238E27FC236}">
                <a16:creationId xmlns:a16="http://schemas.microsoft.com/office/drawing/2014/main" id="{4374F08A-0194-4EAE-9BA5-BDC7432893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93220" y="579589"/>
            <a:ext cx="3127587" cy="2345690"/>
          </a:xfrm>
          <a:prstGeom prst="rect">
            <a:avLst/>
          </a:prstGeom>
        </p:spPr>
      </p:pic>
      <p:pic>
        <p:nvPicPr>
          <p:cNvPr id="14" name="Picture 13">
            <a:extLst>
              <a:ext uri="{FF2B5EF4-FFF2-40B4-BE49-F238E27FC236}">
                <a16:creationId xmlns:a16="http://schemas.microsoft.com/office/drawing/2014/main" id="{901C7C69-C7D8-487C-BAED-319AD7B5FD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86754" y="507075"/>
            <a:ext cx="2822384" cy="2116788"/>
          </a:xfrm>
          <a:prstGeom prst="rect">
            <a:avLst/>
          </a:prstGeom>
        </p:spPr>
      </p:pic>
      <p:pic>
        <p:nvPicPr>
          <p:cNvPr id="15" name="Picture 14">
            <a:extLst>
              <a:ext uri="{FF2B5EF4-FFF2-40B4-BE49-F238E27FC236}">
                <a16:creationId xmlns:a16="http://schemas.microsoft.com/office/drawing/2014/main" id="{78B7351E-1EB6-42AA-9200-C0A4B214E8FA}"/>
              </a:ext>
            </a:extLst>
          </p:cNvPr>
          <p:cNvPicPr>
            <a:picLocks noChangeAspect="1"/>
          </p:cNvPicPr>
          <p:nvPr/>
        </p:nvPicPr>
        <p:blipFill>
          <a:blip r:embed="rId5"/>
          <a:stretch>
            <a:fillRect/>
          </a:stretch>
        </p:blipFill>
        <p:spPr>
          <a:xfrm>
            <a:off x="2515324" y="4005064"/>
            <a:ext cx="6192688" cy="2245489"/>
          </a:xfrm>
          <a:prstGeom prst="rect">
            <a:avLst/>
          </a:prstGeom>
        </p:spPr>
      </p:pic>
      <p:pic>
        <p:nvPicPr>
          <p:cNvPr id="16" name="Picture 15">
            <a:extLst>
              <a:ext uri="{FF2B5EF4-FFF2-40B4-BE49-F238E27FC236}">
                <a16:creationId xmlns:a16="http://schemas.microsoft.com/office/drawing/2014/main" id="{CC1C5C04-6DEC-40DB-BF71-72C25AE25A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34528" y="579583"/>
            <a:ext cx="3402445" cy="2551834"/>
          </a:xfrm>
          <a:prstGeom prst="rect">
            <a:avLst/>
          </a:prstGeom>
        </p:spPr>
      </p:pic>
    </p:spTree>
    <p:extLst>
      <p:ext uri="{BB962C8B-B14F-4D97-AF65-F5344CB8AC3E}">
        <p14:creationId xmlns:p14="http://schemas.microsoft.com/office/powerpoint/2010/main" val="3504299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4482" y="1078290"/>
            <a:ext cx="5617638" cy="1126573"/>
          </a:xfrm>
        </p:spPr>
        <p:txBody>
          <a:bodyPr>
            <a:noAutofit/>
          </a:bodyPr>
          <a:lstStyle/>
          <a:p>
            <a:r>
              <a:rPr lang="en-GB" dirty="0">
                <a:latin typeface="Arial" panose="020B0604020202020204" pitchFamily="34" charset="0"/>
                <a:cs typeface="Arial" panose="020B0604020202020204" pitchFamily="34" charset="0"/>
              </a:rPr>
              <a:t>Walter ~ School Dog</a:t>
            </a:r>
          </a:p>
        </p:txBody>
      </p:sp>
      <p:pic>
        <p:nvPicPr>
          <p:cNvPr id="6" name="Picture 5">
            <a:extLst>
              <a:ext uri="{FF2B5EF4-FFF2-40B4-BE49-F238E27FC236}">
                <a16:creationId xmlns:a16="http://schemas.microsoft.com/office/drawing/2014/main" id="{F373F946-CA6D-4273-B3E9-ED670265C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2" y="44624"/>
            <a:ext cx="5148064" cy="1002200"/>
          </a:xfrm>
          <a:prstGeom prst="rect">
            <a:avLst/>
          </a:prstGeom>
        </p:spPr>
      </p:pic>
      <p:sp>
        <p:nvSpPr>
          <p:cNvPr id="3" name="Rectangle 2">
            <a:extLst>
              <a:ext uri="{FF2B5EF4-FFF2-40B4-BE49-F238E27FC236}">
                <a16:creationId xmlns:a16="http://schemas.microsoft.com/office/drawing/2014/main" id="{CFDBE2D9-D686-4D93-B08C-6AC7AC8181FF}"/>
              </a:ext>
            </a:extLst>
          </p:cNvPr>
          <p:cNvSpPr/>
          <p:nvPr/>
        </p:nvSpPr>
        <p:spPr>
          <a:xfrm>
            <a:off x="107504" y="1810905"/>
            <a:ext cx="8188121" cy="1200329"/>
          </a:xfrm>
          <a:prstGeom prst="rect">
            <a:avLst/>
          </a:prstGeom>
        </p:spPr>
        <p:txBody>
          <a:bodyPr wrap="square">
            <a:spAutoFit/>
          </a:bodyPr>
          <a:lstStyle/>
          <a:p>
            <a:pPr>
              <a:spcAft>
                <a:spcPts val="0"/>
              </a:spcAft>
            </a:pPr>
            <a:r>
              <a:rPr lang="en-GB" dirty="0">
                <a:latin typeface="Arial" panose="020B0604020202020204" pitchFamily="34" charset="0"/>
                <a:cs typeface="Arial" panose="020B0604020202020204" pitchFamily="34" charset="0"/>
              </a:rPr>
              <a:t>We have a school dog called Walter; he is a miniature labradoodle (but he has grown into a big dog), he is four years old.  The children love him and he has helped many children overcome a fear of dogs.  If your child is scared of dogs, or allergic to dogs, please let us know.</a:t>
            </a:r>
            <a:endParaRPr lang="en-GB" dirty="0">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C806DD5-5DF5-41FB-AF6C-8A457C7E6AA4}"/>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11" name="Picture 10">
            <a:extLst>
              <a:ext uri="{FF2B5EF4-FFF2-40B4-BE49-F238E27FC236}">
                <a16:creationId xmlns:a16="http://schemas.microsoft.com/office/drawing/2014/main" id="{A92E844B-6211-4C7A-B1AE-3391A2547123}"/>
              </a:ext>
            </a:extLst>
          </p:cNvPr>
          <p:cNvPicPr/>
          <p:nvPr/>
        </p:nvPicPr>
        <p:blipFill rotWithShape="1">
          <a:blip r:embed="rId5" cstate="print">
            <a:extLst>
              <a:ext uri="{28A0092B-C50C-407E-A947-70E740481C1C}">
                <a14:useLocalDpi xmlns:a14="http://schemas.microsoft.com/office/drawing/2010/main" val="0"/>
              </a:ext>
            </a:extLst>
          </a:blip>
          <a:srcRect l="17166" t="16986"/>
          <a:stretch/>
        </p:blipFill>
        <p:spPr bwMode="auto">
          <a:xfrm>
            <a:off x="1182808" y="3390699"/>
            <a:ext cx="1389865" cy="1838501"/>
          </a:xfrm>
          <a:prstGeom prst="rect">
            <a:avLst/>
          </a:prstGeom>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969C302C-716A-4E62-A928-9260B1835F3D}"/>
              </a:ext>
            </a:extLst>
          </p:cNvPr>
          <p:cNvSpPr/>
          <p:nvPr/>
        </p:nvSpPr>
        <p:spPr>
          <a:xfrm>
            <a:off x="2756484" y="3291321"/>
            <a:ext cx="5204708" cy="2031325"/>
          </a:xfrm>
          <a:prstGeom prst="rect">
            <a:avLst/>
          </a:prstGeom>
        </p:spPr>
        <p:txBody>
          <a:bodyPr wrap="square">
            <a:spAutoFit/>
          </a:bodyPr>
          <a:lstStyle/>
          <a:p>
            <a:pPr>
              <a:spcAft>
                <a:spcPts val="0"/>
              </a:spcAft>
            </a:pPr>
            <a:r>
              <a:rPr lang="en-GB" dirty="0">
                <a:latin typeface="Arial" panose="020B0604020202020204" pitchFamily="34" charset="0"/>
                <a:cs typeface="Arial" panose="020B0604020202020204" pitchFamily="34" charset="0"/>
              </a:rPr>
              <a:t>‘Pupils find this school inspirational. They are captivated by the child-friendly environment, knowledgeable teachers and Walter, the school therapy dog and friend to all. Everything about this school is deliberately designed to meet the needs of its pupils – and it does.’</a:t>
            </a:r>
          </a:p>
          <a:p>
            <a:pPr>
              <a:spcAft>
                <a:spcPts val="0"/>
              </a:spcAft>
            </a:pPr>
            <a:r>
              <a:rPr lang="en-GB" dirty="0">
                <a:effectLst/>
                <a:latin typeface="Arial" panose="020B0604020202020204" pitchFamily="34" charset="0"/>
                <a:ea typeface="Calibri" panose="020F0502020204030204" pitchFamily="34" charset="0"/>
                <a:cs typeface="Arial" panose="020B0604020202020204" pitchFamily="34" charset="0"/>
              </a:rPr>
              <a:t>Ofsted ~ 2024</a:t>
            </a:r>
          </a:p>
        </p:txBody>
      </p:sp>
    </p:spTree>
    <p:extLst>
      <p:ext uri="{BB962C8B-B14F-4D97-AF65-F5344CB8AC3E}">
        <p14:creationId xmlns:p14="http://schemas.microsoft.com/office/powerpoint/2010/main" val="12346640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270144-1A14-4FB9-B315-5DD388CB1D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137" t="7451"/>
          <a:stretch/>
        </p:blipFill>
        <p:spPr>
          <a:xfrm>
            <a:off x="467544" y="260648"/>
            <a:ext cx="2880320" cy="2601106"/>
          </a:xfrm>
          <a:prstGeom prst="rect">
            <a:avLst/>
          </a:prstGeom>
        </p:spPr>
      </p:pic>
      <p:pic>
        <p:nvPicPr>
          <p:cNvPr id="4" name="Picture 3">
            <a:extLst>
              <a:ext uri="{FF2B5EF4-FFF2-40B4-BE49-F238E27FC236}">
                <a16:creationId xmlns:a16="http://schemas.microsoft.com/office/drawing/2014/main" id="{E0C4423A-55E9-4FD3-A30D-B45BE46F33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93"/>
          <a:stretch/>
        </p:blipFill>
        <p:spPr>
          <a:xfrm>
            <a:off x="3419872" y="3717032"/>
            <a:ext cx="2947725" cy="2576471"/>
          </a:xfrm>
          <a:prstGeom prst="rect">
            <a:avLst/>
          </a:prstGeom>
        </p:spPr>
      </p:pic>
      <p:pic>
        <p:nvPicPr>
          <p:cNvPr id="5" name="Picture 4">
            <a:extLst>
              <a:ext uri="{FF2B5EF4-FFF2-40B4-BE49-F238E27FC236}">
                <a16:creationId xmlns:a16="http://schemas.microsoft.com/office/drawing/2014/main" id="{C7D1FD0F-7CB2-4335-AC54-8D9F373D0A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81860" y="606829"/>
            <a:ext cx="2674852" cy="2006139"/>
          </a:xfrm>
          <a:prstGeom prst="rect">
            <a:avLst/>
          </a:prstGeom>
        </p:spPr>
      </p:pic>
      <p:pic>
        <p:nvPicPr>
          <p:cNvPr id="6" name="Picture 5">
            <a:extLst>
              <a:ext uri="{FF2B5EF4-FFF2-40B4-BE49-F238E27FC236}">
                <a16:creationId xmlns:a16="http://schemas.microsoft.com/office/drawing/2014/main" id="{1577E79A-9B60-43EE-9A6D-37A0F10655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1769" y="224117"/>
            <a:ext cx="2403662" cy="3204883"/>
          </a:xfrm>
          <a:prstGeom prst="rect">
            <a:avLst/>
          </a:prstGeom>
        </p:spPr>
      </p:pic>
      <p:pic>
        <p:nvPicPr>
          <p:cNvPr id="7" name="Picture 6">
            <a:extLst>
              <a:ext uri="{FF2B5EF4-FFF2-40B4-BE49-F238E27FC236}">
                <a16:creationId xmlns:a16="http://schemas.microsoft.com/office/drawing/2014/main" id="{682DCF41-FEC4-4D12-80CD-8530AA7CDE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5101" y="3410998"/>
            <a:ext cx="2736304" cy="2052228"/>
          </a:xfrm>
          <a:prstGeom prst="rect">
            <a:avLst/>
          </a:prstGeom>
        </p:spPr>
      </p:pic>
      <p:pic>
        <p:nvPicPr>
          <p:cNvPr id="8" name="Picture 7">
            <a:extLst>
              <a:ext uri="{FF2B5EF4-FFF2-40B4-BE49-F238E27FC236}">
                <a16:creationId xmlns:a16="http://schemas.microsoft.com/office/drawing/2014/main" id="{F9DC0471-C19A-4DC9-B0E6-DBB76DE5F3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349010" y="3925147"/>
            <a:ext cx="2880320" cy="2160240"/>
          </a:xfrm>
          <a:prstGeom prst="rect">
            <a:avLst/>
          </a:prstGeom>
        </p:spPr>
      </p:pic>
    </p:spTree>
    <p:extLst>
      <p:ext uri="{BB962C8B-B14F-4D97-AF65-F5344CB8AC3E}">
        <p14:creationId xmlns:p14="http://schemas.microsoft.com/office/powerpoint/2010/main" val="1654781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83C479-690D-4131-BD8E-B1B08682411F}"/>
              </a:ext>
            </a:extLst>
          </p:cNvPr>
          <p:cNvSpPr>
            <a:spLocks noGrp="1"/>
          </p:cNvSpPr>
          <p:nvPr>
            <p:ph idx="1"/>
          </p:nvPr>
        </p:nvSpPr>
        <p:spPr>
          <a:xfrm>
            <a:off x="183788" y="2020633"/>
            <a:ext cx="6347714" cy="1480375"/>
          </a:xfrm>
        </p:spPr>
        <p:txBody>
          <a:bodyPr>
            <a:normAutofit/>
          </a:bodyPr>
          <a:lstStyle/>
          <a:p>
            <a:r>
              <a:rPr lang="en-US" sz="2800" dirty="0">
                <a:solidFill>
                  <a:schemeClr val="tx1"/>
                </a:solidFill>
                <a:latin typeface="Arial" panose="020B0604020202020204" pitchFamily="34" charset="0"/>
                <a:cs typeface="Arial" panose="020B0604020202020204" pitchFamily="34" charset="0"/>
              </a:rPr>
              <a:t>Creating with Materials </a:t>
            </a:r>
          </a:p>
          <a:p>
            <a:r>
              <a:rPr lang="en-US" sz="2800" dirty="0">
                <a:solidFill>
                  <a:schemeClr val="tx1"/>
                </a:solidFill>
                <a:latin typeface="Arial" panose="020B0604020202020204" pitchFamily="34" charset="0"/>
                <a:cs typeface="Arial" panose="020B0604020202020204" pitchFamily="34" charset="0"/>
              </a:rPr>
              <a:t>Being Imaginative and Expressive </a:t>
            </a:r>
          </a:p>
        </p:txBody>
      </p:sp>
      <p:pic>
        <p:nvPicPr>
          <p:cNvPr id="4" name="Picture 3">
            <a:extLst>
              <a:ext uri="{FF2B5EF4-FFF2-40B4-BE49-F238E27FC236}">
                <a16:creationId xmlns:a16="http://schemas.microsoft.com/office/drawing/2014/main" id="{D0A23157-20F3-41E6-884A-EA4494BCD7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5" name="Picture 4">
            <a:extLst>
              <a:ext uri="{FF2B5EF4-FFF2-40B4-BE49-F238E27FC236}">
                <a16:creationId xmlns:a16="http://schemas.microsoft.com/office/drawing/2014/main" id="{F492A001-1320-416D-99CD-14C0CBBFB0FA}"/>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DCC9C4A0-A80C-4BCF-9507-3B945FDA25FA}"/>
              </a:ext>
            </a:extLst>
          </p:cNvPr>
          <p:cNvPicPr>
            <a:picLocks noChangeAspect="1"/>
          </p:cNvPicPr>
          <p:nvPr/>
        </p:nvPicPr>
        <p:blipFill>
          <a:blip r:embed="rId4"/>
          <a:stretch>
            <a:fillRect/>
          </a:stretch>
        </p:blipFill>
        <p:spPr>
          <a:xfrm>
            <a:off x="8098913" y="5901406"/>
            <a:ext cx="1029874" cy="951929"/>
          </a:xfrm>
          <a:prstGeom prst="rect">
            <a:avLst/>
          </a:prstGeom>
        </p:spPr>
      </p:pic>
      <p:sp>
        <p:nvSpPr>
          <p:cNvPr id="7" name="Title 2">
            <a:extLst>
              <a:ext uri="{FF2B5EF4-FFF2-40B4-BE49-F238E27FC236}">
                <a16:creationId xmlns:a16="http://schemas.microsoft.com/office/drawing/2014/main" id="{E8929ED4-4D03-403B-8912-A515B62ABCE0}"/>
              </a:ext>
            </a:extLst>
          </p:cNvPr>
          <p:cNvSpPr txBox="1">
            <a:spLocks/>
          </p:cNvSpPr>
          <p:nvPr/>
        </p:nvSpPr>
        <p:spPr>
          <a:xfrm>
            <a:off x="45277" y="1178877"/>
            <a:ext cx="6624736"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Expressive Arts and Design</a:t>
            </a:r>
          </a:p>
        </p:txBody>
      </p:sp>
    </p:spTree>
    <p:extLst>
      <p:ext uri="{BB962C8B-B14F-4D97-AF65-F5344CB8AC3E}">
        <p14:creationId xmlns:p14="http://schemas.microsoft.com/office/powerpoint/2010/main" val="414162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9961D09-C629-4E10-970D-B1F20BAD55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1952" y="171556"/>
            <a:ext cx="3920566" cy="2940424"/>
          </a:xfrm>
          <a:prstGeom prst="rect">
            <a:avLst/>
          </a:prstGeom>
        </p:spPr>
      </p:pic>
      <p:pic>
        <p:nvPicPr>
          <p:cNvPr id="11" name="Picture 10">
            <a:extLst>
              <a:ext uri="{FF2B5EF4-FFF2-40B4-BE49-F238E27FC236}">
                <a16:creationId xmlns:a16="http://schemas.microsoft.com/office/drawing/2014/main" id="{72E8B911-DF26-424B-9C1E-EAEA0296C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242360" y="3996258"/>
            <a:ext cx="3083859" cy="2312894"/>
          </a:xfrm>
          <a:prstGeom prst="rect">
            <a:avLst/>
          </a:prstGeom>
        </p:spPr>
      </p:pic>
      <p:pic>
        <p:nvPicPr>
          <p:cNvPr id="12" name="Picture 11">
            <a:extLst>
              <a:ext uri="{FF2B5EF4-FFF2-40B4-BE49-F238E27FC236}">
                <a16:creationId xmlns:a16="http://schemas.microsoft.com/office/drawing/2014/main" id="{332D843D-07C9-47A1-B911-70C180F42B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185" y="3912767"/>
            <a:ext cx="3047999" cy="2285999"/>
          </a:xfrm>
          <a:prstGeom prst="rect">
            <a:avLst/>
          </a:prstGeom>
        </p:spPr>
      </p:pic>
      <p:pic>
        <p:nvPicPr>
          <p:cNvPr id="14" name="Picture 13">
            <a:extLst>
              <a:ext uri="{FF2B5EF4-FFF2-40B4-BE49-F238E27FC236}">
                <a16:creationId xmlns:a16="http://schemas.microsoft.com/office/drawing/2014/main" id="{EE78CDEC-5485-4AB2-9B9C-87360419E0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6245" y="534096"/>
            <a:ext cx="2736477" cy="2052358"/>
          </a:xfrm>
          <a:prstGeom prst="rect">
            <a:avLst/>
          </a:prstGeom>
        </p:spPr>
      </p:pic>
      <p:pic>
        <p:nvPicPr>
          <p:cNvPr id="15" name="Picture 14">
            <a:extLst>
              <a:ext uri="{FF2B5EF4-FFF2-40B4-BE49-F238E27FC236}">
                <a16:creationId xmlns:a16="http://schemas.microsoft.com/office/drawing/2014/main" id="{010F860C-9AC5-4D79-A04C-3C558D6B350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258371" y="586323"/>
            <a:ext cx="3103408" cy="2327556"/>
          </a:xfrm>
          <a:prstGeom prst="rect">
            <a:avLst/>
          </a:prstGeom>
        </p:spPr>
      </p:pic>
      <p:pic>
        <p:nvPicPr>
          <p:cNvPr id="16" name="Picture 15">
            <a:extLst>
              <a:ext uri="{FF2B5EF4-FFF2-40B4-BE49-F238E27FC236}">
                <a16:creationId xmlns:a16="http://schemas.microsoft.com/office/drawing/2014/main" id="{B5E48A27-F53F-4BC1-9399-A3C21DB438B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2002" y="3468778"/>
            <a:ext cx="3648635" cy="2736476"/>
          </a:xfrm>
          <a:prstGeom prst="rect">
            <a:avLst/>
          </a:prstGeom>
        </p:spPr>
      </p:pic>
    </p:spTree>
    <p:extLst>
      <p:ext uri="{BB962C8B-B14F-4D97-AF65-F5344CB8AC3E}">
        <p14:creationId xmlns:p14="http://schemas.microsoft.com/office/powerpoint/2010/main" val="3826818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77" y="1070353"/>
            <a:ext cx="6347713" cy="1320800"/>
          </a:xfrm>
        </p:spPr>
        <p:txBody>
          <a:bodyPr/>
          <a:lstStyle/>
          <a:p>
            <a:r>
              <a:rPr lang="en-GB" dirty="0">
                <a:latin typeface="Arial" panose="020B0604020202020204" pitchFamily="34" charset="0"/>
                <a:cs typeface="Arial" panose="020B0604020202020204" pitchFamily="34" charset="0"/>
              </a:rPr>
              <a:t>Working Together</a:t>
            </a:r>
          </a:p>
        </p:txBody>
      </p:sp>
      <p:sp>
        <p:nvSpPr>
          <p:cNvPr id="2" name="Content Placeholder 1"/>
          <p:cNvSpPr>
            <a:spLocks noGrp="1"/>
          </p:cNvSpPr>
          <p:nvPr>
            <p:ph idx="1"/>
          </p:nvPr>
        </p:nvSpPr>
        <p:spPr>
          <a:xfrm>
            <a:off x="251520" y="1906874"/>
            <a:ext cx="7272808" cy="3880773"/>
          </a:xfrm>
        </p:spPr>
        <p:txBody>
          <a:bodyPr>
            <a:normAutofit/>
          </a:bodyPr>
          <a:lstStyle/>
          <a:p>
            <a:pPr marL="0" indent="0">
              <a:buNone/>
            </a:pPr>
            <a:r>
              <a:rPr lang="en-GB" dirty="0">
                <a:solidFill>
                  <a:schemeClr val="tx1"/>
                </a:solidFill>
                <a:latin typeface="Arial" panose="020B0604020202020204" pitchFamily="34" charset="0"/>
                <a:cs typeface="Arial" panose="020B0604020202020204" pitchFamily="34" charset="0"/>
              </a:rPr>
              <a:t>Please can you:</a:t>
            </a:r>
          </a:p>
          <a:p>
            <a:r>
              <a:rPr lang="en-GB" dirty="0">
                <a:solidFill>
                  <a:schemeClr val="tx1"/>
                </a:solidFill>
                <a:latin typeface="Arial" panose="020B0604020202020204" pitchFamily="34" charset="0"/>
                <a:cs typeface="Arial" panose="020B0604020202020204" pitchFamily="34" charset="0"/>
              </a:rPr>
              <a:t>Keep us informed of any changes that may impact on your child, for example, a new baby or moving homes</a:t>
            </a:r>
          </a:p>
          <a:p>
            <a:r>
              <a:rPr lang="en-GB" dirty="0">
                <a:solidFill>
                  <a:schemeClr val="tx1"/>
                </a:solidFill>
                <a:latin typeface="Arial" panose="020B0604020202020204" pitchFamily="34" charset="0"/>
                <a:cs typeface="Arial" panose="020B0604020202020204" pitchFamily="34" charset="0"/>
              </a:rPr>
              <a:t>Read, sign and comply with our Home School Agreement</a:t>
            </a:r>
          </a:p>
          <a:p>
            <a:r>
              <a:rPr lang="en-GB" dirty="0">
                <a:solidFill>
                  <a:schemeClr val="tx1"/>
                </a:solidFill>
                <a:latin typeface="Arial" panose="020B0604020202020204" pitchFamily="34" charset="0"/>
                <a:cs typeface="Arial" panose="020B0604020202020204" pitchFamily="34" charset="0"/>
              </a:rPr>
              <a:t>Update personal details, including telephone numbers and home address</a:t>
            </a:r>
          </a:p>
          <a:p>
            <a:r>
              <a:rPr lang="en-GB" dirty="0">
                <a:solidFill>
                  <a:schemeClr val="tx1"/>
                </a:solidFill>
                <a:latin typeface="Arial" panose="020B0604020202020204" pitchFamily="34" charset="0"/>
                <a:cs typeface="Arial" panose="020B0604020202020204" pitchFamily="34" charset="0"/>
              </a:rPr>
              <a:t>Ensure that any prescribed medication your child needs is presented at the school office and is correctly labelled and in date.  (We will not accept it if not). </a:t>
            </a:r>
          </a:p>
          <a:p>
            <a:endParaRPr lang="en-GB" dirty="0"/>
          </a:p>
        </p:txBody>
      </p:sp>
      <p:pic>
        <p:nvPicPr>
          <p:cNvPr id="5" name="Picture 4">
            <a:extLst>
              <a:ext uri="{FF2B5EF4-FFF2-40B4-BE49-F238E27FC236}">
                <a16:creationId xmlns:a16="http://schemas.microsoft.com/office/drawing/2014/main" id="{B614E892-3D99-4BE6-8DCB-D609F4F875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44224D52-5007-456D-9EC7-6F41466FD897}"/>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81101E12-E57D-471A-A7BE-CD5D0BB91F04}"/>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4484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18022" y="1844824"/>
            <a:ext cx="7134297" cy="3880773"/>
          </a:xfrm>
        </p:spPr>
        <p:txBody>
          <a:bodyPr>
            <a:normAutofit/>
          </a:bodyPr>
          <a:lstStyle/>
          <a:p>
            <a:r>
              <a:rPr lang="en-GB" dirty="0">
                <a:solidFill>
                  <a:schemeClr val="tx1"/>
                </a:solidFill>
                <a:latin typeface="Arial" panose="020B0604020202020204" pitchFamily="34" charset="0"/>
                <a:cs typeface="Arial" panose="020B0604020202020204" pitchFamily="34" charset="0"/>
              </a:rPr>
              <a:t>Please be punctual at the beginning and end of the day</a:t>
            </a:r>
          </a:p>
          <a:p>
            <a:r>
              <a:rPr lang="en-GB" dirty="0">
                <a:solidFill>
                  <a:schemeClr val="tx1"/>
                </a:solidFill>
                <a:latin typeface="Arial" panose="020B0604020202020204" pitchFamily="34" charset="0"/>
                <a:cs typeface="Arial" panose="020B0604020202020204" pitchFamily="34" charset="0"/>
              </a:rPr>
              <a:t>Please let us know if you will be late to collect your child from school by phoning the school office</a:t>
            </a:r>
          </a:p>
          <a:p>
            <a:r>
              <a:rPr lang="en-GB" dirty="0">
                <a:solidFill>
                  <a:schemeClr val="tx1"/>
                </a:solidFill>
                <a:latin typeface="Arial" panose="020B0604020202020204" pitchFamily="34" charset="0"/>
                <a:cs typeface="Arial" panose="020B0604020202020204" pitchFamily="34" charset="0"/>
              </a:rPr>
              <a:t>Please inform us of the adults who will collect your child from school ~ we operate a password system</a:t>
            </a:r>
          </a:p>
          <a:p>
            <a:r>
              <a:rPr lang="en-GB" dirty="0">
                <a:solidFill>
                  <a:schemeClr val="tx1"/>
                </a:solidFill>
                <a:latin typeface="Arial" panose="020B0604020202020204" pitchFamily="34" charset="0"/>
                <a:cs typeface="Arial" panose="020B0604020202020204" pitchFamily="34" charset="0"/>
              </a:rPr>
              <a:t>Please ensure your child attends school unless they are poorly</a:t>
            </a:r>
          </a:p>
          <a:p>
            <a:r>
              <a:rPr lang="en-GB" dirty="0">
                <a:solidFill>
                  <a:schemeClr val="tx1"/>
                </a:solidFill>
                <a:latin typeface="Arial" panose="020B0604020202020204" pitchFamily="34" charset="0"/>
                <a:cs typeface="Arial" panose="020B0604020202020204" pitchFamily="34" charset="0"/>
              </a:rPr>
              <a:t>Please do not take holidays in term time</a:t>
            </a:r>
          </a:p>
        </p:txBody>
      </p:sp>
      <p:sp>
        <p:nvSpPr>
          <p:cNvPr id="5" name="Title 2">
            <a:extLst>
              <a:ext uri="{FF2B5EF4-FFF2-40B4-BE49-F238E27FC236}">
                <a16:creationId xmlns:a16="http://schemas.microsoft.com/office/drawing/2014/main" id="{F61770AE-E982-458B-9D8D-F206EB850210}"/>
              </a:ext>
            </a:extLst>
          </p:cNvPr>
          <p:cNvSpPr txBox="1">
            <a:spLocks/>
          </p:cNvSpPr>
          <p:nvPr/>
        </p:nvSpPr>
        <p:spPr>
          <a:xfrm>
            <a:off x="45277" y="1070353"/>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latin typeface="Arial" panose="020B0604020202020204" pitchFamily="34" charset="0"/>
                <a:cs typeface="Arial" panose="020B0604020202020204" pitchFamily="34" charset="0"/>
              </a:rPr>
              <a:t>Working Together</a:t>
            </a:r>
            <a:endParaRPr lang="en-GB"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4C6B242-D8C3-47E9-BE2A-38CA3913DB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7" name="Picture 6">
            <a:extLst>
              <a:ext uri="{FF2B5EF4-FFF2-40B4-BE49-F238E27FC236}">
                <a16:creationId xmlns:a16="http://schemas.microsoft.com/office/drawing/2014/main" id="{8BF64788-F009-4DEC-BB67-185C3F20A776}"/>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81C89649-54CE-4312-AD3A-49D274734975}"/>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165036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8766" y="1875028"/>
            <a:ext cx="7437570" cy="3880773"/>
          </a:xfrm>
        </p:spPr>
        <p:txBody>
          <a:bodyPr>
            <a:normAutofit/>
          </a:bodyPr>
          <a:lstStyle/>
          <a:p>
            <a:pPr marL="0" indent="0">
              <a:buNone/>
            </a:pPr>
            <a:r>
              <a:rPr lang="en-GB" dirty="0">
                <a:solidFill>
                  <a:schemeClr val="tx1"/>
                </a:solidFill>
                <a:latin typeface="Arial" panose="020B0604020202020204" pitchFamily="34" charset="0"/>
                <a:cs typeface="Arial" panose="020B0604020202020204" pitchFamily="34" charset="0"/>
              </a:rPr>
              <a:t>So that we can be a healthy school;</a:t>
            </a:r>
          </a:p>
          <a:p>
            <a:r>
              <a:rPr lang="en-GB" dirty="0">
                <a:solidFill>
                  <a:schemeClr val="tx1"/>
                </a:solidFill>
                <a:latin typeface="Arial" panose="020B0604020202020204" pitchFamily="34" charset="0"/>
                <a:cs typeface="Arial" panose="020B0604020202020204" pitchFamily="34" charset="0"/>
              </a:rPr>
              <a:t>Please inform us if your child is unwell, or will be absent from school by telephone or email every day they are absent.  If we do not hear, we will contact you for safeguarding purposes</a:t>
            </a:r>
          </a:p>
          <a:p>
            <a:r>
              <a:rPr lang="en-GB" dirty="0">
                <a:solidFill>
                  <a:schemeClr val="tx1"/>
                </a:solidFill>
                <a:latin typeface="Arial" panose="020B0604020202020204" pitchFamily="34" charset="0"/>
                <a:cs typeface="Arial" panose="020B0604020202020204" pitchFamily="34" charset="0"/>
              </a:rPr>
              <a:t>Please keep your child at home if they are unwell</a:t>
            </a:r>
          </a:p>
          <a:p>
            <a:r>
              <a:rPr lang="en-GB" dirty="0">
                <a:solidFill>
                  <a:schemeClr val="tx1"/>
                </a:solidFill>
                <a:latin typeface="Arial" panose="020B0604020202020204" pitchFamily="34" charset="0"/>
                <a:cs typeface="Arial" panose="020B0604020202020204" pitchFamily="34" charset="0"/>
              </a:rPr>
              <a:t>If your child has sickness or diarrhoea they must stay at home for 48 hours!</a:t>
            </a:r>
          </a:p>
          <a:p>
            <a:r>
              <a:rPr lang="en-GB" dirty="0">
                <a:solidFill>
                  <a:schemeClr val="tx1"/>
                </a:solidFill>
                <a:latin typeface="Arial" panose="020B0604020202020204" pitchFamily="34" charset="0"/>
                <a:cs typeface="Arial" panose="020B0604020202020204" pitchFamily="34" charset="0"/>
              </a:rPr>
              <a:t>Please ensure your child has a named water bottle in school everyday</a:t>
            </a:r>
          </a:p>
          <a:p>
            <a:r>
              <a:rPr lang="en-GB" dirty="0">
                <a:solidFill>
                  <a:schemeClr val="tx1"/>
                </a:solidFill>
                <a:latin typeface="Arial" panose="020B0604020202020204" pitchFamily="34" charset="0"/>
                <a:cs typeface="Arial" panose="020B0604020202020204" pitchFamily="34" charset="0"/>
              </a:rPr>
              <a:t>Do not bring any products into school that contain nuts, including peanut butter, pesto or chocolate spread </a:t>
            </a:r>
          </a:p>
          <a:p>
            <a:endParaRPr lang="en-GB" dirty="0"/>
          </a:p>
        </p:txBody>
      </p:sp>
      <p:sp>
        <p:nvSpPr>
          <p:cNvPr id="5" name="Title 2">
            <a:extLst>
              <a:ext uri="{FF2B5EF4-FFF2-40B4-BE49-F238E27FC236}">
                <a16:creationId xmlns:a16="http://schemas.microsoft.com/office/drawing/2014/main" id="{109FD8F1-BE70-42D2-855E-ED36FE9399D8}"/>
              </a:ext>
            </a:extLst>
          </p:cNvPr>
          <p:cNvSpPr txBox="1">
            <a:spLocks/>
          </p:cNvSpPr>
          <p:nvPr/>
        </p:nvSpPr>
        <p:spPr>
          <a:xfrm>
            <a:off x="45277" y="1070353"/>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Healthy Schools</a:t>
            </a:r>
          </a:p>
        </p:txBody>
      </p:sp>
      <p:pic>
        <p:nvPicPr>
          <p:cNvPr id="6" name="Picture 5">
            <a:extLst>
              <a:ext uri="{FF2B5EF4-FFF2-40B4-BE49-F238E27FC236}">
                <a16:creationId xmlns:a16="http://schemas.microsoft.com/office/drawing/2014/main" id="{EEF40C51-79A9-4C2B-9E98-7010C9805A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7" name="Picture 6">
            <a:extLst>
              <a:ext uri="{FF2B5EF4-FFF2-40B4-BE49-F238E27FC236}">
                <a16:creationId xmlns:a16="http://schemas.microsoft.com/office/drawing/2014/main" id="{35438175-C903-4B6F-87A5-A9E1528D7FBC}"/>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D94D1E90-5900-4EB6-BA4A-8576F785E3E1}"/>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1684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CA9E875-497C-4515-AFDB-1967BE4C09A3}"/>
              </a:ext>
            </a:extLst>
          </p:cNvPr>
          <p:cNvSpPr txBox="1">
            <a:spLocks/>
          </p:cNvSpPr>
          <p:nvPr/>
        </p:nvSpPr>
        <p:spPr>
          <a:xfrm>
            <a:off x="45277" y="1070353"/>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Milk and Fruit/Vegetables</a:t>
            </a:r>
          </a:p>
        </p:txBody>
      </p:sp>
      <p:pic>
        <p:nvPicPr>
          <p:cNvPr id="10" name="Picture 9">
            <a:extLst>
              <a:ext uri="{FF2B5EF4-FFF2-40B4-BE49-F238E27FC236}">
                <a16:creationId xmlns:a16="http://schemas.microsoft.com/office/drawing/2014/main" id="{553E4305-5684-4559-B836-444882F36B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11" name="Picture 10">
            <a:extLst>
              <a:ext uri="{FF2B5EF4-FFF2-40B4-BE49-F238E27FC236}">
                <a16:creationId xmlns:a16="http://schemas.microsoft.com/office/drawing/2014/main" id="{F0C319B0-CE99-44D8-A365-8540B4F541AC}"/>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B8CC156A-045E-44D6-9739-FE055CBC7A91}"/>
              </a:ext>
            </a:extLst>
          </p:cNvPr>
          <p:cNvPicPr>
            <a:picLocks noChangeAspect="1"/>
          </p:cNvPicPr>
          <p:nvPr/>
        </p:nvPicPr>
        <p:blipFill>
          <a:blip r:embed="rId4"/>
          <a:stretch>
            <a:fillRect/>
          </a:stretch>
        </p:blipFill>
        <p:spPr>
          <a:xfrm>
            <a:off x="8098913" y="5901406"/>
            <a:ext cx="1029874" cy="951929"/>
          </a:xfrm>
          <a:prstGeom prst="rect">
            <a:avLst/>
          </a:prstGeom>
        </p:spPr>
      </p:pic>
      <p:sp>
        <p:nvSpPr>
          <p:cNvPr id="13" name="Content Placeholder 1">
            <a:extLst>
              <a:ext uri="{FF2B5EF4-FFF2-40B4-BE49-F238E27FC236}">
                <a16:creationId xmlns:a16="http://schemas.microsoft.com/office/drawing/2014/main" id="{58909BAF-54AC-4953-A23F-AC84C66FF60B}"/>
              </a:ext>
            </a:extLst>
          </p:cNvPr>
          <p:cNvSpPr txBox="1">
            <a:spLocks/>
          </p:cNvSpPr>
          <p:nvPr/>
        </p:nvSpPr>
        <p:spPr>
          <a:xfrm>
            <a:off x="179512" y="1679281"/>
            <a:ext cx="7437570" cy="354991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dirty="0"/>
              <a:t>If you would like your child to have milk – please register directly with Cool Milk.</a:t>
            </a:r>
          </a:p>
          <a:p>
            <a:r>
              <a:rPr lang="en-GB" dirty="0"/>
              <a:t>The milk is free until the date of your child’s 5</a:t>
            </a:r>
            <a:r>
              <a:rPr lang="en-GB" baseline="30000" dirty="0"/>
              <a:t>th</a:t>
            </a:r>
            <a:r>
              <a:rPr lang="en-GB" dirty="0"/>
              <a:t> birthday – but they can continue to have milk each day for a small payment.</a:t>
            </a:r>
          </a:p>
          <a:p>
            <a:r>
              <a:rPr lang="en-GB" dirty="0"/>
              <a:t>Every child will have a piece of fruit or a vegetable snack each day, which is provided free of charge.. </a:t>
            </a:r>
          </a:p>
          <a:p>
            <a:r>
              <a:rPr lang="en-GB" dirty="0"/>
              <a:t>Please inform the school office of any allergies or intolerances to food or drink.</a:t>
            </a:r>
          </a:p>
          <a:p>
            <a:pPr marL="0" indent="0">
              <a:buNone/>
            </a:pPr>
            <a:endParaRPr lang="en-GB" dirty="0">
              <a:solidFill>
                <a:schemeClr val="tx1"/>
              </a:solidFill>
              <a:latin typeface="Arial" panose="020B0604020202020204" pitchFamily="34" charset="0"/>
              <a:cs typeface="Arial" panose="020B0604020202020204" pitchFamily="34" charset="0"/>
            </a:endParaRPr>
          </a:p>
          <a:p>
            <a:endParaRPr lang="en-GB" dirty="0"/>
          </a:p>
        </p:txBody>
      </p:sp>
      <p:pic>
        <p:nvPicPr>
          <p:cNvPr id="14" name="Picture 13">
            <a:extLst>
              <a:ext uri="{FF2B5EF4-FFF2-40B4-BE49-F238E27FC236}">
                <a16:creationId xmlns:a16="http://schemas.microsoft.com/office/drawing/2014/main" id="{D588CB48-0F0F-4933-B3ED-AB79B1B63E8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0157" y="285735"/>
            <a:ext cx="552450" cy="1209675"/>
          </a:xfrm>
          <a:prstGeom prst="rect">
            <a:avLst/>
          </a:prstGeom>
          <a:noFill/>
        </p:spPr>
      </p:pic>
      <p:pic>
        <p:nvPicPr>
          <p:cNvPr id="15" name="Picture 14">
            <a:extLst>
              <a:ext uri="{FF2B5EF4-FFF2-40B4-BE49-F238E27FC236}">
                <a16:creationId xmlns:a16="http://schemas.microsoft.com/office/drawing/2014/main" id="{09715F30-CD0D-4F51-8564-4BFBB40F3D6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379" y="4905426"/>
            <a:ext cx="1457325" cy="874395"/>
          </a:xfrm>
          <a:prstGeom prst="rect">
            <a:avLst/>
          </a:prstGeom>
          <a:noFill/>
        </p:spPr>
      </p:pic>
      <p:pic>
        <p:nvPicPr>
          <p:cNvPr id="16" name="Picture 15">
            <a:extLst>
              <a:ext uri="{FF2B5EF4-FFF2-40B4-BE49-F238E27FC236}">
                <a16:creationId xmlns:a16="http://schemas.microsoft.com/office/drawing/2014/main" id="{B3D79430-2B1C-4CD9-9F3E-B47C583C803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1883" y="4838003"/>
            <a:ext cx="1400175" cy="1000125"/>
          </a:xfrm>
          <a:prstGeom prst="rect">
            <a:avLst/>
          </a:prstGeom>
          <a:noFill/>
        </p:spPr>
      </p:pic>
      <p:pic>
        <p:nvPicPr>
          <p:cNvPr id="17" name="Picture 16">
            <a:extLst>
              <a:ext uri="{FF2B5EF4-FFF2-40B4-BE49-F238E27FC236}">
                <a16:creationId xmlns:a16="http://schemas.microsoft.com/office/drawing/2014/main" id="{9CC6110C-C254-4C74-AEBA-9FDC8454F83C}"/>
              </a:ext>
            </a:extLst>
          </p:cNvPr>
          <p:cNvPicPr/>
          <p:nvPr/>
        </p:nvPicPr>
        <p:blipFill>
          <a:blip r:embed="rId8"/>
          <a:stretch>
            <a:fillRect/>
          </a:stretch>
        </p:blipFill>
        <p:spPr>
          <a:xfrm>
            <a:off x="4413180" y="4729831"/>
            <a:ext cx="1171575" cy="1171575"/>
          </a:xfrm>
          <a:prstGeom prst="rect">
            <a:avLst/>
          </a:prstGeom>
        </p:spPr>
      </p:pic>
      <p:pic>
        <p:nvPicPr>
          <p:cNvPr id="18" name="Picture 17">
            <a:extLst>
              <a:ext uri="{FF2B5EF4-FFF2-40B4-BE49-F238E27FC236}">
                <a16:creationId xmlns:a16="http://schemas.microsoft.com/office/drawing/2014/main" id="{AFF26839-54BE-4163-8CEB-BC95DDA4C251}"/>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33879" y="4836808"/>
            <a:ext cx="1181100" cy="1181100"/>
          </a:xfrm>
          <a:prstGeom prst="rect">
            <a:avLst/>
          </a:prstGeom>
          <a:noFill/>
        </p:spPr>
      </p:pic>
    </p:spTree>
    <p:extLst>
      <p:ext uri="{BB962C8B-B14F-4D97-AF65-F5344CB8AC3E}">
        <p14:creationId xmlns:p14="http://schemas.microsoft.com/office/powerpoint/2010/main" val="54238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46E320C-3074-4248-94E6-B47E1C5F2DE7}"/>
              </a:ext>
            </a:extLst>
          </p:cNvPr>
          <p:cNvSpPr txBox="1">
            <a:spLocks/>
          </p:cNvSpPr>
          <p:nvPr/>
        </p:nvSpPr>
        <p:spPr>
          <a:xfrm>
            <a:off x="45277" y="1070353"/>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Rise and Shine </a:t>
            </a:r>
          </a:p>
        </p:txBody>
      </p:sp>
      <p:pic>
        <p:nvPicPr>
          <p:cNvPr id="7" name="Picture 6">
            <a:extLst>
              <a:ext uri="{FF2B5EF4-FFF2-40B4-BE49-F238E27FC236}">
                <a16:creationId xmlns:a16="http://schemas.microsoft.com/office/drawing/2014/main" id="{4D4C1524-0494-42D0-B277-4E98E36D7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8" name="Picture 7">
            <a:extLst>
              <a:ext uri="{FF2B5EF4-FFF2-40B4-BE49-F238E27FC236}">
                <a16:creationId xmlns:a16="http://schemas.microsoft.com/office/drawing/2014/main" id="{E2E95AA7-0449-4089-8CA3-F796428613F2}"/>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2BB2C1D-D692-4561-B4D7-841B81979DCF}"/>
              </a:ext>
            </a:extLst>
          </p:cNvPr>
          <p:cNvPicPr>
            <a:picLocks noChangeAspect="1"/>
          </p:cNvPicPr>
          <p:nvPr/>
        </p:nvPicPr>
        <p:blipFill>
          <a:blip r:embed="rId4"/>
          <a:stretch>
            <a:fillRect/>
          </a:stretch>
        </p:blipFill>
        <p:spPr>
          <a:xfrm>
            <a:off x="8098913" y="5901406"/>
            <a:ext cx="1029874" cy="951929"/>
          </a:xfrm>
          <a:prstGeom prst="rect">
            <a:avLst/>
          </a:prstGeom>
        </p:spPr>
      </p:pic>
      <p:sp>
        <p:nvSpPr>
          <p:cNvPr id="15" name="Content Placeholder 1">
            <a:extLst>
              <a:ext uri="{FF2B5EF4-FFF2-40B4-BE49-F238E27FC236}">
                <a16:creationId xmlns:a16="http://schemas.microsoft.com/office/drawing/2014/main" id="{531C4371-6CA5-4023-9922-CF9D8A826EDB}"/>
              </a:ext>
            </a:extLst>
          </p:cNvPr>
          <p:cNvSpPr txBox="1">
            <a:spLocks/>
          </p:cNvSpPr>
          <p:nvPr/>
        </p:nvSpPr>
        <p:spPr>
          <a:xfrm>
            <a:off x="175658" y="1885576"/>
            <a:ext cx="7919401" cy="3880773"/>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GB" sz="2000" dirty="0"/>
              <a:t>The club begins at 7:30am, the children will be delivered to their classes at 8:40am. </a:t>
            </a:r>
          </a:p>
          <a:p>
            <a:r>
              <a:rPr lang="en-GB" sz="2000" dirty="0"/>
              <a:t>It is run by our own team of staff. </a:t>
            </a:r>
          </a:p>
          <a:p>
            <a:r>
              <a:rPr lang="en-GB" sz="2000" dirty="0"/>
              <a:t>There is a wide variety of activities are provided including colouring, drawing, construction, table top games. The children will also have the opportunity to access  the computer suite and play games available on the learning platform.  </a:t>
            </a:r>
          </a:p>
          <a:p>
            <a:r>
              <a:rPr lang="en-GB" sz="2000" dirty="0"/>
              <a:t>Please provide a snack and a drink for your child. </a:t>
            </a:r>
          </a:p>
          <a:p>
            <a:r>
              <a:rPr lang="en-GB" sz="2000" dirty="0"/>
              <a:t>Places in the club are limited, if you would like to register your child please fill in the form in your pack and return to the School Office asap.</a:t>
            </a:r>
          </a:p>
          <a:p>
            <a:pPr marL="0" indent="0">
              <a:buNone/>
            </a:pPr>
            <a:endParaRPr lang="en-GB" sz="1900" dirty="0">
              <a:solidFill>
                <a:schemeClr val="tx1"/>
              </a:solidFill>
              <a:latin typeface="Arial" panose="020B0604020202020204" pitchFamily="34" charset="0"/>
              <a:ea typeface="Calibri" panose="020F0502020204030204" pitchFamily="34" charset="0"/>
              <a:cs typeface="Arial" panose="020B0604020202020204" pitchFamily="34" charset="0"/>
            </a:endParaRPr>
          </a:p>
          <a:p>
            <a:endParaRPr lang="en-GB" dirty="0">
              <a:solidFill>
                <a:schemeClr val="tx1"/>
              </a:solidFill>
              <a:latin typeface="Arial" panose="020B0604020202020204" pitchFamily="34" charset="0"/>
              <a:cs typeface="Arial" panose="020B0604020202020204" pitchFamily="34" charset="0"/>
            </a:endParaRPr>
          </a:p>
        </p:txBody>
      </p:sp>
      <p:pic>
        <p:nvPicPr>
          <p:cNvPr id="10" name="Picture 2">
            <a:extLst>
              <a:ext uri="{FF2B5EF4-FFF2-40B4-BE49-F238E27FC236}">
                <a16:creationId xmlns:a16="http://schemas.microsoft.com/office/drawing/2014/main" id="{BA878C8D-99C8-4D08-ADF2-A51CBDD8B34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5193341" y="450199"/>
            <a:ext cx="2409739" cy="124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397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 calcmode="lin" valueType="num">
                                      <p:cBhvr additive="base">
                                        <p:cTn id="13" dur="500" fill="hold"/>
                                        <p:tgtEl>
                                          <p:spTgt spid="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 calcmode="lin" valueType="num">
                                      <p:cBhvr additive="base">
                                        <p:cTn id="19"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 calcmode="lin" valueType="num">
                                      <p:cBhvr additive="base">
                                        <p:cTn id="25" dur="500" fill="hold"/>
                                        <p:tgtEl>
                                          <p:spTgt spid="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 calcmode="lin" valueType="num">
                                      <p:cBhvr additive="base">
                                        <p:cTn id="3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446E320C-3074-4248-94E6-B47E1C5F2DE7}"/>
              </a:ext>
            </a:extLst>
          </p:cNvPr>
          <p:cNvSpPr txBox="1">
            <a:spLocks/>
          </p:cNvSpPr>
          <p:nvPr/>
        </p:nvSpPr>
        <p:spPr>
          <a:xfrm>
            <a:off x="45277" y="1070353"/>
            <a:ext cx="6347713" cy="1320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School Lunches</a:t>
            </a:r>
          </a:p>
        </p:txBody>
      </p:sp>
      <p:pic>
        <p:nvPicPr>
          <p:cNvPr id="7" name="Picture 6">
            <a:extLst>
              <a:ext uri="{FF2B5EF4-FFF2-40B4-BE49-F238E27FC236}">
                <a16:creationId xmlns:a16="http://schemas.microsoft.com/office/drawing/2014/main" id="{4D4C1524-0494-42D0-B277-4E98E36D77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8" name="Picture 7">
            <a:extLst>
              <a:ext uri="{FF2B5EF4-FFF2-40B4-BE49-F238E27FC236}">
                <a16:creationId xmlns:a16="http://schemas.microsoft.com/office/drawing/2014/main" id="{E2E95AA7-0449-4089-8CA3-F796428613F2}"/>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2BB2C1D-D692-4561-B4D7-841B81979DCF}"/>
              </a:ext>
            </a:extLst>
          </p:cNvPr>
          <p:cNvPicPr>
            <a:picLocks noChangeAspect="1"/>
          </p:cNvPicPr>
          <p:nvPr/>
        </p:nvPicPr>
        <p:blipFill>
          <a:blip r:embed="rId4"/>
          <a:stretch>
            <a:fillRect/>
          </a:stretch>
        </p:blipFill>
        <p:spPr>
          <a:xfrm>
            <a:off x="8098913" y="5901406"/>
            <a:ext cx="1029874" cy="951929"/>
          </a:xfrm>
          <a:prstGeom prst="rect">
            <a:avLst/>
          </a:prstGeom>
        </p:spPr>
      </p:pic>
      <p:sp>
        <p:nvSpPr>
          <p:cNvPr id="4" name="Rectangle 3">
            <a:extLst>
              <a:ext uri="{FF2B5EF4-FFF2-40B4-BE49-F238E27FC236}">
                <a16:creationId xmlns:a16="http://schemas.microsoft.com/office/drawing/2014/main" id="{7D74EDEB-787B-452D-BE14-41AE6B682334}"/>
              </a:ext>
            </a:extLst>
          </p:cNvPr>
          <p:cNvSpPr/>
          <p:nvPr/>
        </p:nvSpPr>
        <p:spPr>
          <a:xfrm>
            <a:off x="395536" y="1830156"/>
            <a:ext cx="6390456" cy="4057521"/>
          </a:xfrm>
          <a:prstGeom prst="rect">
            <a:avLst/>
          </a:prstGeom>
        </p:spPr>
        <p:txBody>
          <a:bodyPr wrap="square">
            <a:spAutoFit/>
          </a:bodyPr>
          <a:lstStyle/>
          <a:p>
            <a:pPr marL="342900" marR="0" lvl="0" indent="-342900" defTabSz="914400" eaLnBrk="1" fontAlgn="auto" latinLnBrk="0" hangingPunct="1">
              <a:lnSpc>
                <a:spcPct val="100000"/>
              </a:lnSpc>
              <a:spcBef>
                <a:spcPts val="1000"/>
              </a:spcBef>
              <a:spcAft>
                <a:spcPts val="0"/>
              </a:spcAft>
              <a:buClr>
                <a:srgbClr val="1CADE4">
                  <a:lumMod val="75000"/>
                </a:srgbClr>
              </a:buClr>
              <a:buSzPct val="80000"/>
              <a:buFont typeface="Wingdings 3" charset="2"/>
              <a:buChar char=""/>
              <a:tabLst/>
              <a:defRPr/>
            </a:pPr>
            <a:r>
              <a:rPr kumimoji="0" lang="en-GB" sz="1800" b="0" i="0" u="none" strike="noStrike" kern="0" cap="none" spc="0" normalizeH="0" baseline="0" noProof="0" dirty="0">
                <a:ln>
                  <a:noFill/>
                </a:ln>
                <a:solidFill>
                  <a:prstClr val="black">
                    <a:lumMod val="75000"/>
                    <a:lumOff val="25000"/>
                  </a:prstClr>
                </a:solidFill>
                <a:effectLst/>
                <a:uLnTx/>
                <a:uFillTx/>
              </a:rPr>
              <a:t>Universal Free School Meals:</a:t>
            </a:r>
          </a:p>
          <a:p>
            <a:pPr marL="342900" marR="0" lvl="0" indent="-342900" defTabSz="914400" eaLnBrk="1" fontAlgn="auto" latinLnBrk="0" hangingPunct="1">
              <a:lnSpc>
                <a:spcPct val="100000"/>
              </a:lnSpc>
              <a:spcBef>
                <a:spcPts val="1000"/>
              </a:spcBef>
              <a:spcAft>
                <a:spcPts val="0"/>
              </a:spcAft>
              <a:buClr>
                <a:srgbClr val="1CADE4">
                  <a:lumMod val="75000"/>
                </a:srgbClr>
              </a:buClr>
              <a:buSzPct val="80000"/>
              <a:buFont typeface="Wingdings 3" charset="2"/>
              <a:buChar char=""/>
              <a:tabLst/>
              <a:defRPr/>
            </a:pPr>
            <a:r>
              <a:rPr kumimoji="0" lang="en-GB" sz="1800" b="0" i="0" u="none" strike="noStrike" kern="0" cap="none" spc="0" normalizeH="0" baseline="0" noProof="0" dirty="0">
                <a:ln>
                  <a:noFill/>
                </a:ln>
                <a:solidFill>
                  <a:prstClr val="black">
                    <a:lumMod val="75000"/>
                    <a:lumOff val="25000"/>
                  </a:prstClr>
                </a:solidFill>
                <a:effectLst/>
                <a:uLnTx/>
                <a:uFillTx/>
              </a:rPr>
              <a:t>Every child in Foundation Stage and Key Stage 1 is entitled to a Universal Free School Meal.</a:t>
            </a:r>
          </a:p>
          <a:p>
            <a:pPr marL="342900" marR="0" lvl="0" indent="-342900" defTabSz="914400" eaLnBrk="1" fontAlgn="auto" latinLnBrk="0" hangingPunct="1">
              <a:lnSpc>
                <a:spcPct val="100000"/>
              </a:lnSpc>
              <a:spcBef>
                <a:spcPts val="1000"/>
              </a:spcBef>
              <a:spcAft>
                <a:spcPts val="0"/>
              </a:spcAft>
              <a:buClr>
                <a:srgbClr val="1CADE4">
                  <a:lumMod val="75000"/>
                </a:srgbClr>
              </a:buClr>
              <a:buSzPct val="80000"/>
              <a:buFont typeface="Wingdings 3" charset="2"/>
              <a:buChar char=""/>
              <a:tabLst/>
              <a:defRPr/>
            </a:pPr>
            <a:r>
              <a:rPr kumimoji="0" lang="en-GB" sz="1800" b="0" i="0" u="none" strike="noStrike" kern="0" cap="none" spc="0" normalizeH="0" baseline="0" noProof="0" dirty="0">
                <a:ln>
                  <a:noFill/>
                </a:ln>
                <a:solidFill>
                  <a:prstClr val="black">
                    <a:lumMod val="75000"/>
                    <a:lumOff val="25000"/>
                  </a:prstClr>
                </a:solidFill>
                <a:effectLst/>
                <a:uLnTx/>
                <a:uFillTx/>
              </a:rPr>
              <a:t>The children can select from two main choices or a jacket potato.</a:t>
            </a:r>
          </a:p>
          <a:p>
            <a:pPr marL="342900" marR="0" lvl="0" indent="-342900" defTabSz="914400" eaLnBrk="1" fontAlgn="auto" latinLnBrk="0" hangingPunct="1">
              <a:lnSpc>
                <a:spcPct val="100000"/>
              </a:lnSpc>
              <a:spcBef>
                <a:spcPts val="1000"/>
              </a:spcBef>
              <a:spcAft>
                <a:spcPts val="0"/>
              </a:spcAft>
              <a:buClr>
                <a:srgbClr val="1CADE4">
                  <a:lumMod val="75000"/>
                </a:srgbClr>
              </a:buClr>
              <a:buSzPct val="80000"/>
              <a:buFont typeface="Wingdings 3" charset="2"/>
              <a:buChar char=""/>
              <a:tabLst/>
              <a:defRPr/>
            </a:pPr>
            <a:r>
              <a:rPr kumimoji="0" lang="en-GB" sz="1800" b="0" i="0" u="none" strike="noStrike" kern="0" cap="none" spc="0" normalizeH="0" baseline="0" noProof="0" dirty="0">
                <a:ln>
                  <a:noFill/>
                </a:ln>
                <a:solidFill>
                  <a:prstClr val="black">
                    <a:lumMod val="75000"/>
                    <a:lumOff val="25000"/>
                  </a:prstClr>
                </a:solidFill>
                <a:effectLst/>
                <a:uLnTx/>
                <a:uFillTx/>
              </a:rPr>
              <a:t>There is a vegetarian option every day.</a:t>
            </a:r>
          </a:p>
          <a:p>
            <a:pPr marL="342900" marR="0" lvl="0" indent="-342900" defTabSz="914400" eaLnBrk="1" fontAlgn="auto" latinLnBrk="0" hangingPunct="1">
              <a:lnSpc>
                <a:spcPct val="100000"/>
              </a:lnSpc>
              <a:spcBef>
                <a:spcPts val="1000"/>
              </a:spcBef>
              <a:spcAft>
                <a:spcPts val="0"/>
              </a:spcAft>
              <a:buClr>
                <a:srgbClr val="1CADE4">
                  <a:lumMod val="75000"/>
                </a:srgbClr>
              </a:buClr>
              <a:buSzPct val="80000"/>
              <a:buFont typeface="Wingdings 3" charset="2"/>
              <a:buChar char=""/>
              <a:tabLst/>
              <a:defRPr/>
            </a:pPr>
            <a:r>
              <a:rPr kumimoji="0" lang="en-GB" sz="1800" b="0" i="0" u="none" strike="noStrike" kern="0" cap="none" spc="0" normalizeH="0" baseline="0" noProof="0" dirty="0">
                <a:ln>
                  <a:noFill/>
                </a:ln>
                <a:solidFill>
                  <a:prstClr val="black">
                    <a:lumMod val="75000"/>
                    <a:lumOff val="25000"/>
                  </a:prstClr>
                </a:solidFill>
                <a:effectLst/>
                <a:uLnTx/>
                <a:uFillTx/>
              </a:rPr>
              <a:t>The menu is available on the school website and the children will bring a copy home on their first day at school.</a:t>
            </a:r>
          </a:p>
          <a:p>
            <a:pPr marL="342900" marR="0" lvl="0" indent="-342900" defTabSz="914400" eaLnBrk="1" fontAlgn="auto" latinLnBrk="0" hangingPunct="1">
              <a:lnSpc>
                <a:spcPct val="100000"/>
              </a:lnSpc>
              <a:spcBef>
                <a:spcPts val="1000"/>
              </a:spcBef>
              <a:spcAft>
                <a:spcPts val="0"/>
              </a:spcAft>
              <a:buClr>
                <a:srgbClr val="1CADE4">
                  <a:lumMod val="75000"/>
                </a:srgbClr>
              </a:buClr>
              <a:buSzPct val="80000"/>
              <a:buFont typeface="Wingdings 3" charset="2"/>
              <a:buChar char=""/>
              <a:tabLst/>
              <a:defRPr/>
            </a:pPr>
            <a:r>
              <a:rPr kumimoji="0" lang="en-GB" sz="1800" b="0" i="0" u="none" strike="noStrike" kern="0" cap="none" spc="0" normalizeH="0" baseline="0" noProof="0" dirty="0">
                <a:ln>
                  <a:noFill/>
                </a:ln>
                <a:solidFill>
                  <a:prstClr val="black">
                    <a:lumMod val="75000"/>
                    <a:lumOff val="25000"/>
                  </a:prstClr>
                </a:solidFill>
                <a:effectLst/>
                <a:uLnTx/>
                <a:uFillTx/>
              </a:rPr>
              <a:t>If you choose to send a packed lunch, please ensure that it is a healthy lunch without sweets, nuts or unhealthy snacks.</a:t>
            </a:r>
          </a:p>
        </p:txBody>
      </p:sp>
      <p:pic>
        <p:nvPicPr>
          <p:cNvPr id="10" name="Picture 2" descr="Mount Pleasant C of E Junior School - Allergies">
            <a:extLst>
              <a:ext uri="{FF2B5EF4-FFF2-40B4-BE49-F238E27FC236}">
                <a16:creationId xmlns:a16="http://schemas.microsoft.com/office/drawing/2014/main" id="{4D157B18-43AF-4B9D-A7C4-581918F41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180105"/>
            <a:ext cx="2917701" cy="280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69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8320" y="1051692"/>
            <a:ext cx="7322506" cy="1320800"/>
          </a:xfrm>
        </p:spPr>
        <p:txBody>
          <a:bodyPr>
            <a:normAutofit/>
          </a:bodyPr>
          <a:lstStyle/>
          <a:p>
            <a:r>
              <a:rPr lang="en-GB" dirty="0">
                <a:latin typeface="Arial" panose="020B0604020202020204" pitchFamily="34" charset="0"/>
                <a:cs typeface="Arial" panose="020B0604020202020204" pitchFamily="34" charset="0"/>
              </a:rPr>
              <a:t>Walter Infant School and Nursery Values</a:t>
            </a:r>
          </a:p>
        </p:txBody>
      </p:sp>
      <p:pic>
        <p:nvPicPr>
          <p:cNvPr id="1026" name="Picture 2" descr="C:\Users\head\AppData\Local\Microsoft\Windows\Temporary Internet Files\Content.Outlook\XRZIB7GF\value hand transpar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1835" y="2060848"/>
            <a:ext cx="4671034" cy="43175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E1AA6E3-7480-41B9-B055-CDBAB03100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Tree>
    <p:extLst>
      <p:ext uri="{BB962C8B-B14F-4D97-AF65-F5344CB8AC3E}">
        <p14:creationId xmlns:p14="http://schemas.microsoft.com/office/powerpoint/2010/main" val="167565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4482" y="1078290"/>
            <a:ext cx="5617638" cy="1126573"/>
          </a:xfrm>
        </p:spPr>
        <p:txBody>
          <a:bodyPr>
            <a:noAutofit/>
          </a:bodyPr>
          <a:lstStyle/>
          <a:p>
            <a:r>
              <a:rPr lang="en-GB" dirty="0">
                <a:latin typeface="Arial" panose="020B0604020202020204" pitchFamily="34" charset="0"/>
                <a:cs typeface="Arial" panose="020B0604020202020204" pitchFamily="34" charset="0"/>
              </a:rPr>
              <a:t>Ofsted ~ OUTSTANDING!</a:t>
            </a:r>
          </a:p>
        </p:txBody>
      </p:sp>
      <p:pic>
        <p:nvPicPr>
          <p:cNvPr id="6" name="Picture 5">
            <a:extLst>
              <a:ext uri="{FF2B5EF4-FFF2-40B4-BE49-F238E27FC236}">
                <a16:creationId xmlns:a16="http://schemas.microsoft.com/office/drawing/2014/main" id="{F373F946-CA6D-4273-B3E9-ED670265C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2" y="44624"/>
            <a:ext cx="5148064" cy="1002200"/>
          </a:xfrm>
          <a:prstGeom prst="rect">
            <a:avLst/>
          </a:prstGeom>
        </p:spPr>
      </p:pic>
      <p:pic>
        <p:nvPicPr>
          <p:cNvPr id="7" name="Picture 6">
            <a:extLst>
              <a:ext uri="{FF2B5EF4-FFF2-40B4-BE49-F238E27FC236}">
                <a16:creationId xmlns:a16="http://schemas.microsoft.com/office/drawing/2014/main" id="{228247D5-E133-46F8-8873-126C0869A5BD}"/>
              </a:ext>
            </a:extLst>
          </p:cNvPr>
          <p:cNvPicPr>
            <a:picLocks noChangeAspect="1"/>
          </p:cNvPicPr>
          <p:nvPr/>
        </p:nvPicPr>
        <p:blipFill>
          <a:blip r:embed="rId4"/>
          <a:stretch>
            <a:fillRect/>
          </a:stretch>
        </p:blipFill>
        <p:spPr>
          <a:xfrm>
            <a:off x="267199" y="1811514"/>
            <a:ext cx="5240905" cy="3859487"/>
          </a:xfrm>
          <a:prstGeom prst="rect">
            <a:avLst/>
          </a:prstGeom>
        </p:spPr>
      </p:pic>
      <p:pic>
        <p:nvPicPr>
          <p:cNvPr id="11" name="Picture 10">
            <a:extLst>
              <a:ext uri="{FF2B5EF4-FFF2-40B4-BE49-F238E27FC236}">
                <a16:creationId xmlns:a16="http://schemas.microsoft.com/office/drawing/2014/main" id="{72F18B00-7C45-4F96-B3CF-A0DD54B299D7}"/>
              </a:ext>
            </a:extLst>
          </p:cNvPr>
          <p:cNvPicPr>
            <a:picLocks noChangeAspect="1"/>
          </p:cNvPicPr>
          <p:nvPr/>
        </p:nvPicPr>
        <p:blipFill>
          <a:blip r:embed="rId5"/>
          <a:stretch>
            <a:fillRect/>
          </a:stretch>
        </p:blipFill>
        <p:spPr>
          <a:xfrm>
            <a:off x="8098913" y="5901406"/>
            <a:ext cx="1029874" cy="951929"/>
          </a:xfrm>
          <a:prstGeom prst="rect">
            <a:avLst/>
          </a:prstGeom>
        </p:spPr>
      </p:pic>
      <p:pic>
        <p:nvPicPr>
          <p:cNvPr id="1032" name="Picture 8" descr="Great Papers! Outstanding Ribbon Embossed and Gold Foil Certificate Seal,  1.75&quot;, 48 Count (20104102)">
            <a:extLst>
              <a:ext uri="{FF2B5EF4-FFF2-40B4-BE49-F238E27FC236}">
                <a16:creationId xmlns:a16="http://schemas.microsoft.com/office/drawing/2014/main" id="{AA5129D6-56C3-4AEB-AFF0-039B876687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37920">
            <a:off x="5633678" y="2102239"/>
            <a:ext cx="1765074" cy="121900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44F4E3E-BE4E-4E77-9658-82084A9119B0}"/>
              </a:ext>
            </a:extLst>
          </p:cNvPr>
          <p:cNvSpPr/>
          <p:nvPr/>
        </p:nvSpPr>
        <p:spPr>
          <a:xfrm>
            <a:off x="3995936" y="4302382"/>
            <a:ext cx="3983491" cy="1477328"/>
          </a:xfrm>
          <a:prstGeom prst="rect">
            <a:avLst/>
          </a:prstGeom>
        </p:spPr>
        <p:txBody>
          <a:bodyPr wrap="square">
            <a:spAutoFit/>
          </a:bodyPr>
          <a:lstStyle/>
          <a:p>
            <a:r>
              <a:rPr lang="en-GB" dirty="0">
                <a:latin typeface="Arial" panose="020B0604020202020204" pitchFamily="34" charset="0"/>
                <a:cs typeface="Arial" panose="020B0604020202020204" pitchFamily="34" charset="0"/>
              </a:rPr>
              <a:t>‘Pupils have a deep understanding of the school’s high expectations, which are consistently taught right from the Nursery. They delight in wearing their hard-earned values badges.’</a:t>
            </a:r>
          </a:p>
        </p:txBody>
      </p:sp>
    </p:spTree>
    <p:extLst>
      <p:ext uri="{BB962C8B-B14F-4D97-AF65-F5344CB8AC3E}">
        <p14:creationId xmlns:p14="http://schemas.microsoft.com/office/powerpoint/2010/main" val="585937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5" y="1055701"/>
            <a:ext cx="2880320" cy="789123"/>
          </a:xfrm>
        </p:spPr>
        <p:txBody>
          <a:bodyPr/>
          <a:lstStyle/>
          <a:p>
            <a:r>
              <a:rPr lang="en-GB" dirty="0">
                <a:latin typeface="Arial" panose="020B0604020202020204" pitchFamily="34" charset="0"/>
                <a:cs typeface="Arial" panose="020B0604020202020204" pitchFamily="34" charset="0"/>
              </a:rPr>
              <a:t>Our Values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9821" r="29285"/>
          <a:stretch/>
        </p:blipFill>
        <p:spPr>
          <a:xfrm>
            <a:off x="3833982" y="1769497"/>
            <a:ext cx="1531259" cy="2808312"/>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6986" t="5525" r="26028"/>
          <a:stretch/>
        </p:blipFill>
        <p:spPr>
          <a:xfrm>
            <a:off x="7428451" y="1776141"/>
            <a:ext cx="1477949" cy="283138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6575" t="7488" r="29178"/>
          <a:stretch/>
        </p:blipFill>
        <p:spPr>
          <a:xfrm>
            <a:off x="124737" y="1723353"/>
            <a:ext cx="1515649" cy="290060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26479" t="2142" r="18727" b="-2142"/>
          <a:stretch/>
        </p:blipFill>
        <p:spPr>
          <a:xfrm>
            <a:off x="1723396" y="2924944"/>
            <a:ext cx="2048774" cy="2686049"/>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36849" t="21005" r="26302"/>
          <a:stretch/>
        </p:blipFill>
        <p:spPr>
          <a:xfrm>
            <a:off x="5442556" y="2911354"/>
            <a:ext cx="1908580" cy="3068628"/>
          </a:xfrm>
          <a:prstGeom prst="rect">
            <a:avLst/>
          </a:prstGeom>
        </p:spPr>
      </p:pic>
      <p:pic>
        <p:nvPicPr>
          <p:cNvPr id="9" name="Picture 8">
            <a:extLst>
              <a:ext uri="{FF2B5EF4-FFF2-40B4-BE49-F238E27FC236}">
                <a16:creationId xmlns:a16="http://schemas.microsoft.com/office/drawing/2014/main" id="{D46BCA71-44E4-4695-A94C-65A996C528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Tree>
    <p:extLst>
      <p:ext uri="{BB962C8B-B14F-4D97-AF65-F5344CB8AC3E}">
        <p14:creationId xmlns:p14="http://schemas.microsoft.com/office/powerpoint/2010/main" val="164205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77" y="1124744"/>
            <a:ext cx="6347713" cy="1320800"/>
          </a:xfrm>
        </p:spPr>
        <p:txBody>
          <a:bodyPr/>
          <a:lstStyle/>
          <a:p>
            <a:r>
              <a:rPr lang="en-GB" dirty="0">
                <a:latin typeface="Arial" panose="020B0604020202020204" pitchFamily="34" charset="0"/>
                <a:cs typeface="Arial" panose="020B0604020202020204" pitchFamily="34" charset="0"/>
              </a:rPr>
              <a:t>Expectations for Behaviour</a:t>
            </a:r>
          </a:p>
        </p:txBody>
      </p:sp>
      <p:sp>
        <p:nvSpPr>
          <p:cNvPr id="2" name="Content Placeholder 1"/>
          <p:cNvSpPr>
            <a:spLocks noGrp="1"/>
          </p:cNvSpPr>
          <p:nvPr>
            <p:ph idx="1"/>
          </p:nvPr>
        </p:nvSpPr>
        <p:spPr>
          <a:xfrm>
            <a:off x="168502" y="1879258"/>
            <a:ext cx="6347714" cy="3880773"/>
          </a:xfrm>
        </p:spPr>
        <p:txBody>
          <a:bodyPr/>
          <a:lstStyle/>
          <a:p>
            <a:pPr lvl="0"/>
            <a:r>
              <a:rPr lang="en-GB" dirty="0">
                <a:solidFill>
                  <a:schemeClr val="tx1"/>
                </a:solidFill>
                <a:latin typeface="Arial" panose="020B0604020202020204" pitchFamily="34" charset="0"/>
                <a:cs typeface="Arial" panose="020B0604020202020204" pitchFamily="34" charset="0"/>
              </a:rPr>
              <a:t>Treat each other with respect</a:t>
            </a:r>
          </a:p>
          <a:p>
            <a:pPr lvl="0"/>
            <a:r>
              <a:rPr lang="en-GB" dirty="0">
                <a:solidFill>
                  <a:schemeClr val="tx1"/>
                </a:solidFill>
                <a:latin typeface="Arial" panose="020B0604020202020204" pitchFamily="34" charset="0"/>
                <a:cs typeface="Arial" panose="020B0604020202020204" pitchFamily="34" charset="0"/>
              </a:rPr>
              <a:t>Be kind and polite to everyone</a:t>
            </a:r>
          </a:p>
          <a:p>
            <a:pPr lvl="0"/>
            <a:r>
              <a:rPr lang="en-GB" dirty="0">
                <a:solidFill>
                  <a:schemeClr val="tx1"/>
                </a:solidFill>
                <a:latin typeface="Arial" panose="020B0604020202020204" pitchFamily="34" charset="0"/>
                <a:cs typeface="Arial" panose="020B0604020202020204" pitchFamily="34" charset="0"/>
              </a:rPr>
              <a:t>Tell the truth</a:t>
            </a:r>
          </a:p>
          <a:p>
            <a:pPr lvl="0"/>
            <a:r>
              <a:rPr lang="en-GB" dirty="0">
                <a:solidFill>
                  <a:schemeClr val="tx1"/>
                </a:solidFill>
                <a:latin typeface="Arial" panose="020B0604020202020204" pitchFamily="34" charset="0"/>
                <a:cs typeface="Arial" panose="020B0604020202020204" pitchFamily="34" charset="0"/>
              </a:rPr>
              <a:t>Look after the school and the things in it</a:t>
            </a:r>
          </a:p>
          <a:p>
            <a:pPr lvl="0"/>
            <a:r>
              <a:rPr lang="en-GB" dirty="0">
                <a:solidFill>
                  <a:schemeClr val="tx1"/>
                </a:solidFill>
                <a:latin typeface="Arial" panose="020B0604020202020204" pitchFamily="34" charset="0"/>
                <a:cs typeface="Arial" panose="020B0604020202020204" pitchFamily="34" charset="0"/>
              </a:rPr>
              <a:t>Move around the school sensibly</a:t>
            </a:r>
          </a:p>
          <a:p>
            <a:pPr lvl="0"/>
            <a:r>
              <a:rPr lang="en-GB" dirty="0">
                <a:solidFill>
                  <a:schemeClr val="tx1"/>
                </a:solidFill>
                <a:latin typeface="Arial" panose="020B0604020202020204" pitchFamily="34" charset="0"/>
                <a:cs typeface="Arial" panose="020B0604020202020204" pitchFamily="34" charset="0"/>
              </a:rPr>
              <a:t>Always try your best</a:t>
            </a:r>
          </a:p>
          <a:p>
            <a:endParaRPr lang="en-GB" dirty="0"/>
          </a:p>
        </p:txBody>
      </p:sp>
      <p:pic>
        <p:nvPicPr>
          <p:cNvPr id="5" name="Picture 4">
            <a:extLst>
              <a:ext uri="{FF2B5EF4-FFF2-40B4-BE49-F238E27FC236}">
                <a16:creationId xmlns:a16="http://schemas.microsoft.com/office/drawing/2014/main" id="{18E398CC-D269-4463-965B-029B5766CD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11E1DBE6-4C6B-4073-AE6D-DDA52E279778}"/>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AA1F4634-8571-4C73-81A4-08C49A4CAF63}"/>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298636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7" y="1124744"/>
            <a:ext cx="7479051" cy="846479"/>
          </a:xfrm>
        </p:spPr>
        <p:txBody>
          <a:bodyPr>
            <a:noAutofit/>
          </a:bodyPr>
          <a:lstStyle/>
          <a:p>
            <a:r>
              <a:rPr lang="en-GB" dirty="0">
                <a:latin typeface="Arial" panose="020B0604020202020204" pitchFamily="34" charset="0"/>
                <a:cs typeface="Arial" panose="020B0604020202020204" pitchFamily="34" charset="0"/>
              </a:rPr>
              <a:t>Our School Uniform</a:t>
            </a:r>
          </a:p>
        </p:txBody>
      </p:sp>
      <p:sp>
        <p:nvSpPr>
          <p:cNvPr id="3" name="Content Placeholder 2"/>
          <p:cNvSpPr>
            <a:spLocks noGrp="1"/>
          </p:cNvSpPr>
          <p:nvPr>
            <p:ph idx="1"/>
          </p:nvPr>
        </p:nvSpPr>
        <p:spPr>
          <a:xfrm>
            <a:off x="184402" y="1840718"/>
            <a:ext cx="7200800" cy="3880773"/>
          </a:xfrm>
        </p:spPr>
        <p:txBody>
          <a:bodyPr>
            <a:normAutofit fontScale="92500" lnSpcReduction="20000"/>
          </a:bodyPr>
          <a:lstStyle/>
          <a:p>
            <a:r>
              <a:rPr lang="en-GB" sz="1900" dirty="0">
                <a:solidFill>
                  <a:schemeClr val="tx1"/>
                </a:solidFill>
                <a:latin typeface="Arial" panose="020B0604020202020204" pitchFamily="34" charset="0"/>
                <a:cs typeface="Arial" panose="020B0604020202020204" pitchFamily="34" charset="0"/>
              </a:rPr>
              <a:t>Please send you child to school in clothes that are easy for them to manage by themselves; we suggest elasticated waits for trousers, joggers, shorts or leggings.  These can be navy, black or dark grey (please do not choose lighter blues or light grey and no patterns).</a:t>
            </a:r>
          </a:p>
          <a:p>
            <a:r>
              <a:rPr lang="en-GB" sz="1900" dirty="0">
                <a:solidFill>
                  <a:schemeClr val="tx1"/>
                </a:solidFill>
                <a:latin typeface="Arial" panose="020B0604020202020204" pitchFamily="34" charset="0"/>
                <a:cs typeface="Arial" panose="020B0604020202020204" pitchFamily="34" charset="0"/>
              </a:rPr>
              <a:t>You can choose pinafores or summer dresses (tights can be hard to manage in the winter) some children wear cycling shorts under their dresses.</a:t>
            </a:r>
          </a:p>
          <a:p>
            <a:r>
              <a:rPr lang="en-GB" sz="1900" dirty="0">
                <a:solidFill>
                  <a:schemeClr val="tx1"/>
                </a:solidFill>
                <a:latin typeface="Arial" panose="020B0604020202020204" pitchFamily="34" charset="0"/>
                <a:cs typeface="Arial" panose="020B0604020202020204" pitchFamily="34" charset="0"/>
              </a:rPr>
              <a:t>Polo shirts can be white, sky blue or navy blue depending on your preference; they all look smart.</a:t>
            </a:r>
          </a:p>
          <a:p>
            <a:r>
              <a:rPr lang="en-GB" sz="1900" dirty="0">
                <a:solidFill>
                  <a:schemeClr val="tx1"/>
                </a:solidFill>
                <a:latin typeface="Arial" panose="020B0604020202020204" pitchFamily="34" charset="0"/>
                <a:cs typeface="Arial" panose="020B0604020202020204" pitchFamily="34" charset="0"/>
              </a:rPr>
              <a:t>The children can have cardigans or sweatshirts; these </a:t>
            </a:r>
            <a:r>
              <a:rPr lang="en-GB" sz="1900" b="1" dirty="0">
                <a:solidFill>
                  <a:schemeClr val="tx1"/>
                </a:solidFill>
                <a:latin typeface="Arial" panose="020B0604020202020204" pitchFamily="34" charset="0"/>
                <a:cs typeface="Arial" panose="020B0604020202020204" pitchFamily="34" charset="0"/>
              </a:rPr>
              <a:t>must</a:t>
            </a:r>
            <a:r>
              <a:rPr lang="en-GB" sz="1900" dirty="0">
                <a:solidFill>
                  <a:schemeClr val="tx1"/>
                </a:solidFill>
                <a:latin typeface="Arial" panose="020B0604020202020204" pitchFamily="34" charset="0"/>
                <a:cs typeface="Arial" panose="020B0604020202020204" pitchFamily="34" charset="0"/>
              </a:rPr>
              <a:t> be burgundy. We sell second hand ones via our PTA or you can order from </a:t>
            </a:r>
            <a:r>
              <a:rPr lang="en-GB" sz="1900" dirty="0" err="1">
                <a:solidFill>
                  <a:schemeClr val="tx1"/>
                </a:solidFill>
                <a:latin typeface="Arial" panose="020B0604020202020204" pitchFamily="34" charset="0"/>
                <a:cs typeface="Arial" panose="020B0604020202020204" pitchFamily="34" charset="0"/>
              </a:rPr>
              <a:t>Gooddies</a:t>
            </a:r>
            <a:r>
              <a:rPr lang="en-GB" sz="1900" dirty="0">
                <a:solidFill>
                  <a:schemeClr val="tx1"/>
                </a:solidFill>
                <a:latin typeface="Arial" panose="020B0604020202020204" pitchFamily="34" charset="0"/>
                <a:cs typeface="Arial" panose="020B0604020202020204" pitchFamily="34" charset="0"/>
              </a:rPr>
              <a:t> ~ information to order uniform is in your pack.</a:t>
            </a:r>
          </a:p>
          <a:p>
            <a:r>
              <a:rPr lang="en-US" dirty="0"/>
              <a:t>PLEASE LABEL ALL CLOTHES</a:t>
            </a:r>
            <a:endParaRPr lang="en-GB" dirty="0"/>
          </a:p>
          <a:p>
            <a:endParaRPr lang="en-GB" dirty="0"/>
          </a:p>
          <a:p>
            <a:endParaRPr lang="en-GB" dirty="0"/>
          </a:p>
        </p:txBody>
      </p:sp>
      <p:pic>
        <p:nvPicPr>
          <p:cNvPr id="5" name="Picture 4">
            <a:extLst>
              <a:ext uri="{FF2B5EF4-FFF2-40B4-BE49-F238E27FC236}">
                <a16:creationId xmlns:a16="http://schemas.microsoft.com/office/drawing/2014/main" id="{98F4D567-5380-4C0B-89D1-5F96C912CE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7" name="Picture 6">
            <a:extLst>
              <a:ext uri="{FF2B5EF4-FFF2-40B4-BE49-F238E27FC236}">
                <a16:creationId xmlns:a16="http://schemas.microsoft.com/office/drawing/2014/main" id="{D880BCC9-0AB3-4AC0-B8B6-749710A1E089}"/>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D16E0FE8-7FD0-4D42-9685-DFA2D23F5904}"/>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9" name="Picture 8">
            <a:extLst>
              <a:ext uri="{FF2B5EF4-FFF2-40B4-BE49-F238E27FC236}">
                <a16:creationId xmlns:a16="http://schemas.microsoft.com/office/drawing/2014/main" id="{71A40563-D37A-42D9-B0D0-DA0421BED048}"/>
              </a:ext>
            </a:extLst>
          </p:cNvPr>
          <p:cNvPicPr>
            <a:picLocks noChangeAspect="1"/>
          </p:cNvPicPr>
          <p:nvPr/>
        </p:nvPicPr>
        <p:blipFill>
          <a:blip r:embed="rId5"/>
          <a:stretch>
            <a:fillRect/>
          </a:stretch>
        </p:blipFill>
        <p:spPr>
          <a:xfrm>
            <a:off x="6822413" y="4679285"/>
            <a:ext cx="1276500" cy="2084411"/>
          </a:xfrm>
          <a:prstGeom prst="rect">
            <a:avLst/>
          </a:prstGeom>
        </p:spPr>
      </p:pic>
    </p:spTree>
    <p:extLst>
      <p:ext uri="{BB962C8B-B14F-4D97-AF65-F5344CB8AC3E}">
        <p14:creationId xmlns:p14="http://schemas.microsoft.com/office/powerpoint/2010/main" val="227672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77" y="1124744"/>
            <a:ext cx="7479051" cy="846479"/>
          </a:xfrm>
        </p:spPr>
        <p:txBody>
          <a:bodyPr>
            <a:noAutofit/>
          </a:bodyPr>
          <a:lstStyle/>
          <a:p>
            <a:r>
              <a:rPr lang="en-GB" dirty="0">
                <a:latin typeface="Arial" panose="020B0604020202020204" pitchFamily="34" charset="0"/>
                <a:cs typeface="Arial" panose="020B0604020202020204" pitchFamily="34" charset="0"/>
              </a:rPr>
              <a:t>Our School Uniform</a:t>
            </a:r>
          </a:p>
        </p:txBody>
      </p:sp>
      <p:sp>
        <p:nvSpPr>
          <p:cNvPr id="3" name="Content Placeholder 2"/>
          <p:cNvSpPr>
            <a:spLocks noGrp="1"/>
          </p:cNvSpPr>
          <p:nvPr>
            <p:ph idx="1"/>
          </p:nvPr>
        </p:nvSpPr>
        <p:spPr>
          <a:xfrm>
            <a:off x="184402" y="1840718"/>
            <a:ext cx="7200800" cy="3880773"/>
          </a:xfrm>
        </p:spPr>
        <p:txBody>
          <a:bodyPr>
            <a:normAutofit/>
          </a:bodyPr>
          <a:lstStyle/>
          <a:p>
            <a:endParaRPr lang="en-GB" dirty="0"/>
          </a:p>
          <a:p>
            <a:endParaRPr lang="en-GB" dirty="0"/>
          </a:p>
          <a:p>
            <a:endParaRPr lang="en-GB" dirty="0"/>
          </a:p>
        </p:txBody>
      </p:sp>
      <p:pic>
        <p:nvPicPr>
          <p:cNvPr id="5" name="Picture 4">
            <a:extLst>
              <a:ext uri="{FF2B5EF4-FFF2-40B4-BE49-F238E27FC236}">
                <a16:creationId xmlns:a16="http://schemas.microsoft.com/office/drawing/2014/main" id="{98F4D567-5380-4C0B-89D1-5F96C912CE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7" name="Picture 6">
            <a:extLst>
              <a:ext uri="{FF2B5EF4-FFF2-40B4-BE49-F238E27FC236}">
                <a16:creationId xmlns:a16="http://schemas.microsoft.com/office/drawing/2014/main" id="{D880BCC9-0AB3-4AC0-B8B6-749710A1E089}"/>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D16E0FE8-7FD0-4D42-9685-DFA2D23F5904}"/>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9" name="Picture 8">
            <a:extLst>
              <a:ext uri="{FF2B5EF4-FFF2-40B4-BE49-F238E27FC236}">
                <a16:creationId xmlns:a16="http://schemas.microsoft.com/office/drawing/2014/main" id="{83B1E1D9-9C66-4C09-AE65-7BC4C0FF0904}"/>
              </a:ext>
            </a:extLst>
          </p:cNvPr>
          <p:cNvPicPr>
            <a:picLocks noChangeAspect="1"/>
          </p:cNvPicPr>
          <p:nvPr/>
        </p:nvPicPr>
        <p:blipFill>
          <a:blip r:embed="rId5"/>
          <a:stretch>
            <a:fillRect/>
          </a:stretch>
        </p:blipFill>
        <p:spPr>
          <a:xfrm>
            <a:off x="683568" y="1762798"/>
            <a:ext cx="2912640" cy="3880773"/>
          </a:xfrm>
          <a:prstGeom prst="rect">
            <a:avLst/>
          </a:prstGeom>
        </p:spPr>
      </p:pic>
      <p:pic>
        <p:nvPicPr>
          <p:cNvPr id="10" name="Picture 9">
            <a:extLst>
              <a:ext uri="{FF2B5EF4-FFF2-40B4-BE49-F238E27FC236}">
                <a16:creationId xmlns:a16="http://schemas.microsoft.com/office/drawing/2014/main" id="{8954DC4E-0FA5-4F1F-A745-10A966940F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1920" y="2049143"/>
            <a:ext cx="4370390" cy="3277793"/>
          </a:xfrm>
          <a:prstGeom prst="rect">
            <a:avLst/>
          </a:prstGeom>
        </p:spPr>
      </p:pic>
    </p:spTree>
    <p:extLst>
      <p:ext uri="{BB962C8B-B14F-4D97-AF65-F5344CB8AC3E}">
        <p14:creationId xmlns:p14="http://schemas.microsoft.com/office/powerpoint/2010/main" val="24098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31" y="1161200"/>
            <a:ext cx="6347713" cy="734155"/>
          </a:xfrm>
        </p:spPr>
        <p:txBody>
          <a:bodyPr/>
          <a:lstStyle/>
          <a:p>
            <a:r>
              <a:rPr lang="en-GB" dirty="0">
                <a:latin typeface="Arial" panose="020B0604020202020204" pitchFamily="34" charset="0"/>
                <a:cs typeface="Arial" panose="020B0604020202020204" pitchFamily="34" charset="0"/>
              </a:rPr>
              <a:t>Trainers with Velcro are best!</a:t>
            </a:r>
          </a:p>
        </p:txBody>
      </p:sp>
      <p:pic>
        <p:nvPicPr>
          <p:cNvPr id="4" name="Picture 3">
            <a:extLst>
              <a:ext uri="{FF2B5EF4-FFF2-40B4-BE49-F238E27FC236}">
                <a16:creationId xmlns:a16="http://schemas.microsoft.com/office/drawing/2014/main" id="{F6DB3884-2DE1-4C07-BBF8-9AD8552B86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5" name="Picture 4">
            <a:extLst>
              <a:ext uri="{FF2B5EF4-FFF2-40B4-BE49-F238E27FC236}">
                <a16:creationId xmlns:a16="http://schemas.microsoft.com/office/drawing/2014/main" id="{AC4B831B-B0E2-4307-BBD4-F35F0993E72B}"/>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1FEB5E3E-58FD-4D87-BB98-35EBDC2C8867}"/>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12" name="Picture 11">
            <a:extLst>
              <a:ext uri="{FF2B5EF4-FFF2-40B4-BE49-F238E27FC236}">
                <a16:creationId xmlns:a16="http://schemas.microsoft.com/office/drawing/2014/main" id="{CFF45898-28C3-40FE-8F59-68912EE28B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904" y="2204864"/>
            <a:ext cx="3240360" cy="2430270"/>
          </a:xfrm>
          <a:prstGeom prst="rect">
            <a:avLst/>
          </a:prstGeom>
        </p:spPr>
      </p:pic>
      <p:pic>
        <p:nvPicPr>
          <p:cNvPr id="13" name="Content Placeholder 6">
            <a:extLst>
              <a:ext uri="{FF2B5EF4-FFF2-40B4-BE49-F238E27FC236}">
                <a16:creationId xmlns:a16="http://schemas.microsoft.com/office/drawing/2014/main" id="{B12A089C-B9E8-4F9E-9A3C-C7BDF70D15CE}"/>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1195574" y="1846614"/>
            <a:ext cx="5752690" cy="4313504"/>
          </a:xfrm>
        </p:spPr>
      </p:pic>
    </p:spTree>
    <p:extLst>
      <p:ext uri="{BB962C8B-B14F-4D97-AF65-F5344CB8AC3E}">
        <p14:creationId xmlns:p14="http://schemas.microsoft.com/office/powerpoint/2010/main" val="1387389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24" y="1124744"/>
            <a:ext cx="6347713" cy="1320800"/>
          </a:xfrm>
        </p:spPr>
        <p:txBody>
          <a:bodyPr>
            <a:normAutofit/>
          </a:bodyPr>
          <a:lstStyle/>
          <a:p>
            <a:r>
              <a:rPr lang="en-GB" dirty="0">
                <a:latin typeface="Arial" panose="020B0604020202020204" pitchFamily="34" charset="0"/>
                <a:cs typeface="Arial" panose="020B0604020202020204" pitchFamily="34" charset="0"/>
              </a:rPr>
              <a:t>Being Ready for School </a:t>
            </a:r>
          </a:p>
        </p:txBody>
      </p:sp>
      <p:sp>
        <p:nvSpPr>
          <p:cNvPr id="2" name="Content Placeholder 1"/>
          <p:cNvSpPr>
            <a:spLocks noGrp="1"/>
          </p:cNvSpPr>
          <p:nvPr>
            <p:ph idx="1"/>
          </p:nvPr>
        </p:nvSpPr>
        <p:spPr>
          <a:xfrm>
            <a:off x="251520" y="1605795"/>
            <a:ext cx="7467600" cy="4288917"/>
          </a:xfrm>
        </p:spPr>
        <p:txBody>
          <a:bodyPr>
            <a:normAutofit fontScale="92500" lnSpcReduction="10000"/>
          </a:bodyPr>
          <a:lstStyle/>
          <a:p>
            <a:endParaRPr lang="en-GB" dirty="0"/>
          </a:p>
          <a:p>
            <a:r>
              <a:rPr lang="en-US" dirty="0"/>
              <a:t>You can help prepare your child for school by encouraging their </a:t>
            </a:r>
            <a:r>
              <a:rPr lang="en-US" b="1" dirty="0"/>
              <a:t>independence</a:t>
            </a:r>
            <a:r>
              <a:rPr lang="en-US" dirty="0"/>
              <a:t> as much as possible and being positive when talking about school. </a:t>
            </a:r>
            <a:endParaRPr lang="en-GB" dirty="0"/>
          </a:p>
          <a:p>
            <a:r>
              <a:rPr lang="en-GB" dirty="0"/>
              <a:t>Help your child to go to the toilet all by themselves, including wiping and handwashing.</a:t>
            </a:r>
          </a:p>
          <a:p>
            <a:r>
              <a:rPr lang="en-GB" dirty="0"/>
              <a:t>Encourage your child to manage their own clothing such as coats and jumpers ~ but of course we will help (hence no laces!)</a:t>
            </a:r>
          </a:p>
          <a:p>
            <a:r>
              <a:rPr lang="en-GB" dirty="0"/>
              <a:t>Practise recognising their name or the first letter of their name.  If practising writing their name please remember to only use a capital at the beginning e.g. Ada, Billy, Clara, Dhruv, Emily etc</a:t>
            </a:r>
          </a:p>
          <a:p>
            <a:pPr>
              <a:defRPr/>
            </a:pPr>
            <a:r>
              <a:rPr lang="en-GB" dirty="0"/>
              <a:t>Please label all their clothes ~ check out </a:t>
            </a:r>
            <a:r>
              <a:rPr lang="en-GB" dirty="0" err="1"/>
              <a:t>Stickins</a:t>
            </a:r>
            <a:r>
              <a:rPr lang="en-GB" dirty="0"/>
              <a:t> as they really do work</a:t>
            </a:r>
          </a:p>
          <a:p>
            <a:pPr>
              <a:defRPr/>
            </a:pPr>
            <a:r>
              <a:rPr lang="en-GB" dirty="0"/>
              <a:t>Always send in a coat – we will go outside in all weathers.</a:t>
            </a:r>
          </a:p>
          <a:p>
            <a:endParaRPr lang="en-GB" dirty="0"/>
          </a:p>
        </p:txBody>
      </p:sp>
      <p:pic>
        <p:nvPicPr>
          <p:cNvPr id="5" name="Picture 4">
            <a:extLst>
              <a:ext uri="{FF2B5EF4-FFF2-40B4-BE49-F238E27FC236}">
                <a16:creationId xmlns:a16="http://schemas.microsoft.com/office/drawing/2014/main" id="{4A026BD9-F0C3-4D7F-B1FE-38A3F57A0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2BB6285F-7C4D-4F38-82C4-1DD371F02610}"/>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8F5B3A8-0C15-4D03-ADCD-4B59DC747F6C}"/>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342578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924" y="1124744"/>
            <a:ext cx="6347713" cy="1320800"/>
          </a:xfrm>
        </p:spPr>
        <p:txBody>
          <a:bodyPr>
            <a:normAutofit/>
          </a:bodyPr>
          <a:lstStyle/>
          <a:p>
            <a:endParaRPr lang="en-GB" dirty="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251520" y="1605795"/>
            <a:ext cx="7467600" cy="4288917"/>
          </a:xfrm>
        </p:spPr>
        <p:txBody>
          <a:bodyPr>
            <a:normAutofit/>
          </a:bodyPr>
          <a:lstStyle/>
          <a:p>
            <a:pPr marL="0" indent="0">
              <a:buNone/>
            </a:pPr>
            <a:endParaRPr lang="en-GB" dirty="0">
              <a:solidFill>
                <a:schemeClr val="tx1"/>
              </a:solidFill>
            </a:endParaRPr>
          </a:p>
          <a:p>
            <a:pPr marL="0" indent="0">
              <a:buNone/>
            </a:pPr>
            <a:endParaRPr lang="en-GB" dirty="0"/>
          </a:p>
        </p:txBody>
      </p:sp>
      <p:pic>
        <p:nvPicPr>
          <p:cNvPr id="5" name="Picture 4">
            <a:extLst>
              <a:ext uri="{FF2B5EF4-FFF2-40B4-BE49-F238E27FC236}">
                <a16:creationId xmlns:a16="http://schemas.microsoft.com/office/drawing/2014/main" id="{4A026BD9-F0C3-4D7F-B1FE-38A3F57A01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2BB6285F-7C4D-4F38-82C4-1DD371F02610}"/>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8F5B3A8-0C15-4D03-ADCD-4B59DC747F6C}"/>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9" name="Picture 8">
            <a:extLst>
              <a:ext uri="{FF2B5EF4-FFF2-40B4-BE49-F238E27FC236}">
                <a16:creationId xmlns:a16="http://schemas.microsoft.com/office/drawing/2014/main" id="{6DE0B0FC-73CC-437F-BE99-238B0FBD9E37}"/>
              </a:ext>
            </a:extLst>
          </p:cNvPr>
          <p:cNvPicPr>
            <a:picLocks noChangeAspect="1"/>
          </p:cNvPicPr>
          <p:nvPr/>
        </p:nvPicPr>
        <p:blipFill>
          <a:blip r:embed="rId5"/>
          <a:stretch>
            <a:fillRect/>
          </a:stretch>
        </p:blipFill>
        <p:spPr>
          <a:xfrm>
            <a:off x="45277" y="1024158"/>
            <a:ext cx="8531688" cy="4809684"/>
          </a:xfrm>
          <a:prstGeom prst="rect">
            <a:avLst/>
          </a:prstGeom>
        </p:spPr>
      </p:pic>
    </p:spTree>
    <p:extLst>
      <p:ext uri="{BB962C8B-B14F-4D97-AF65-F5344CB8AC3E}">
        <p14:creationId xmlns:p14="http://schemas.microsoft.com/office/powerpoint/2010/main" val="4098801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0" y="1606550"/>
            <a:ext cx="7467600" cy="4287838"/>
          </a:xfrm>
        </p:spPr>
        <p:txBody>
          <a:bodyPr>
            <a:normAutofit/>
          </a:bodyPr>
          <a:lstStyle/>
          <a:p>
            <a:pPr marL="0" indent="0">
              <a:buNone/>
            </a:pPr>
            <a:endParaRPr lang="en-GB" dirty="0">
              <a:solidFill>
                <a:schemeClr val="tx1"/>
              </a:solidFill>
            </a:endParaRPr>
          </a:p>
          <a:p>
            <a:pPr marL="0" indent="0">
              <a:buNone/>
            </a:pPr>
            <a:endParaRPr lang="en-GB" dirty="0"/>
          </a:p>
        </p:txBody>
      </p:sp>
      <p:pic>
        <p:nvPicPr>
          <p:cNvPr id="6" name="Picture 5">
            <a:extLst>
              <a:ext uri="{FF2B5EF4-FFF2-40B4-BE49-F238E27FC236}">
                <a16:creationId xmlns:a16="http://schemas.microsoft.com/office/drawing/2014/main" id="{2BB6285F-7C4D-4F38-82C4-1DD371F02610}"/>
              </a:ext>
            </a:extLst>
          </p:cNvPr>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8F5B3A8-0C15-4D03-ADCD-4B59DC747F6C}"/>
              </a:ext>
            </a:extLst>
          </p:cNvPr>
          <p:cNvPicPr>
            <a:picLocks noChangeAspect="1"/>
          </p:cNvPicPr>
          <p:nvPr/>
        </p:nvPicPr>
        <p:blipFill>
          <a:blip r:embed="rId3"/>
          <a:stretch>
            <a:fillRect/>
          </a:stretch>
        </p:blipFill>
        <p:spPr>
          <a:xfrm>
            <a:off x="8098913" y="5901406"/>
            <a:ext cx="1029874" cy="951929"/>
          </a:xfrm>
          <a:prstGeom prst="rect">
            <a:avLst/>
          </a:prstGeom>
        </p:spPr>
      </p:pic>
      <p:pic>
        <p:nvPicPr>
          <p:cNvPr id="10" name="Picture 9">
            <a:extLst>
              <a:ext uri="{FF2B5EF4-FFF2-40B4-BE49-F238E27FC236}">
                <a16:creationId xmlns:a16="http://schemas.microsoft.com/office/drawing/2014/main" id="{5B199602-B0BD-41C5-9D82-6BB7A60C237D}"/>
              </a:ext>
            </a:extLst>
          </p:cNvPr>
          <p:cNvPicPr>
            <a:picLocks noChangeAspect="1"/>
          </p:cNvPicPr>
          <p:nvPr/>
        </p:nvPicPr>
        <p:blipFill>
          <a:blip r:embed="rId4"/>
          <a:stretch>
            <a:fillRect/>
          </a:stretch>
        </p:blipFill>
        <p:spPr>
          <a:xfrm>
            <a:off x="323528" y="293665"/>
            <a:ext cx="7963590" cy="5616427"/>
          </a:xfrm>
          <a:prstGeom prst="rect">
            <a:avLst/>
          </a:prstGeom>
        </p:spPr>
      </p:pic>
    </p:spTree>
    <p:extLst>
      <p:ext uri="{BB962C8B-B14F-4D97-AF65-F5344CB8AC3E}">
        <p14:creationId xmlns:p14="http://schemas.microsoft.com/office/powerpoint/2010/main" val="798321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277" y="1046824"/>
            <a:ext cx="6347713" cy="1320800"/>
          </a:xfrm>
        </p:spPr>
        <p:txBody>
          <a:bodyPr/>
          <a:lstStyle/>
          <a:p>
            <a:r>
              <a:rPr lang="en-GB" dirty="0">
                <a:latin typeface="Arial" panose="020B0604020202020204" pitchFamily="34" charset="0"/>
                <a:cs typeface="Arial" panose="020B0604020202020204" pitchFamily="34" charset="0"/>
              </a:rPr>
              <a:t>Any questions?</a:t>
            </a:r>
          </a:p>
        </p:txBody>
      </p:sp>
      <p:sp>
        <p:nvSpPr>
          <p:cNvPr id="2" name="Content Placeholder 1"/>
          <p:cNvSpPr>
            <a:spLocks noGrp="1"/>
          </p:cNvSpPr>
          <p:nvPr>
            <p:ph idx="1"/>
          </p:nvPr>
        </p:nvSpPr>
        <p:spPr>
          <a:xfrm>
            <a:off x="263422" y="1844824"/>
            <a:ext cx="7260905" cy="3880773"/>
          </a:xfrm>
        </p:spPr>
        <p:txBody>
          <a:bodyPr>
            <a:normAutofit/>
          </a:bodyPr>
          <a:lstStyle/>
          <a:p>
            <a:r>
              <a:rPr lang="en-GB" dirty="0">
                <a:solidFill>
                  <a:schemeClr val="tx1"/>
                </a:solidFill>
                <a:latin typeface="Arial" panose="020B0604020202020204" pitchFamily="34" charset="0"/>
                <a:cs typeface="Arial" panose="020B0604020202020204" pitchFamily="34" charset="0"/>
              </a:rPr>
              <a:t>We are so looking forward to your children joining us; we recognise what a big event this is within your family unit and we want to get it right for you and your child. </a:t>
            </a:r>
          </a:p>
          <a:p>
            <a:r>
              <a:rPr lang="en-US" dirty="0">
                <a:solidFill>
                  <a:schemeClr val="tx1"/>
                </a:solidFill>
                <a:latin typeface="Arial" panose="020B0604020202020204" pitchFamily="34" charset="0"/>
                <a:cs typeface="Arial" panose="020B0604020202020204" pitchFamily="34" charset="0"/>
              </a:rPr>
              <a:t>W</a:t>
            </a:r>
            <a:r>
              <a:rPr lang="en-GB" dirty="0">
                <a:solidFill>
                  <a:schemeClr val="tx1"/>
                </a:solidFill>
                <a:latin typeface="Arial" panose="020B0604020202020204" pitchFamily="34" charset="0"/>
                <a:cs typeface="Arial" panose="020B0604020202020204" pitchFamily="34" charset="0"/>
              </a:rPr>
              <a:t>e hope you have had the opportunity to have a look around the Foundation Stage to see the learning environment. </a:t>
            </a:r>
          </a:p>
          <a:p>
            <a:r>
              <a:rPr lang="en-GB" dirty="0">
                <a:solidFill>
                  <a:schemeClr val="tx1"/>
                </a:solidFill>
                <a:latin typeface="Arial" panose="020B0604020202020204" pitchFamily="34" charset="0"/>
                <a:cs typeface="Arial" panose="020B0604020202020204" pitchFamily="34" charset="0"/>
              </a:rPr>
              <a:t>If you think of anything at all that you didn’t ask or need to know, just get in touch by phone or email.</a:t>
            </a:r>
          </a:p>
        </p:txBody>
      </p:sp>
      <p:pic>
        <p:nvPicPr>
          <p:cNvPr id="5" name="Picture 4">
            <a:extLst>
              <a:ext uri="{FF2B5EF4-FFF2-40B4-BE49-F238E27FC236}">
                <a16:creationId xmlns:a16="http://schemas.microsoft.com/office/drawing/2014/main" id="{724A7130-A5A8-4FB1-830E-F100D89748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A227CEEE-C2E7-4874-AD38-BF493258E62A}"/>
              </a:ext>
            </a:extLst>
          </p:cNvPr>
          <p:cNvPicPr/>
          <p:nvPr/>
        </p:nvPicPr>
        <p:blipFill rotWithShape="1">
          <a:blip r:embed="rId3"/>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30855F1-97E5-4BF1-910A-94C5A92697D6}"/>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411508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t="74588"/>
          <a:stretch/>
        </p:blipFill>
        <p:spPr bwMode="auto">
          <a:xfrm>
            <a:off x="467544" y="6177879"/>
            <a:ext cx="6048672" cy="675456"/>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34482" y="1078291"/>
            <a:ext cx="4669904" cy="1002200"/>
          </a:xfrm>
        </p:spPr>
        <p:txBody>
          <a:bodyPr/>
          <a:lstStyle/>
          <a:p>
            <a:r>
              <a:rPr lang="en-GB" dirty="0">
                <a:latin typeface="Arial" panose="020B0604020202020204" pitchFamily="34" charset="0"/>
                <a:cs typeface="Arial" panose="020B0604020202020204" pitchFamily="34" charset="0"/>
              </a:rPr>
              <a:t>Our Rationale</a:t>
            </a:r>
          </a:p>
        </p:txBody>
      </p:sp>
      <p:sp>
        <p:nvSpPr>
          <p:cNvPr id="3" name="Content Placeholder 2"/>
          <p:cNvSpPr>
            <a:spLocks noGrp="1"/>
          </p:cNvSpPr>
          <p:nvPr>
            <p:ph idx="1"/>
          </p:nvPr>
        </p:nvSpPr>
        <p:spPr>
          <a:xfrm>
            <a:off x="247650" y="1844824"/>
            <a:ext cx="8212782" cy="4455515"/>
          </a:xfrm>
        </p:spPr>
        <p:txBody>
          <a:bodyPr>
            <a:normAutofit fontScale="92500" lnSpcReduction="10000"/>
          </a:bodyPr>
          <a:lstStyle/>
          <a:p>
            <a:pPr marL="0" indent="0" algn="ctr">
              <a:buNone/>
            </a:pPr>
            <a:r>
              <a:rPr lang="en-GB" sz="1900" b="1" dirty="0">
                <a:solidFill>
                  <a:schemeClr val="tx1"/>
                </a:solidFill>
                <a:latin typeface="Arial" panose="020B0604020202020204" pitchFamily="34" charset="0"/>
                <a:cs typeface="Arial" panose="020B0604020202020204" pitchFamily="34" charset="0"/>
              </a:rPr>
              <a:t>Our BIG Curriculum!</a:t>
            </a:r>
            <a:r>
              <a:rPr lang="en-GB" sz="1900" dirty="0">
                <a:solidFill>
                  <a:schemeClr val="tx1"/>
                </a:solidFill>
                <a:latin typeface="Arial" panose="020B0604020202020204" pitchFamily="34" charset="0"/>
                <a:cs typeface="Arial" panose="020B0604020202020204" pitchFamily="34" charset="0"/>
              </a:rPr>
              <a:t> At Walter Infant School and Nursery we consider ourselves to be a “</a:t>
            </a:r>
            <a:r>
              <a:rPr lang="en-GB" sz="1900" b="1" dirty="0">
                <a:solidFill>
                  <a:schemeClr val="tx1"/>
                </a:solidFill>
                <a:latin typeface="Arial" panose="020B0604020202020204" pitchFamily="34" charset="0"/>
                <a:cs typeface="Arial" panose="020B0604020202020204" pitchFamily="34" charset="0"/>
              </a:rPr>
              <a:t>BIG School for LITTLE PEOPLE</a:t>
            </a:r>
            <a:r>
              <a:rPr lang="en-GB" sz="1900" dirty="0">
                <a:solidFill>
                  <a:schemeClr val="tx1"/>
                </a:solidFill>
                <a:latin typeface="Arial" panose="020B0604020202020204" pitchFamily="34" charset="0"/>
                <a:cs typeface="Arial" panose="020B0604020202020204" pitchFamily="34" charset="0"/>
              </a:rPr>
              <a:t>”. We have designed a </a:t>
            </a:r>
            <a:r>
              <a:rPr lang="en-GB" sz="1900" b="1" dirty="0">
                <a:solidFill>
                  <a:schemeClr val="tx1"/>
                </a:solidFill>
                <a:latin typeface="Arial" panose="020B0604020202020204" pitchFamily="34" charset="0"/>
                <a:cs typeface="Arial" panose="020B0604020202020204" pitchFamily="34" charset="0"/>
              </a:rPr>
              <a:t>‘BIG’ curriculum</a:t>
            </a:r>
            <a:r>
              <a:rPr lang="en-GB" sz="1900" dirty="0">
                <a:solidFill>
                  <a:schemeClr val="tx1"/>
                </a:solidFill>
                <a:latin typeface="Arial" panose="020B0604020202020204" pitchFamily="34" charset="0"/>
                <a:cs typeface="Arial" panose="020B0604020202020204" pitchFamily="34" charset="0"/>
              </a:rPr>
              <a:t> to excite, inspire and foster a desire to learn; we want our children to know more about the world around them and to be happy, confident and successful. </a:t>
            </a:r>
          </a:p>
          <a:p>
            <a:pPr marL="0" indent="0" algn="ctr">
              <a:buNone/>
            </a:pPr>
            <a:r>
              <a:rPr lang="en-GB" sz="1900" dirty="0">
                <a:solidFill>
                  <a:schemeClr val="tx1"/>
                </a:solidFill>
                <a:latin typeface="Arial" panose="020B0604020202020204" pitchFamily="34" charset="0"/>
                <a:cs typeface="Arial" panose="020B0604020202020204" pitchFamily="34" charset="0"/>
              </a:rPr>
              <a:t>We will encourage our children to have very positive behaviours for learning and to ask </a:t>
            </a:r>
            <a:r>
              <a:rPr lang="en-GB" sz="1900" b="1" dirty="0">
                <a:solidFill>
                  <a:schemeClr val="tx1"/>
                </a:solidFill>
                <a:latin typeface="Arial" panose="020B0604020202020204" pitchFamily="34" charset="0"/>
                <a:cs typeface="Arial" panose="020B0604020202020204" pitchFamily="34" charset="0"/>
              </a:rPr>
              <a:t>BIG questions</a:t>
            </a:r>
            <a:r>
              <a:rPr lang="en-GB" sz="1900" dirty="0">
                <a:solidFill>
                  <a:schemeClr val="tx1"/>
                </a:solidFill>
                <a:latin typeface="Arial" panose="020B0604020202020204" pitchFamily="34" charset="0"/>
                <a:cs typeface="Arial" panose="020B0604020202020204" pitchFamily="34" charset="0"/>
              </a:rPr>
              <a:t> and for our staff team to support our children in finding authentic, age-appropriate answers to those questions and inspire them to want to know more. </a:t>
            </a:r>
          </a:p>
          <a:p>
            <a:pPr marL="0" indent="0" algn="ctr">
              <a:buNone/>
            </a:pPr>
            <a:r>
              <a:rPr lang="en-GB" sz="1900" dirty="0">
                <a:solidFill>
                  <a:schemeClr val="tx1"/>
                </a:solidFill>
                <a:latin typeface="Arial" panose="020B0604020202020204" pitchFamily="34" charset="0"/>
                <a:cs typeface="Arial" panose="020B0604020202020204" pitchFamily="34" charset="0"/>
              </a:rPr>
              <a:t>Our children will learn through real-life and practical experiences, as well as through wonderful, awe inspiring fiction texts in which they can ‘see themselves’ and exciting and purposeful non-fiction texts. </a:t>
            </a:r>
          </a:p>
          <a:p>
            <a:pPr marL="0" indent="0" algn="ctr">
              <a:buNone/>
            </a:pPr>
            <a:r>
              <a:rPr lang="en-GB" sz="1900" dirty="0">
                <a:solidFill>
                  <a:schemeClr val="tx1"/>
                </a:solidFill>
                <a:latin typeface="Arial" panose="020B0604020202020204" pitchFamily="34" charset="0"/>
                <a:cs typeface="Arial" panose="020B0604020202020204" pitchFamily="34" charset="0"/>
              </a:rPr>
              <a:t>Our children will learn inside and outside the classroom, fulfilling and exceeding the requirements of national age-appropriate curriculums in a stimulating, fun and memorable way.</a:t>
            </a:r>
          </a:p>
          <a:p>
            <a:pPr marL="0" indent="0" algn="ctr">
              <a:buNone/>
            </a:pPr>
            <a:endParaRPr lang="en-GB" dirty="0"/>
          </a:p>
        </p:txBody>
      </p:sp>
      <p:pic>
        <p:nvPicPr>
          <p:cNvPr id="6" name="Picture 5">
            <a:extLst>
              <a:ext uri="{FF2B5EF4-FFF2-40B4-BE49-F238E27FC236}">
                <a16:creationId xmlns:a16="http://schemas.microsoft.com/office/drawing/2014/main" id="{F373F946-CA6D-4273-B3E9-ED670265C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44624"/>
            <a:ext cx="5148064" cy="1002200"/>
          </a:xfrm>
          <a:prstGeom prst="rect">
            <a:avLst/>
          </a:prstGeom>
        </p:spPr>
      </p:pic>
      <p:pic>
        <p:nvPicPr>
          <p:cNvPr id="7" name="Picture 6">
            <a:extLst>
              <a:ext uri="{FF2B5EF4-FFF2-40B4-BE49-F238E27FC236}">
                <a16:creationId xmlns:a16="http://schemas.microsoft.com/office/drawing/2014/main" id="{A37E8D0F-26C8-4642-80D4-C4209F304E48}"/>
              </a:ext>
            </a:extLst>
          </p:cNvPr>
          <p:cNvPicPr>
            <a:picLocks noChangeAspect="1"/>
          </p:cNvPicPr>
          <p:nvPr/>
        </p:nvPicPr>
        <p:blipFill>
          <a:blip r:embed="rId4"/>
          <a:stretch>
            <a:fillRect/>
          </a:stretch>
        </p:blipFill>
        <p:spPr>
          <a:xfrm>
            <a:off x="8098913" y="5901406"/>
            <a:ext cx="1029874" cy="951929"/>
          </a:xfrm>
          <a:prstGeom prst="rect">
            <a:avLst/>
          </a:prstGeom>
        </p:spPr>
      </p:pic>
    </p:spTree>
    <p:extLst>
      <p:ext uri="{BB962C8B-B14F-4D97-AF65-F5344CB8AC3E}">
        <p14:creationId xmlns:p14="http://schemas.microsoft.com/office/powerpoint/2010/main" val="275537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7504" y="1112416"/>
            <a:ext cx="6444207" cy="660400"/>
          </a:xfrm>
        </p:spPr>
        <p:txBody>
          <a:bodyPr>
            <a:normAutofit/>
          </a:bodyPr>
          <a:lstStyle/>
          <a:p>
            <a:r>
              <a:rPr lang="en-GB" dirty="0">
                <a:latin typeface="Arial" panose="020B0604020202020204" pitchFamily="34" charset="0"/>
                <a:cs typeface="Arial" panose="020B0604020202020204" pitchFamily="34" charset="0"/>
              </a:rPr>
              <a:t>The Foundation Stage 2 Team</a:t>
            </a:r>
          </a:p>
        </p:txBody>
      </p:sp>
      <p:pic>
        <p:nvPicPr>
          <p:cNvPr id="7" name="Picture 6">
            <a:extLst>
              <a:ext uri="{FF2B5EF4-FFF2-40B4-BE49-F238E27FC236}">
                <a16:creationId xmlns:a16="http://schemas.microsoft.com/office/drawing/2014/main" id="{6D9998A0-C67B-4F12-812F-E9B6AA0BC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9" name="Picture 8">
            <a:extLst>
              <a:ext uri="{FF2B5EF4-FFF2-40B4-BE49-F238E27FC236}">
                <a16:creationId xmlns:a16="http://schemas.microsoft.com/office/drawing/2014/main" id="{0FB6EA26-3E9F-4FEE-ACB6-F6C5DCCB7B5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72212" y="1936676"/>
            <a:ext cx="1331640" cy="1844476"/>
          </a:xfrm>
          <a:prstGeom prst="rect">
            <a:avLst/>
          </a:prstGeom>
        </p:spPr>
      </p:pic>
      <p:sp>
        <p:nvSpPr>
          <p:cNvPr id="5" name="TextBox 4">
            <a:extLst>
              <a:ext uri="{FF2B5EF4-FFF2-40B4-BE49-F238E27FC236}">
                <a16:creationId xmlns:a16="http://schemas.microsoft.com/office/drawing/2014/main" id="{10E73493-C774-4063-B6FC-EA8109BCFC91}"/>
              </a:ext>
            </a:extLst>
          </p:cNvPr>
          <p:cNvSpPr txBox="1"/>
          <p:nvPr/>
        </p:nvSpPr>
        <p:spPr>
          <a:xfrm>
            <a:off x="65968" y="3819936"/>
            <a:ext cx="3155120"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Mrs Bennette</a:t>
            </a:r>
          </a:p>
          <a:p>
            <a:r>
              <a:rPr lang="en-GB" dirty="0">
                <a:latin typeface="Arial" panose="020B0604020202020204" pitchFamily="34" charset="0"/>
                <a:cs typeface="Arial" panose="020B0604020202020204" pitchFamily="34" charset="0"/>
              </a:rPr>
              <a:t>Foundation Stage Leader &amp; Dove Class teacher </a:t>
            </a:r>
          </a:p>
        </p:txBody>
      </p:sp>
      <p:sp>
        <p:nvSpPr>
          <p:cNvPr id="15" name="TextBox 14">
            <a:extLst>
              <a:ext uri="{FF2B5EF4-FFF2-40B4-BE49-F238E27FC236}">
                <a16:creationId xmlns:a16="http://schemas.microsoft.com/office/drawing/2014/main" id="{68BBC0EC-BB30-4F21-9CD1-3F5C7AD77EF8}"/>
              </a:ext>
            </a:extLst>
          </p:cNvPr>
          <p:cNvSpPr txBox="1"/>
          <p:nvPr/>
        </p:nvSpPr>
        <p:spPr>
          <a:xfrm>
            <a:off x="4572000" y="5001848"/>
            <a:ext cx="3731188"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Mrs </a:t>
            </a:r>
            <a:r>
              <a:rPr lang="en-GB" dirty="0" err="1">
                <a:latin typeface="Arial" panose="020B0604020202020204" pitchFamily="34" charset="0"/>
                <a:cs typeface="Arial" panose="020B0604020202020204" pitchFamily="34" charset="0"/>
              </a:rPr>
              <a:t>Hembrow</a:t>
            </a:r>
            <a:r>
              <a:rPr lang="en-GB" dirty="0">
                <a:latin typeface="Arial" panose="020B0604020202020204" pitchFamily="34" charset="0"/>
                <a:cs typeface="Arial" panose="020B0604020202020204" pitchFamily="34" charset="0"/>
              </a:rPr>
              <a:t>, Mrs Lloyd &amp; Mrs Sajida ~ Class LSAs </a:t>
            </a:r>
          </a:p>
        </p:txBody>
      </p:sp>
      <p:pic>
        <p:nvPicPr>
          <p:cNvPr id="17" name="Picture 16">
            <a:extLst>
              <a:ext uri="{FF2B5EF4-FFF2-40B4-BE49-F238E27FC236}">
                <a16:creationId xmlns:a16="http://schemas.microsoft.com/office/drawing/2014/main" id="{3E1DAC8D-0F70-4B5A-A70E-9BAC6E9EBB11}"/>
              </a:ext>
            </a:extLst>
          </p:cNvPr>
          <p:cNvPicPr>
            <a:picLocks noChangeAspect="1"/>
          </p:cNvPicPr>
          <p:nvPr/>
        </p:nvPicPr>
        <p:blipFill>
          <a:blip r:embed="rId4"/>
          <a:stretch>
            <a:fillRect/>
          </a:stretch>
        </p:blipFill>
        <p:spPr>
          <a:xfrm>
            <a:off x="8098913" y="5901406"/>
            <a:ext cx="1029874" cy="951929"/>
          </a:xfrm>
          <a:prstGeom prst="rect">
            <a:avLst/>
          </a:prstGeom>
        </p:spPr>
      </p:pic>
      <p:pic>
        <p:nvPicPr>
          <p:cNvPr id="23" name="Content Placeholder 22">
            <a:extLst>
              <a:ext uri="{FF2B5EF4-FFF2-40B4-BE49-F238E27FC236}">
                <a16:creationId xmlns:a16="http://schemas.microsoft.com/office/drawing/2014/main" id="{7AED8AA2-9B68-477D-8996-1B9B326B867F}"/>
              </a:ext>
            </a:extLst>
          </p:cNvPr>
          <p:cNvPicPr>
            <a:picLocks noGrp="1"/>
          </p:cNvPicPr>
          <p:nvPr>
            <p:ph idx="1"/>
          </p:nvPr>
        </p:nvPicPr>
        <p:blipFill>
          <a:blip r:embed="rId5" cstate="print">
            <a:extLst>
              <a:ext uri="{28A0092B-C50C-407E-A947-70E740481C1C}">
                <a14:useLocalDpi xmlns:a14="http://schemas.microsoft.com/office/drawing/2010/main" val="0"/>
              </a:ext>
            </a:extLst>
          </a:blip>
          <a:stretch>
            <a:fillRect/>
          </a:stretch>
        </p:blipFill>
        <p:spPr>
          <a:xfrm>
            <a:off x="3707903" y="1967702"/>
            <a:ext cx="1485437" cy="1813450"/>
          </a:xfrm>
          <a:prstGeom prst="rect">
            <a:avLst/>
          </a:prstGeom>
        </p:spPr>
      </p:pic>
      <p:pic>
        <p:nvPicPr>
          <p:cNvPr id="24" name="Picture 23">
            <a:extLst>
              <a:ext uri="{FF2B5EF4-FFF2-40B4-BE49-F238E27FC236}">
                <a16:creationId xmlns:a16="http://schemas.microsoft.com/office/drawing/2014/main" id="{5868B878-CA1A-414D-B856-7B1E5A763D8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292080" y="1968544"/>
            <a:ext cx="1584176" cy="1844476"/>
          </a:xfrm>
          <a:prstGeom prst="rect">
            <a:avLst/>
          </a:prstGeom>
        </p:spPr>
      </p:pic>
      <p:sp>
        <p:nvSpPr>
          <p:cNvPr id="25" name="TextBox 24">
            <a:extLst>
              <a:ext uri="{FF2B5EF4-FFF2-40B4-BE49-F238E27FC236}">
                <a16:creationId xmlns:a16="http://schemas.microsoft.com/office/drawing/2014/main" id="{035442F2-333F-4D14-B585-43CAB58AF40B}"/>
              </a:ext>
            </a:extLst>
          </p:cNvPr>
          <p:cNvSpPr txBox="1"/>
          <p:nvPr/>
        </p:nvSpPr>
        <p:spPr>
          <a:xfrm>
            <a:off x="3563888" y="3933056"/>
            <a:ext cx="3731187" cy="92333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Miss Prickett and Mrs Clements Woodpecker Class teachers </a:t>
            </a:r>
          </a:p>
          <a:p>
            <a:r>
              <a:rPr lang="en-GB" dirty="0">
                <a:latin typeface="Arial" panose="020B0604020202020204" pitchFamily="34" charset="0"/>
                <a:cs typeface="Arial" panose="020B0604020202020204" pitchFamily="34" charset="0"/>
              </a:rPr>
              <a:t> </a:t>
            </a:r>
          </a:p>
        </p:txBody>
      </p:sp>
      <p:pic>
        <p:nvPicPr>
          <p:cNvPr id="26" name="Picture 25">
            <a:extLst>
              <a:ext uri="{FF2B5EF4-FFF2-40B4-BE49-F238E27FC236}">
                <a16:creationId xmlns:a16="http://schemas.microsoft.com/office/drawing/2014/main" id="{DE0C6FF9-D0DC-4C94-9A9C-0479444025DD}"/>
              </a:ext>
            </a:extLst>
          </p:cNvPr>
          <p:cNvPicPr/>
          <p:nvPr/>
        </p:nvPicPr>
        <p:blipFill>
          <a:blip r:embed="rId7"/>
          <a:stretch>
            <a:fillRect/>
          </a:stretch>
        </p:blipFill>
        <p:spPr>
          <a:xfrm>
            <a:off x="403766" y="4953037"/>
            <a:ext cx="1202055" cy="1609090"/>
          </a:xfrm>
          <a:prstGeom prst="rect">
            <a:avLst/>
          </a:prstGeom>
        </p:spPr>
      </p:pic>
      <p:pic>
        <p:nvPicPr>
          <p:cNvPr id="27" name="Picture 26">
            <a:extLst>
              <a:ext uri="{FF2B5EF4-FFF2-40B4-BE49-F238E27FC236}">
                <a16:creationId xmlns:a16="http://schemas.microsoft.com/office/drawing/2014/main" id="{F297441F-2EE5-4B5E-906A-F025B94E3D3A}"/>
              </a:ext>
            </a:extLst>
          </p:cNvPr>
          <p:cNvPicPr/>
          <p:nvPr/>
        </p:nvPicPr>
        <p:blipFill>
          <a:blip r:embed="rId8"/>
          <a:stretch>
            <a:fillRect/>
          </a:stretch>
        </p:blipFill>
        <p:spPr>
          <a:xfrm>
            <a:off x="1763688" y="4979072"/>
            <a:ext cx="1209040" cy="1583055"/>
          </a:xfrm>
          <a:prstGeom prst="rect">
            <a:avLst/>
          </a:prstGeom>
        </p:spPr>
      </p:pic>
      <p:pic>
        <p:nvPicPr>
          <p:cNvPr id="2" name="Picture 1">
            <a:extLst>
              <a:ext uri="{FF2B5EF4-FFF2-40B4-BE49-F238E27FC236}">
                <a16:creationId xmlns:a16="http://schemas.microsoft.com/office/drawing/2014/main" id="{B000F988-68EB-4B98-AA7F-9188F488EE0A}"/>
              </a:ext>
            </a:extLst>
          </p:cNvPr>
          <p:cNvPicPr>
            <a:picLocks noChangeAspect="1"/>
          </p:cNvPicPr>
          <p:nvPr/>
        </p:nvPicPr>
        <p:blipFill>
          <a:blip r:embed="rId9"/>
          <a:stretch>
            <a:fillRect/>
          </a:stretch>
        </p:blipFill>
        <p:spPr>
          <a:xfrm>
            <a:off x="3022251" y="4980664"/>
            <a:ext cx="1202055" cy="1573600"/>
          </a:xfrm>
          <a:prstGeom prst="rect">
            <a:avLst/>
          </a:prstGeom>
        </p:spPr>
      </p:pic>
    </p:spTree>
    <p:extLst>
      <p:ext uri="{BB962C8B-B14F-4D97-AF65-F5344CB8AC3E}">
        <p14:creationId xmlns:p14="http://schemas.microsoft.com/office/powerpoint/2010/main" val="242267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19309" y="1974139"/>
            <a:ext cx="2088232" cy="660400"/>
          </a:xfrm>
        </p:spPr>
        <p:txBody>
          <a:bodyPr>
            <a:normAutofit/>
          </a:bodyPr>
          <a:lstStyle/>
          <a:p>
            <a:r>
              <a:rPr lang="en-GB" sz="2400" dirty="0">
                <a:latin typeface="Arial" panose="020B0604020202020204" pitchFamily="34" charset="0"/>
                <a:cs typeface="Arial" panose="020B0604020202020204" pitchFamily="34" charset="0"/>
              </a:rPr>
              <a:t>SEND Team</a:t>
            </a:r>
          </a:p>
        </p:txBody>
      </p:sp>
      <p:pic>
        <p:nvPicPr>
          <p:cNvPr id="4" name="Content Placeholder 3">
            <a:extLst>
              <a:ext uri="{FF2B5EF4-FFF2-40B4-BE49-F238E27FC236}">
                <a16:creationId xmlns:a16="http://schemas.microsoft.com/office/drawing/2014/main" id="{D3CD48AB-4E9B-4C71-BFB1-B9DCA98FE7A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2420888"/>
            <a:ext cx="1282136" cy="1844476"/>
          </a:xfrm>
        </p:spPr>
      </p:pic>
      <p:pic>
        <p:nvPicPr>
          <p:cNvPr id="7" name="Picture 6">
            <a:extLst>
              <a:ext uri="{FF2B5EF4-FFF2-40B4-BE49-F238E27FC236}">
                <a16:creationId xmlns:a16="http://schemas.microsoft.com/office/drawing/2014/main" id="{6D9998A0-C67B-4F12-812F-E9B6AA0BC7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sp>
        <p:nvSpPr>
          <p:cNvPr id="10" name="TextBox 9">
            <a:extLst>
              <a:ext uri="{FF2B5EF4-FFF2-40B4-BE49-F238E27FC236}">
                <a16:creationId xmlns:a16="http://schemas.microsoft.com/office/drawing/2014/main" id="{C614EF6E-305A-44C4-85C1-67585F22B767}"/>
              </a:ext>
            </a:extLst>
          </p:cNvPr>
          <p:cNvSpPr txBox="1"/>
          <p:nvPr/>
        </p:nvSpPr>
        <p:spPr>
          <a:xfrm>
            <a:off x="1749680" y="2803709"/>
            <a:ext cx="4377754"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Mrs Goddard</a:t>
            </a:r>
          </a:p>
          <a:p>
            <a:r>
              <a:rPr lang="en-GB" dirty="0">
                <a:latin typeface="Arial" panose="020B0604020202020204" pitchFamily="34" charset="0"/>
                <a:cs typeface="Arial" panose="020B0604020202020204" pitchFamily="34" charset="0"/>
              </a:rPr>
              <a:t>Foundation Stage SEND Lead</a:t>
            </a:r>
          </a:p>
        </p:txBody>
      </p:sp>
      <p:sp>
        <p:nvSpPr>
          <p:cNvPr id="15" name="TextBox 14">
            <a:extLst>
              <a:ext uri="{FF2B5EF4-FFF2-40B4-BE49-F238E27FC236}">
                <a16:creationId xmlns:a16="http://schemas.microsoft.com/office/drawing/2014/main" id="{68BBC0EC-BB30-4F21-9CD1-3F5C7AD77EF8}"/>
              </a:ext>
            </a:extLst>
          </p:cNvPr>
          <p:cNvSpPr txBox="1"/>
          <p:nvPr/>
        </p:nvSpPr>
        <p:spPr>
          <a:xfrm>
            <a:off x="6228184" y="4445012"/>
            <a:ext cx="2016224" cy="2031325"/>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Mrs </a:t>
            </a:r>
            <a:r>
              <a:rPr lang="en-GB" dirty="0" err="1">
                <a:latin typeface="Arial" panose="020B0604020202020204" pitchFamily="34" charset="0"/>
                <a:cs typeface="Arial" panose="020B0604020202020204" pitchFamily="34" charset="0"/>
              </a:rPr>
              <a:t>Higton</a:t>
            </a:r>
            <a:r>
              <a:rPr lang="en-GB" dirty="0">
                <a:latin typeface="Arial" panose="020B0604020202020204" pitchFamily="34" charset="0"/>
                <a:cs typeface="Arial" panose="020B0604020202020204" pitchFamily="34" charset="0"/>
              </a:rPr>
              <a:t>, Miss Wilson-Hayes, Mrs </a:t>
            </a:r>
            <a:r>
              <a:rPr lang="en-GB" dirty="0" err="1">
                <a:latin typeface="Arial" panose="020B0604020202020204" pitchFamily="34" charset="0"/>
                <a:cs typeface="Arial" panose="020B0604020202020204" pitchFamily="34" charset="0"/>
              </a:rPr>
              <a:t>Koutrou</a:t>
            </a:r>
            <a:r>
              <a:rPr lang="en-GB" dirty="0">
                <a:latin typeface="Arial" panose="020B0604020202020204" pitchFamily="34" charset="0"/>
                <a:cs typeface="Arial" panose="020B0604020202020204" pitchFamily="34" charset="0"/>
              </a:rPr>
              <a:t> &amp; Mrs Sajida ~ SEND Learning Support Assistants</a:t>
            </a:r>
          </a:p>
        </p:txBody>
      </p:sp>
      <p:pic>
        <p:nvPicPr>
          <p:cNvPr id="17" name="Picture 16">
            <a:extLst>
              <a:ext uri="{FF2B5EF4-FFF2-40B4-BE49-F238E27FC236}">
                <a16:creationId xmlns:a16="http://schemas.microsoft.com/office/drawing/2014/main" id="{3E1DAC8D-0F70-4B5A-A70E-9BAC6E9EBB11}"/>
              </a:ext>
            </a:extLst>
          </p:cNvPr>
          <p:cNvPicPr>
            <a:picLocks noChangeAspect="1"/>
          </p:cNvPicPr>
          <p:nvPr/>
        </p:nvPicPr>
        <p:blipFill>
          <a:blip r:embed="rId4"/>
          <a:stretch>
            <a:fillRect/>
          </a:stretch>
        </p:blipFill>
        <p:spPr>
          <a:xfrm>
            <a:off x="8098913" y="5901406"/>
            <a:ext cx="1029874" cy="951929"/>
          </a:xfrm>
          <a:prstGeom prst="rect">
            <a:avLst/>
          </a:prstGeom>
        </p:spPr>
      </p:pic>
      <p:sp>
        <p:nvSpPr>
          <p:cNvPr id="20" name="Title 2">
            <a:extLst>
              <a:ext uri="{FF2B5EF4-FFF2-40B4-BE49-F238E27FC236}">
                <a16:creationId xmlns:a16="http://schemas.microsoft.com/office/drawing/2014/main" id="{9831031C-957B-4187-A3CE-C6C33C7895C3}"/>
              </a:ext>
            </a:extLst>
          </p:cNvPr>
          <p:cNvSpPr txBox="1">
            <a:spLocks/>
          </p:cNvSpPr>
          <p:nvPr/>
        </p:nvSpPr>
        <p:spPr>
          <a:xfrm>
            <a:off x="259904" y="1264816"/>
            <a:ext cx="6444207" cy="6604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Arial" panose="020B0604020202020204" pitchFamily="34" charset="0"/>
                <a:cs typeface="Arial" panose="020B0604020202020204" pitchFamily="34" charset="0"/>
              </a:rPr>
              <a:t>The Foundation Stage 2 Team</a:t>
            </a:r>
          </a:p>
        </p:txBody>
      </p:sp>
      <p:pic>
        <p:nvPicPr>
          <p:cNvPr id="2" name="Picture 1">
            <a:extLst>
              <a:ext uri="{FF2B5EF4-FFF2-40B4-BE49-F238E27FC236}">
                <a16:creationId xmlns:a16="http://schemas.microsoft.com/office/drawing/2014/main" id="{72E86923-BF3C-4687-BA7C-37B5A393EB7E}"/>
              </a:ext>
            </a:extLst>
          </p:cNvPr>
          <p:cNvPicPr>
            <a:picLocks noChangeAspect="1"/>
          </p:cNvPicPr>
          <p:nvPr/>
        </p:nvPicPr>
        <p:blipFill>
          <a:blip r:embed="rId5"/>
          <a:stretch>
            <a:fillRect/>
          </a:stretch>
        </p:blipFill>
        <p:spPr>
          <a:xfrm>
            <a:off x="474440" y="4581128"/>
            <a:ext cx="1230597" cy="1694300"/>
          </a:xfrm>
          <a:prstGeom prst="rect">
            <a:avLst/>
          </a:prstGeom>
        </p:spPr>
      </p:pic>
      <p:pic>
        <p:nvPicPr>
          <p:cNvPr id="11" name="Picture 10">
            <a:extLst>
              <a:ext uri="{FF2B5EF4-FFF2-40B4-BE49-F238E27FC236}">
                <a16:creationId xmlns:a16="http://schemas.microsoft.com/office/drawing/2014/main" id="{6421D9F4-7424-4F27-9D85-965EFBB67531}"/>
              </a:ext>
            </a:extLst>
          </p:cNvPr>
          <p:cNvPicPr>
            <a:picLocks noChangeAspect="1"/>
          </p:cNvPicPr>
          <p:nvPr/>
        </p:nvPicPr>
        <p:blipFill>
          <a:blip r:embed="rId6"/>
          <a:stretch>
            <a:fillRect/>
          </a:stretch>
        </p:blipFill>
        <p:spPr>
          <a:xfrm>
            <a:off x="3342532" y="4597499"/>
            <a:ext cx="1248156" cy="1633950"/>
          </a:xfrm>
          <a:prstGeom prst="rect">
            <a:avLst/>
          </a:prstGeom>
        </p:spPr>
      </p:pic>
      <p:pic>
        <p:nvPicPr>
          <p:cNvPr id="5" name="Picture 4">
            <a:extLst>
              <a:ext uri="{FF2B5EF4-FFF2-40B4-BE49-F238E27FC236}">
                <a16:creationId xmlns:a16="http://schemas.microsoft.com/office/drawing/2014/main" id="{17954C5C-7576-4F00-B506-03B145A5C577}"/>
              </a:ext>
            </a:extLst>
          </p:cNvPr>
          <p:cNvPicPr>
            <a:picLocks noChangeAspect="1"/>
          </p:cNvPicPr>
          <p:nvPr/>
        </p:nvPicPr>
        <p:blipFill>
          <a:blip r:embed="rId7"/>
          <a:stretch>
            <a:fillRect/>
          </a:stretch>
        </p:blipFill>
        <p:spPr>
          <a:xfrm>
            <a:off x="4707541" y="4573007"/>
            <a:ext cx="1304388" cy="1682934"/>
          </a:xfrm>
          <a:prstGeom prst="rect">
            <a:avLst/>
          </a:prstGeom>
        </p:spPr>
      </p:pic>
      <p:pic>
        <p:nvPicPr>
          <p:cNvPr id="12" name="Picture 11">
            <a:extLst>
              <a:ext uri="{FF2B5EF4-FFF2-40B4-BE49-F238E27FC236}">
                <a16:creationId xmlns:a16="http://schemas.microsoft.com/office/drawing/2014/main" id="{EBFC7892-3D8B-4F86-8ECB-4BF2309A36C0}"/>
              </a:ext>
            </a:extLst>
          </p:cNvPr>
          <p:cNvPicPr/>
          <p:nvPr/>
        </p:nvPicPr>
        <p:blipFill>
          <a:blip r:embed="rId8"/>
          <a:stretch>
            <a:fillRect/>
          </a:stretch>
        </p:blipFill>
        <p:spPr>
          <a:xfrm>
            <a:off x="1725065" y="4597499"/>
            <a:ext cx="1520642" cy="1633950"/>
          </a:xfrm>
          <a:prstGeom prst="rect">
            <a:avLst/>
          </a:prstGeom>
        </p:spPr>
      </p:pic>
    </p:spTree>
    <p:extLst>
      <p:ext uri="{BB962C8B-B14F-4D97-AF65-F5344CB8AC3E}">
        <p14:creationId xmlns:p14="http://schemas.microsoft.com/office/powerpoint/2010/main" val="320464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DFFC61B4-FB9D-4940-9C8D-5EF24A19ADB3}"/>
              </a:ext>
            </a:extLst>
          </p:cNvPr>
          <p:cNvPicPr>
            <a:picLocks noChangeAspect="1"/>
          </p:cNvPicPr>
          <p:nvPr/>
        </p:nvPicPr>
        <p:blipFill>
          <a:blip r:embed="rId2"/>
          <a:stretch>
            <a:fillRect/>
          </a:stretch>
        </p:blipFill>
        <p:spPr>
          <a:xfrm>
            <a:off x="887944" y="872716"/>
            <a:ext cx="7368112" cy="5112568"/>
          </a:xfrm>
          <a:prstGeom prst="rect">
            <a:avLst/>
          </a:prstGeom>
        </p:spPr>
      </p:pic>
    </p:spTree>
    <p:extLst>
      <p:ext uri="{BB962C8B-B14F-4D97-AF65-F5344CB8AC3E}">
        <p14:creationId xmlns:p14="http://schemas.microsoft.com/office/powerpoint/2010/main" val="1108448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D1179-8F51-46CA-9A83-620F07108B51}"/>
              </a:ext>
            </a:extLst>
          </p:cNvPr>
          <p:cNvSpPr>
            <a:spLocks noGrp="1"/>
          </p:cNvSpPr>
          <p:nvPr>
            <p:ph type="title"/>
          </p:nvPr>
        </p:nvSpPr>
        <p:spPr>
          <a:xfrm>
            <a:off x="75095" y="1124744"/>
            <a:ext cx="6347713" cy="720080"/>
          </a:xfrm>
        </p:spPr>
        <p:txBody>
          <a:bodyPr/>
          <a:lstStyle/>
          <a:p>
            <a:r>
              <a:rPr lang="en-GB" dirty="0"/>
              <a:t>Our Daily Routine</a:t>
            </a:r>
          </a:p>
        </p:txBody>
      </p:sp>
      <p:sp>
        <p:nvSpPr>
          <p:cNvPr id="3" name="Content Placeholder 2">
            <a:extLst>
              <a:ext uri="{FF2B5EF4-FFF2-40B4-BE49-F238E27FC236}">
                <a16:creationId xmlns:a16="http://schemas.microsoft.com/office/drawing/2014/main" id="{72356C9F-6066-4287-BC4A-30473778C529}"/>
              </a:ext>
            </a:extLst>
          </p:cNvPr>
          <p:cNvSpPr>
            <a:spLocks noGrp="1"/>
          </p:cNvSpPr>
          <p:nvPr>
            <p:ph idx="1"/>
          </p:nvPr>
        </p:nvSpPr>
        <p:spPr>
          <a:xfrm>
            <a:off x="467544" y="1772816"/>
            <a:ext cx="7848872" cy="4752528"/>
          </a:xfrm>
        </p:spPr>
        <p:txBody>
          <a:bodyPr>
            <a:normAutofit/>
          </a:bodyPr>
          <a:lstStyle/>
          <a:p>
            <a:r>
              <a:rPr lang="en-GB" dirty="0"/>
              <a:t>Arrive at your class gate at 8.40</a:t>
            </a:r>
          </a:p>
          <a:p>
            <a:r>
              <a:rPr lang="en-GB" dirty="0"/>
              <a:t>Children will come through the gate independently and into their classrooms to put their belongings away ready for register</a:t>
            </a:r>
          </a:p>
          <a:p>
            <a:r>
              <a:rPr lang="en-GB" dirty="0"/>
              <a:t>Whole class input</a:t>
            </a:r>
          </a:p>
          <a:p>
            <a:r>
              <a:rPr lang="en-GB" dirty="0"/>
              <a:t>Small groups and independent learning</a:t>
            </a:r>
          </a:p>
          <a:p>
            <a:r>
              <a:rPr lang="en-GB" dirty="0"/>
              <a:t>Dough disco and phonics </a:t>
            </a:r>
          </a:p>
          <a:p>
            <a:r>
              <a:rPr lang="en-GB" dirty="0"/>
              <a:t>Lunch </a:t>
            </a:r>
          </a:p>
          <a:p>
            <a:r>
              <a:rPr lang="en-GB" dirty="0"/>
              <a:t>Register</a:t>
            </a:r>
          </a:p>
          <a:p>
            <a:r>
              <a:rPr lang="en-GB" dirty="0"/>
              <a:t>Guided reading </a:t>
            </a:r>
          </a:p>
          <a:p>
            <a:r>
              <a:rPr lang="en-GB" dirty="0"/>
              <a:t>Independent learning </a:t>
            </a:r>
          </a:p>
          <a:p>
            <a:r>
              <a:rPr lang="en-GB" dirty="0"/>
              <a:t>Whole class input </a:t>
            </a:r>
          </a:p>
          <a:p>
            <a:r>
              <a:rPr lang="en-GB" dirty="0"/>
              <a:t>Story and home time </a:t>
            </a:r>
          </a:p>
          <a:p>
            <a:endParaRPr lang="en-US" dirty="0"/>
          </a:p>
          <a:p>
            <a:endParaRPr lang="en-GB" dirty="0"/>
          </a:p>
        </p:txBody>
      </p:sp>
      <p:pic>
        <p:nvPicPr>
          <p:cNvPr id="5" name="Picture 4">
            <a:extLst>
              <a:ext uri="{FF2B5EF4-FFF2-40B4-BE49-F238E27FC236}">
                <a16:creationId xmlns:a16="http://schemas.microsoft.com/office/drawing/2014/main" id="{6FD6150F-7A57-44EB-88BC-DA4A51FE1D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77" y="44624"/>
            <a:ext cx="5148064" cy="1002200"/>
          </a:xfrm>
          <a:prstGeom prst="rect">
            <a:avLst/>
          </a:prstGeom>
        </p:spPr>
      </p:pic>
      <p:pic>
        <p:nvPicPr>
          <p:cNvPr id="6" name="Picture 5">
            <a:extLst>
              <a:ext uri="{FF2B5EF4-FFF2-40B4-BE49-F238E27FC236}">
                <a16:creationId xmlns:a16="http://schemas.microsoft.com/office/drawing/2014/main" id="{7B1BEB4A-3552-4A75-A447-E5E7FB62F18E}"/>
              </a:ext>
            </a:extLst>
          </p:cNvPr>
          <p:cNvPicPr>
            <a:picLocks noChangeAspect="1"/>
          </p:cNvPicPr>
          <p:nvPr/>
        </p:nvPicPr>
        <p:blipFill>
          <a:blip r:embed="rId3"/>
          <a:stretch>
            <a:fillRect/>
          </a:stretch>
        </p:blipFill>
        <p:spPr>
          <a:xfrm>
            <a:off x="8098913" y="5901406"/>
            <a:ext cx="1029874" cy="951929"/>
          </a:xfrm>
          <a:prstGeom prst="rect">
            <a:avLst/>
          </a:prstGeom>
        </p:spPr>
      </p:pic>
      <p:pic>
        <p:nvPicPr>
          <p:cNvPr id="7" name="Picture 6" descr="Eurasian Collared Dove, Streptopelia Decaocto, Often Called The ...">
            <a:extLst>
              <a:ext uri="{FF2B5EF4-FFF2-40B4-BE49-F238E27FC236}">
                <a16:creationId xmlns:a16="http://schemas.microsoft.com/office/drawing/2014/main" id="{C89B466F-2420-4DC0-9546-875EB2B66DC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3347" y="661193"/>
            <a:ext cx="981075" cy="962025"/>
          </a:xfrm>
          <a:prstGeom prst="rect">
            <a:avLst/>
          </a:prstGeom>
          <a:noFill/>
          <a:ln>
            <a:noFill/>
          </a:ln>
        </p:spPr>
      </p:pic>
      <p:pic>
        <p:nvPicPr>
          <p:cNvPr id="8" name="Picture 12">
            <a:extLst>
              <a:ext uri="{FF2B5EF4-FFF2-40B4-BE49-F238E27FC236}">
                <a16:creationId xmlns:a16="http://schemas.microsoft.com/office/drawing/2014/main" id="{97D8CF87-3D89-4F2A-9E38-218C16212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4428" y="707707"/>
            <a:ext cx="890587"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0003859"/>
      </p:ext>
    </p:extLst>
  </p:cSld>
  <p:clrMapOvr>
    <a:masterClrMapping/>
  </p:clrMapOvr>
</p:sld>
</file>

<file path=ppt/theme/theme1.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4103</TotalTime>
  <Words>3059</Words>
  <Application>Microsoft Office PowerPoint</Application>
  <PresentationFormat>On-screen Show (4:3)</PresentationFormat>
  <Paragraphs>180</Paragraphs>
  <Slides>48</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Times New Roman</vt:lpstr>
      <vt:lpstr>Trebuchet MS</vt:lpstr>
      <vt:lpstr>Wingdings 3</vt:lpstr>
      <vt:lpstr>Facet</vt:lpstr>
      <vt:lpstr>PowerPoint Presentation</vt:lpstr>
      <vt:lpstr>Headteacher’s Welcome</vt:lpstr>
      <vt:lpstr>Walter ~ School Dog</vt:lpstr>
      <vt:lpstr>Ofsted ~ OUTSTANDING!</vt:lpstr>
      <vt:lpstr>Our Rationale</vt:lpstr>
      <vt:lpstr>The Foundation Stage 2 Team</vt:lpstr>
      <vt:lpstr>SEND Team</vt:lpstr>
      <vt:lpstr>PowerPoint Presentation</vt:lpstr>
      <vt:lpstr>Our Daily Routine</vt:lpstr>
      <vt:lpstr>The learning opportunities we provide in Foundation Stage build upon the interests of the children and the things they wish to learn about, partnered with the expertise and creativity of the staff, all of which is reflected in the classrooms and outside learning spaces.</vt:lpstr>
      <vt:lpstr>At Walter Infant School and Nursery the children have the opportunity to learn in an environment that is exciting, stimulating, awe-inspiring and memorable.</vt:lpstr>
      <vt:lpstr>PowerPoint Presentation</vt:lpstr>
      <vt:lpstr>PowerPoint Presentation</vt:lpstr>
      <vt:lpstr>How will your children learn at Walter Infant School and Nursery?</vt:lpstr>
      <vt:lpstr>Adult-Led Activities</vt:lpstr>
      <vt:lpstr>Child Initiated Learning</vt:lpstr>
      <vt:lpstr>Early Learning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Working Together</vt:lpstr>
      <vt:lpstr>PowerPoint Presentation</vt:lpstr>
      <vt:lpstr>PowerPoint Presentation</vt:lpstr>
      <vt:lpstr>PowerPoint Presentation</vt:lpstr>
      <vt:lpstr>PowerPoint Presentation</vt:lpstr>
      <vt:lpstr>PowerPoint Presentation</vt:lpstr>
      <vt:lpstr>Walter Infant School and Nursery Values</vt:lpstr>
      <vt:lpstr>Our Values</vt:lpstr>
      <vt:lpstr>Expectations for Behaviour</vt:lpstr>
      <vt:lpstr>Our School Uniform</vt:lpstr>
      <vt:lpstr>Our School Uniform</vt:lpstr>
      <vt:lpstr>Trainers with Velcro are best!</vt:lpstr>
      <vt:lpstr>Being Ready for School </vt:lpstr>
      <vt:lpstr>PowerPoint Presentation</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Walter Infant School</dc:title>
  <dc:creator>Vanessa Mitura</dc:creator>
  <cp:lastModifiedBy>Debbie Janes</cp:lastModifiedBy>
  <cp:revision>280</cp:revision>
  <cp:lastPrinted>2025-06-23T13:05:51Z</cp:lastPrinted>
  <dcterms:created xsi:type="dcterms:W3CDTF">2016-06-20T07:18:16Z</dcterms:created>
  <dcterms:modified xsi:type="dcterms:W3CDTF">2025-06-27T13:37:49Z</dcterms:modified>
</cp:coreProperties>
</file>