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1" r:id="rId5"/>
  </p:sldMasterIdLst>
  <p:notesMasterIdLst>
    <p:notesMasterId r:id="rId22"/>
  </p:notesMasterIdLst>
  <p:handoutMasterIdLst>
    <p:handoutMasterId r:id="rId23"/>
  </p:handoutMasterIdLst>
  <p:sldIdLst>
    <p:sldId id="291" r:id="rId6"/>
    <p:sldId id="292" r:id="rId7"/>
    <p:sldId id="275" r:id="rId8"/>
    <p:sldId id="290" r:id="rId9"/>
    <p:sldId id="281" r:id="rId10"/>
    <p:sldId id="283" r:id="rId11"/>
    <p:sldId id="282" r:id="rId12"/>
    <p:sldId id="284" r:id="rId13"/>
    <p:sldId id="276" r:id="rId14"/>
    <p:sldId id="277" r:id="rId15"/>
    <p:sldId id="288" r:id="rId16"/>
    <p:sldId id="279" r:id="rId17"/>
    <p:sldId id="293" r:id="rId18"/>
    <p:sldId id="294" r:id="rId19"/>
    <p:sldId id="295" r:id="rId20"/>
    <p:sldId id="296"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DC5"/>
    <a:srgbClr val="F4F4F9"/>
    <a:srgbClr val="2DC3E7"/>
    <a:srgbClr val="2F7DC1"/>
    <a:srgbClr val="0C3455"/>
    <a:srgbClr val="FFE600"/>
    <a:srgbClr val="B9E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31" autoAdjust="0"/>
    <p:restoredTop sz="72570" autoAdjust="0"/>
  </p:normalViewPr>
  <p:slideViewPr>
    <p:cSldViewPr>
      <p:cViewPr varScale="1">
        <p:scale>
          <a:sx n="83" d="100"/>
          <a:sy n="83" d="100"/>
        </p:scale>
        <p:origin x="202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427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E1EA74-C98E-4C1D-B793-4D55F448FA7D}" type="datetimeFigureOut">
              <a:rPr lang="en-GB" smtClean="0"/>
              <a:t>18/09/2025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D52F0C-1E4C-4661-A9CF-165590C91075}" type="slidenum">
              <a:rPr lang="en-GB" smtClean="0"/>
              <a:t>‹#›</a:t>
            </a:fld>
            <a:endParaRPr lang="en-GB"/>
          </a:p>
        </p:txBody>
      </p:sp>
    </p:spTree>
    <p:extLst>
      <p:ext uri="{BB962C8B-B14F-4D97-AF65-F5344CB8AC3E}">
        <p14:creationId xmlns:p14="http://schemas.microsoft.com/office/powerpoint/2010/main" val="4024172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755394-C01D-4DDF-8957-403945EAB10A}" type="datetimeFigureOut">
              <a:rPr lang="en-GB" smtClean="0"/>
              <a:t>18/09/2025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2B32FC-9E03-4974-810A-919A0AD65E74}" type="slidenum">
              <a:rPr lang="en-GB" smtClean="0"/>
              <a:t>‹#›</a:t>
            </a:fld>
            <a:endParaRPr lang="en-GB"/>
          </a:p>
        </p:txBody>
      </p:sp>
    </p:spTree>
    <p:extLst>
      <p:ext uri="{BB962C8B-B14F-4D97-AF65-F5344CB8AC3E}">
        <p14:creationId xmlns:p14="http://schemas.microsoft.com/office/powerpoint/2010/main" val="2609704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genesareus.org/filmlibrary/ashleyssto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2B32FC-9E03-4974-810A-919A0AD65E74}" type="slidenum">
              <a:rPr lang="en-GB" smtClean="0"/>
              <a:t>1</a:t>
            </a:fld>
            <a:endParaRPr lang="en-GB"/>
          </a:p>
        </p:txBody>
      </p:sp>
    </p:spTree>
    <p:extLst>
      <p:ext uri="{BB962C8B-B14F-4D97-AF65-F5344CB8AC3E}">
        <p14:creationId xmlns:p14="http://schemas.microsoft.com/office/powerpoint/2010/main" val="268185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2B32FC-9E03-4974-810A-919A0AD65E74}" type="slidenum">
              <a:rPr lang="en-GB" smtClean="0"/>
              <a:t>11</a:t>
            </a:fld>
            <a:endParaRPr lang="en-GB"/>
          </a:p>
        </p:txBody>
      </p:sp>
    </p:spTree>
    <p:extLst>
      <p:ext uri="{BB962C8B-B14F-4D97-AF65-F5344CB8AC3E}">
        <p14:creationId xmlns:p14="http://schemas.microsoft.com/office/powerpoint/2010/main" val="41783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D9D4F43-9D67-4C02-84C0-1F999BC40C1E}" type="slidenum">
              <a:rPr lang="en-GB" smtClean="0"/>
              <a:t>12</a:t>
            </a:fld>
            <a:endParaRPr lang="en-GB"/>
          </a:p>
        </p:txBody>
      </p:sp>
    </p:spTree>
    <p:extLst>
      <p:ext uri="{BB962C8B-B14F-4D97-AF65-F5344CB8AC3E}">
        <p14:creationId xmlns:p14="http://schemas.microsoft.com/office/powerpoint/2010/main" val="2758074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2B32FC-9E03-4974-810A-919A0AD65E74}" type="slidenum">
              <a:rPr lang="en-GB" smtClean="0"/>
              <a:t>15</a:t>
            </a:fld>
            <a:endParaRPr lang="en-GB"/>
          </a:p>
        </p:txBody>
      </p:sp>
    </p:spTree>
    <p:extLst>
      <p:ext uri="{BB962C8B-B14F-4D97-AF65-F5344CB8AC3E}">
        <p14:creationId xmlns:p14="http://schemas.microsoft.com/office/powerpoint/2010/main" val="597783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3</a:t>
            </a:fld>
            <a:endParaRPr lang="en-GB"/>
          </a:p>
        </p:txBody>
      </p:sp>
    </p:spTree>
    <p:extLst>
      <p:ext uri="{BB962C8B-B14F-4D97-AF65-F5344CB8AC3E}">
        <p14:creationId xmlns:p14="http://schemas.microsoft.com/office/powerpoint/2010/main" val="78329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2B32FC-9E03-4974-810A-919A0AD65E74}" type="slidenum">
              <a:rPr lang="en-GB" smtClean="0"/>
              <a:t>4</a:t>
            </a:fld>
            <a:endParaRPr lang="en-GB"/>
          </a:p>
        </p:txBody>
      </p:sp>
    </p:spTree>
    <p:extLst>
      <p:ext uri="{BB962C8B-B14F-4D97-AF65-F5344CB8AC3E}">
        <p14:creationId xmlns:p14="http://schemas.microsoft.com/office/powerpoint/2010/main" val="157507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Do you know what the picture above shows? What do you use these pieces for?</a:t>
            </a:r>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5</a:t>
            </a:fld>
            <a:endParaRPr lang="en-GB"/>
          </a:p>
        </p:txBody>
      </p:sp>
    </p:spTree>
    <p:extLst>
      <p:ext uri="{BB962C8B-B14F-4D97-AF65-F5344CB8AC3E}">
        <p14:creationId xmlns:p14="http://schemas.microsoft.com/office/powerpoint/2010/main" val="328278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Instructions tell us how to put the pieces of Lego together to build objects.</a:t>
            </a:r>
          </a:p>
          <a:p>
            <a:endParaRPr lang="en-GB" baseline="0" dirty="0"/>
          </a:p>
          <a:p>
            <a:r>
              <a:rPr lang="en-GB" baseline="0" dirty="0"/>
              <a:t>Your genes work a bit like these instructions. Before you were born, your genes helped decide things like where your arms and legs should go, whether you are going to have blue eyes or brown eyes and how your body works.</a:t>
            </a:r>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6</a:t>
            </a:fld>
            <a:endParaRPr lang="en-GB"/>
          </a:p>
        </p:txBody>
      </p:sp>
    </p:spTree>
    <p:extLst>
      <p:ext uri="{BB962C8B-B14F-4D97-AF65-F5344CB8AC3E}">
        <p14:creationId xmlns:p14="http://schemas.microsoft.com/office/powerpoint/2010/main" val="36663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Instructions tell us how to put the pieces of Lego together to build objects.</a:t>
            </a:r>
          </a:p>
          <a:p>
            <a:endParaRPr lang="en-GB" baseline="0" dirty="0"/>
          </a:p>
          <a:p>
            <a:r>
              <a:rPr lang="en-GB" baseline="0" dirty="0"/>
              <a:t>Your genes work a bit like these instructions. Before you were born, your genes helped decide things like where your arms and legs should go, whether you are going to have blue eyes or brown eyes and how your body works.</a:t>
            </a:r>
            <a:endParaRPr lang="en-GB" dirty="0"/>
          </a:p>
          <a:p>
            <a:endParaRPr lang="en-GB" baseline="0" dirty="0"/>
          </a:p>
        </p:txBody>
      </p:sp>
      <p:sp>
        <p:nvSpPr>
          <p:cNvPr id="4" name="Slide Number Placeholder 3"/>
          <p:cNvSpPr>
            <a:spLocks noGrp="1"/>
          </p:cNvSpPr>
          <p:nvPr>
            <p:ph type="sldNum" sz="quarter" idx="10"/>
          </p:nvPr>
        </p:nvSpPr>
        <p:spPr/>
        <p:txBody>
          <a:bodyPr/>
          <a:lstStyle/>
          <a:p>
            <a:fld id="{BF2B32FC-9E03-4974-810A-919A0AD65E74}" type="slidenum">
              <a:rPr lang="en-GB" smtClean="0"/>
              <a:t>7</a:t>
            </a:fld>
            <a:endParaRPr lang="en-GB"/>
          </a:p>
        </p:txBody>
      </p:sp>
    </p:spTree>
    <p:extLst>
      <p:ext uri="{BB962C8B-B14F-4D97-AF65-F5344CB8AC3E}">
        <p14:creationId xmlns:p14="http://schemas.microsoft.com/office/powerpoint/2010/main" val="378141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Uh oh. It looks like something has gone a bit wrong with our Lego racing car!</a:t>
            </a:r>
            <a:r>
              <a:rPr lang="en-GB" baseline="0" dirty="0"/>
              <a:t> </a:t>
            </a:r>
            <a:r>
              <a:rPr lang="en-GB" dirty="0"/>
              <a:t>Can anyone tell me what has happened? Our</a:t>
            </a:r>
            <a:r>
              <a:rPr lang="en-GB" baseline="0" dirty="0"/>
              <a:t> model-maker </a:t>
            </a:r>
            <a:r>
              <a:rPr lang="en-GB" dirty="0"/>
              <a:t>has put wheels on top of the car! And it looks to me that our model-maker has also forgotten the wheel completely at the back! Do you think he is going to be able to drive very far? No!</a:t>
            </a:r>
          </a:p>
          <a:p>
            <a:endParaRPr lang="en-GB" dirty="0"/>
          </a:p>
          <a:p>
            <a:r>
              <a:rPr lang="en-GB" dirty="0"/>
              <a:t>If something goes wrong when you are building your model, or there is a page missing in your</a:t>
            </a:r>
            <a:r>
              <a:rPr lang="en-GB" baseline="0" dirty="0"/>
              <a:t> instructions then you can end up with a model that looks different or doesn’t work properly.</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8</a:t>
            </a:fld>
            <a:endParaRPr lang="en-GB"/>
          </a:p>
        </p:txBody>
      </p:sp>
    </p:spTree>
    <p:extLst>
      <p:ext uri="{BB962C8B-B14F-4D97-AF65-F5344CB8AC3E}">
        <p14:creationId xmlns:p14="http://schemas.microsoft.com/office/powerpoint/2010/main" val="1105762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Sometimes</a:t>
            </a:r>
            <a:r>
              <a:rPr lang="en-GB" baseline="0" dirty="0"/>
              <a:t>, in our bodies, when parts of the instructions are missing, </a:t>
            </a:r>
            <a:r>
              <a:rPr lang="en-GB" dirty="0"/>
              <a:t>these genes that make up our body can go wrong too. If it’s only a little mistake, like a red </a:t>
            </a:r>
            <a:r>
              <a:rPr lang="en-GB" dirty="0" err="1"/>
              <a:t>lego</a:t>
            </a:r>
            <a:r>
              <a:rPr lang="en-GB" dirty="0"/>
              <a:t> piece instead of a yellow </a:t>
            </a:r>
            <a:r>
              <a:rPr lang="en-GB" dirty="0" err="1"/>
              <a:t>lego</a:t>
            </a:r>
            <a:r>
              <a:rPr lang="en-GB" dirty="0"/>
              <a:t> piece, then it might just mean someone’s body works in a different way to yours or that they look a little different from you. But if something very important is missing, like the wheel of our</a:t>
            </a:r>
            <a:r>
              <a:rPr lang="en-GB" baseline="0" dirty="0"/>
              <a:t> model racing </a:t>
            </a:r>
            <a:r>
              <a:rPr lang="en-GB" dirty="0"/>
              <a:t>car, then this can cause a more serious problem with the way someone’s body works for example they might not be able to walk or see.</a:t>
            </a:r>
          </a:p>
          <a:p>
            <a:endParaRPr lang="en-GB" dirty="0"/>
          </a:p>
          <a:p>
            <a:r>
              <a:rPr lang="en-GB" dirty="0"/>
              <a:t>The smiling children</a:t>
            </a:r>
            <a:r>
              <a:rPr lang="en-GB" baseline="0" dirty="0"/>
              <a:t> on the screen all have different genetic disorders, where the instructions from their genes weren’t quite right, resulting in their bodies not working in the same way as yours does.</a:t>
            </a:r>
          </a:p>
          <a:p>
            <a:endParaRPr lang="en-GB" baseline="0" dirty="0"/>
          </a:p>
          <a:p>
            <a:r>
              <a:rPr lang="en-GB" baseline="0" dirty="0"/>
              <a:t>By wearing our jeans today and bringing in £1, we are raising money for children with genetic disorders.</a:t>
            </a:r>
            <a:endParaRPr lang="en-GB" dirty="0"/>
          </a:p>
          <a:p>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9</a:t>
            </a:fld>
            <a:endParaRPr lang="en-GB"/>
          </a:p>
        </p:txBody>
      </p:sp>
    </p:spTree>
    <p:extLst>
      <p:ext uri="{BB962C8B-B14F-4D97-AF65-F5344CB8AC3E}">
        <p14:creationId xmlns:p14="http://schemas.microsoft.com/office/powerpoint/2010/main" val="1520525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eaLnBrk="1" hangingPunct="1"/>
            <a:endParaRPr lang="en-GB" dirty="0"/>
          </a:p>
          <a:p>
            <a:pPr indent="-228600" eaLnBrk="1" hangingPunct="1"/>
            <a:endParaRPr lang="en-GB" dirty="0"/>
          </a:p>
          <a:p>
            <a:pPr indent="-228600" eaLnBrk="1" hangingPunct="1"/>
            <a:endParaRPr lang="en-GB" b="0" dirty="0"/>
          </a:p>
          <a:p>
            <a:pPr marL="0" marR="0" indent="-228600" algn="l" defTabSz="914400" rtl="0" eaLnBrk="1" fontAlgn="auto" latinLnBrk="0" hangingPunct="1">
              <a:lnSpc>
                <a:spcPct val="100000"/>
              </a:lnSpc>
              <a:spcBef>
                <a:spcPts val="0"/>
              </a:spcBef>
              <a:spcAft>
                <a:spcPts val="0"/>
              </a:spcAft>
              <a:buClrTx/>
              <a:buSzTx/>
              <a:buFontTx/>
              <a:buNone/>
              <a:tabLst/>
              <a:defRPr/>
            </a:pPr>
            <a:endParaRPr lang="en-GB" dirty="0">
              <a:hlinkClick r:id="rId3"/>
            </a:endParaRPr>
          </a:p>
          <a:p>
            <a:pPr indent="-228600" eaLnBrk="1" hangingPunct="1"/>
            <a:endParaRPr lang="en-GB" b="0" dirty="0"/>
          </a:p>
          <a:p>
            <a:pPr indent="-228600"/>
            <a:endParaRPr lang="en-GB" dirty="0"/>
          </a:p>
        </p:txBody>
      </p:sp>
      <p:sp>
        <p:nvSpPr>
          <p:cNvPr id="4" name="Slide Number Placeholder 3"/>
          <p:cNvSpPr>
            <a:spLocks noGrp="1"/>
          </p:cNvSpPr>
          <p:nvPr>
            <p:ph type="sldNum" sz="quarter" idx="10"/>
          </p:nvPr>
        </p:nvSpPr>
        <p:spPr/>
        <p:txBody>
          <a:bodyPr/>
          <a:lstStyle/>
          <a:p>
            <a:fld id="{BF2B32FC-9E03-4974-810A-919A0AD65E74}" type="slidenum">
              <a:rPr lang="en-GB" smtClean="0"/>
              <a:t>10</a:t>
            </a:fld>
            <a:endParaRPr lang="en-GB"/>
          </a:p>
        </p:txBody>
      </p:sp>
    </p:spTree>
    <p:extLst>
      <p:ext uri="{BB962C8B-B14F-4D97-AF65-F5344CB8AC3E}">
        <p14:creationId xmlns:p14="http://schemas.microsoft.com/office/powerpoint/2010/main" val="389587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30017D2-DFD6-456C-9E55-1D4BD053F6C1}"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BEDBAA-AC7A-4F66-B558-68D7AD7C01EC}" type="slidenum">
              <a:rPr lang="en-GB" smtClean="0"/>
              <a:t>‹#›</a:t>
            </a:fld>
            <a:endParaRPr lang="en-GB"/>
          </a:p>
        </p:txBody>
      </p:sp>
      <p:sp>
        <p:nvSpPr>
          <p:cNvPr id="9" name="Title 1"/>
          <p:cNvSpPr>
            <a:spLocks noGrp="1"/>
          </p:cNvSpPr>
          <p:nvPr>
            <p:ph type="title"/>
          </p:nvPr>
        </p:nvSpPr>
        <p:spPr>
          <a:xfrm>
            <a:off x="1691680" y="186911"/>
            <a:ext cx="7056784" cy="1143000"/>
          </a:xfrm>
        </p:spPr>
        <p:txBody>
          <a:bodyPr>
            <a:normAutofit/>
          </a:bodyPr>
          <a:lstStyle>
            <a:lvl1pPr>
              <a:defRPr lang="en-US" sz="3200" b="1" kern="1200" spc="300" dirty="0" smtClean="0">
                <a:solidFill>
                  <a:schemeClr val="tx1"/>
                </a:solidFill>
                <a:latin typeface="Avenir LT Std 55 Roman" pitchFamily="34" charset="0"/>
                <a:ea typeface="+mn-ea"/>
                <a:cs typeface="+mn-cs"/>
              </a:defRPr>
            </a:lvl1pPr>
          </a:lstStyle>
          <a:p>
            <a:r>
              <a:rPr lang="en-US" dirty="0"/>
              <a:t>Click to edit Master title style</a:t>
            </a:r>
            <a:endParaRPr lang="en-GB" dirty="0"/>
          </a:p>
        </p:txBody>
      </p:sp>
    </p:spTree>
    <p:extLst>
      <p:ext uri="{BB962C8B-B14F-4D97-AF65-F5344CB8AC3E}">
        <p14:creationId xmlns:p14="http://schemas.microsoft.com/office/powerpoint/2010/main" val="4235968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81E72-AFB6-40B5-99CB-DC1A464120F3}"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92384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781E72-AFB6-40B5-99CB-DC1A464120F3}"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1597566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811644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606464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3200" b="1" kern="1200" spc="300" dirty="0" smtClean="0">
                <a:solidFill>
                  <a:schemeClr val="tx1"/>
                </a:solidFill>
                <a:latin typeface="Avenir LT Std 55 Roman" pitchFamily="34" charset="0"/>
                <a:ea typeface="+mn-ea"/>
                <a:cs typeface="+mn-cs"/>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30017D2-DFD6-456C-9E55-1D4BD053F6C1}" type="datetimeFigureOut">
              <a:rPr lang="en-GB" smtClean="0"/>
              <a:t>18/09/2025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EBEDBAA-AC7A-4F66-B558-68D7AD7C01EC}" type="slidenum">
              <a:rPr lang="en-GB" smtClean="0"/>
              <a:t>‹#›</a:t>
            </a:fld>
            <a:endParaRPr lang="en-GB"/>
          </a:p>
        </p:txBody>
      </p:sp>
    </p:spTree>
    <p:extLst>
      <p:ext uri="{BB962C8B-B14F-4D97-AF65-F5344CB8AC3E}">
        <p14:creationId xmlns:p14="http://schemas.microsoft.com/office/powerpoint/2010/main" val="214118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380761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2781E72-AFB6-40B5-99CB-DC1A464120F3}"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1353219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781E72-AFB6-40B5-99CB-DC1A464120F3}" type="datetimeFigureOut">
              <a:rPr lang="en-GB" smtClean="0"/>
              <a:t>18/09/2025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166047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2781E72-AFB6-40B5-99CB-DC1A464120F3}" type="datetimeFigureOut">
              <a:rPr lang="en-GB" smtClean="0"/>
              <a:t>18/09/2025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95863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2781E72-AFB6-40B5-99CB-DC1A464120F3}" type="datetimeFigureOut">
              <a:rPr lang="en-GB" smtClean="0"/>
              <a:t>18/09/2025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301907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2781E72-AFB6-40B5-99CB-DC1A464120F3}" type="datetimeFigureOut">
              <a:rPr lang="en-GB" smtClean="0"/>
              <a:t>18/09/2025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37680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781E72-AFB6-40B5-99CB-DC1A464120F3}" type="datetimeFigureOut">
              <a:rPr lang="en-GB" smtClean="0"/>
              <a:t>18/09/2025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C0A96C-A95F-40D1-9416-FDD27552848E}" type="slidenum">
              <a:rPr lang="en-GB" smtClean="0"/>
              <a:t>‹#›</a:t>
            </a:fld>
            <a:endParaRPr lang="en-GB"/>
          </a:p>
        </p:txBody>
      </p:sp>
    </p:spTree>
    <p:extLst>
      <p:ext uri="{BB962C8B-B14F-4D97-AF65-F5344CB8AC3E}">
        <p14:creationId xmlns:p14="http://schemas.microsoft.com/office/powerpoint/2010/main" val="41700528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017D2-DFD6-456C-9E55-1D4BD053F6C1}" type="datetimeFigureOut">
              <a:rPr lang="en-GB" smtClean="0"/>
              <a:t>18/09/2025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EDBAA-AC7A-4F66-B558-68D7AD7C01EC}" type="slidenum">
              <a:rPr lang="en-GB" smtClean="0"/>
              <a:t>‹#›</a:t>
            </a:fld>
            <a:endParaRPr lang="en-GB"/>
          </a:p>
        </p:txBody>
      </p:sp>
    </p:spTree>
    <p:extLst>
      <p:ext uri="{BB962C8B-B14F-4D97-AF65-F5344CB8AC3E}">
        <p14:creationId xmlns:p14="http://schemas.microsoft.com/office/powerpoint/2010/main" val="3969992847"/>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lang="en-US" sz="4400" b="1" kern="1200" spc="300" smtClean="0">
          <a:solidFill>
            <a:schemeClr val="tx1"/>
          </a:solidFill>
          <a:latin typeface="Avenir LT Std 55 Roman" pitchFamily="34" charset="0"/>
          <a:ea typeface="+mn-ea"/>
          <a:cs typeface="+mn-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781E72-AFB6-40B5-99CB-DC1A464120F3}" type="datetimeFigureOut">
              <a:rPr lang="en-GB" smtClean="0"/>
              <a:t>18/09/2025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C0A96C-A95F-40D1-9416-FDD27552848E}" type="slidenum">
              <a:rPr lang="en-GB" smtClean="0"/>
              <a:t>‹#›</a:t>
            </a:fld>
            <a:endParaRPr lang="en-GB"/>
          </a:p>
        </p:txBody>
      </p:sp>
    </p:spTree>
    <p:extLst>
      <p:ext uri="{BB962C8B-B14F-4D97-AF65-F5344CB8AC3E}">
        <p14:creationId xmlns:p14="http://schemas.microsoft.com/office/powerpoint/2010/main" val="385778695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hyperlink" Target="https://www.youtube.com/watch?v=6b7cWvMlw8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6QeXF3d9jY8&amp;t=220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vwGlhKcEBj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hyperlink" Target="https://www.youtube.com/watch?v=zgoxbZ0MTvA&amp;list=RDzgoxbZ0MTvA&amp;start_radio=1"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nBNeENaDA3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C279F-ADD0-4D5A-AE24-C4AABF57F27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945BDA97-523E-4DC8-9B95-0DD2F6CD91B5}"/>
              </a:ext>
            </a:extLst>
          </p:cNvPr>
          <p:cNvPicPr>
            <a:picLocks noGrp="1" noChangeAspect="1"/>
          </p:cNvPicPr>
          <p:nvPr>
            <p:ph idx="1"/>
          </p:nvPr>
        </p:nvPicPr>
        <p:blipFill>
          <a:blip r:embed="rId3"/>
          <a:stretch>
            <a:fillRect/>
          </a:stretch>
        </p:blipFill>
        <p:spPr>
          <a:xfrm>
            <a:off x="469106" y="249152"/>
            <a:ext cx="8229600" cy="1587686"/>
          </a:xfrm>
          <a:prstGeom prst="rect">
            <a:avLst/>
          </a:prstGeom>
        </p:spPr>
      </p:pic>
      <p:pic>
        <p:nvPicPr>
          <p:cNvPr id="5" name="Picture 4">
            <a:extLst>
              <a:ext uri="{FF2B5EF4-FFF2-40B4-BE49-F238E27FC236}">
                <a16:creationId xmlns:a16="http://schemas.microsoft.com/office/drawing/2014/main" id="{F40DAB27-06BB-45B0-BC80-19D80EDBA1D9}"/>
              </a:ext>
            </a:extLst>
          </p:cNvPr>
          <p:cNvPicPr>
            <a:picLocks noChangeAspect="1"/>
          </p:cNvPicPr>
          <p:nvPr/>
        </p:nvPicPr>
        <p:blipFill rotWithShape="1">
          <a:blip r:embed="rId4"/>
          <a:srcRect r="19288"/>
          <a:stretch/>
        </p:blipFill>
        <p:spPr>
          <a:xfrm>
            <a:off x="500720" y="1862324"/>
            <a:ext cx="8229600" cy="3981112"/>
          </a:xfrm>
          <a:prstGeom prst="rect">
            <a:avLst/>
          </a:prstGeom>
        </p:spPr>
      </p:pic>
      <p:pic>
        <p:nvPicPr>
          <p:cNvPr id="6" name="Picture 5">
            <a:extLst>
              <a:ext uri="{FF2B5EF4-FFF2-40B4-BE49-F238E27FC236}">
                <a16:creationId xmlns:a16="http://schemas.microsoft.com/office/drawing/2014/main" id="{001CD73F-8AAD-40C9-AC9D-31204142B298}"/>
              </a:ext>
            </a:extLst>
          </p:cNvPr>
          <p:cNvPicPr>
            <a:picLocks noChangeAspect="1"/>
          </p:cNvPicPr>
          <p:nvPr/>
        </p:nvPicPr>
        <p:blipFill>
          <a:blip r:embed="rId5"/>
          <a:stretch>
            <a:fillRect/>
          </a:stretch>
        </p:blipFill>
        <p:spPr>
          <a:xfrm>
            <a:off x="503831" y="5839210"/>
            <a:ext cx="971825" cy="826155"/>
          </a:xfrm>
          <a:prstGeom prst="rect">
            <a:avLst/>
          </a:prstGeom>
        </p:spPr>
      </p:pic>
      <p:pic>
        <p:nvPicPr>
          <p:cNvPr id="3" name="Picture 2">
            <a:extLst>
              <a:ext uri="{FF2B5EF4-FFF2-40B4-BE49-F238E27FC236}">
                <a16:creationId xmlns:a16="http://schemas.microsoft.com/office/drawing/2014/main" id="{7E04625A-7B53-4507-84E6-12320E60949C}"/>
              </a:ext>
            </a:extLst>
          </p:cNvPr>
          <p:cNvPicPr>
            <a:picLocks noChangeAspect="1"/>
          </p:cNvPicPr>
          <p:nvPr/>
        </p:nvPicPr>
        <p:blipFill>
          <a:blip r:embed="rId6"/>
          <a:stretch>
            <a:fillRect/>
          </a:stretch>
        </p:blipFill>
        <p:spPr>
          <a:xfrm>
            <a:off x="6321815" y="4430912"/>
            <a:ext cx="2810500" cy="2816596"/>
          </a:xfrm>
          <a:prstGeom prst="rect">
            <a:avLst/>
          </a:prstGeom>
        </p:spPr>
      </p:pic>
    </p:spTree>
    <p:extLst>
      <p:ext uri="{BB962C8B-B14F-4D97-AF65-F5344CB8AC3E}">
        <p14:creationId xmlns:p14="http://schemas.microsoft.com/office/powerpoint/2010/main" val="3047941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043608" y="322563"/>
            <a:ext cx="6264696" cy="504056"/>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blipFill dpi="0" rotWithShape="1">
                  <a:blip r:embed="rId3">
                    <a:extLst>
                      <a:ext uri="{28A0092B-C50C-407E-A947-70E740481C1C}">
                        <a14:useLocalDpi xmlns:a14="http://schemas.microsoft.com/office/drawing/2010/main" val="0"/>
                      </a:ext>
                    </a:extLst>
                  </a:blip>
                  <a:srcRect/>
                  <a:stretch>
                    <a:fillRect/>
                  </a:stretch>
                </a:blipFill>
                <a:latin typeface="Trebuchet MS" pitchFamily="34" charset="0"/>
                <a:ea typeface="+mn-ea"/>
                <a:cs typeface="+mn-cs"/>
              </a:defRPr>
            </a:lvl1pPr>
          </a:lstStyle>
          <a:p>
            <a:pPr algn="l"/>
            <a:r>
              <a:rPr lang="en-GB" b="0" dirty="0">
                <a:solidFill>
                  <a:srgbClr val="344DC5"/>
                </a:solidFill>
                <a:latin typeface="Magical brush" pitchFamily="50" charset="0"/>
              </a:rPr>
              <a:t>Tiana and Star’s story</a:t>
            </a:r>
          </a:p>
        </p:txBody>
      </p:sp>
      <p:sp>
        <p:nvSpPr>
          <p:cNvPr id="2" name="Rectangle 1">
            <a:extLst>
              <a:ext uri="{FF2B5EF4-FFF2-40B4-BE49-F238E27FC236}">
                <a16:creationId xmlns:a16="http://schemas.microsoft.com/office/drawing/2014/main" id="{D2290BE8-20DD-47C8-A135-CA220791975C}"/>
              </a:ext>
            </a:extLst>
          </p:cNvPr>
          <p:cNvSpPr/>
          <p:nvPr/>
        </p:nvSpPr>
        <p:spPr>
          <a:xfrm>
            <a:off x="251520" y="1124744"/>
            <a:ext cx="6534472" cy="369332"/>
          </a:xfrm>
          <a:prstGeom prst="rect">
            <a:avLst/>
          </a:prstGeom>
        </p:spPr>
        <p:txBody>
          <a:bodyPr wrap="square">
            <a:spAutoFit/>
          </a:bodyPr>
          <a:lstStyle/>
          <a:p>
            <a:pPr indent="-228600"/>
            <a:r>
              <a:rPr lang="en-GB" dirty="0">
                <a:hlinkClick r:id="rId4"/>
              </a:rPr>
              <a:t>Tiana &amp; Star's story - a Jeans for Genes Day film (youtube.com)</a:t>
            </a:r>
            <a:endParaRPr lang="en-GB" dirty="0"/>
          </a:p>
        </p:txBody>
      </p:sp>
      <p:pic>
        <p:nvPicPr>
          <p:cNvPr id="3" name="Picture 2">
            <a:extLst>
              <a:ext uri="{FF2B5EF4-FFF2-40B4-BE49-F238E27FC236}">
                <a16:creationId xmlns:a16="http://schemas.microsoft.com/office/drawing/2014/main" id="{93E863F5-FC7F-4031-A223-29D030C86E97}"/>
              </a:ext>
            </a:extLst>
          </p:cNvPr>
          <p:cNvPicPr>
            <a:picLocks noChangeAspect="1"/>
          </p:cNvPicPr>
          <p:nvPr/>
        </p:nvPicPr>
        <p:blipFill>
          <a:blip r:embed="rId5"/>
          <a:stretch>
            <a:fillRect/>
          </a:stretch>
        </p:blipFill>
        <p:spPr>
          <a:xfrm>
            <a:off x="2286000" y="2304256"/>
            <a:ext cx="4572000" cy="3429000"/>
          </a:xfrm>
          <a:prstGeom prst="rect">
            <a:avLst/>
          </a:prstGeom>
        </p:spPr>
      </p:pic>
      <p:pic>
        <p:nvPicPr>
          <p:cNvPr id="4" name="Picture 3">
            <a:extLst>
              <a:ext uri="{FF2B5EF4-FFF2-40B4-BE49-F238E27FC236}">
                <a16:creationId xmlns:a16="http://schemas.microsoft.com/office/drawing/2014/main" id="{4810BC15-9862-4D03-850E-F72A8EC8BBC2}"/>
              </a:ext>
            </a:extLst>
          </p:cNvPr>
          <p:cNvPicPr>
            <a:picLocks noChangeAspect="1"/>
          </p:cNvPicPr>
          <p:nvPr/>
        </p:nvPicPr>
        <p:blipFill>
          <a:blip r:embed="rId6"/>
          <a:stretch>
            <a:fillRect/>
          </a:stretch>
        </p:blipFill>
        <p:spPr>
          <a:xfrm>
            <a:off x="251520" y="4324958"/>
            <a:ext cx="2810500" cy="2816596"/>
          </a:xfrm>
          <a:prstGeom prst="rect">
            <a:avLst/>
          </a:prstGeom>
        </p:spPr>
      </p:pic>
    </p:spTree>
    <p:extLst>
      <p:ext uri="{BB962C8B-B14F-4D97-AF65-F5344CB8AC3E}">
        <p14:creationId xmlns:p14="http://schemas.microsoft.com/office/powerpoint/2010/main" val="202264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3C15-03B1-45FB-A3A5-D8107D868559}"/>
              </a:ext>
            </a:extLst>
          </p:cNvPr>
          <p:cNvSpPr>
            <a:spLocks noGrp="1"/>
          </p:cNvSpPr>
          <p:nvPr>
            <p:ph type="title"/>
          </p:nvPr>
        </p:nvSpPr>
        <p:spPr/>
        <p:txBody>
          <a:bodyPr/>
          <a:lstStyle/>
          <a:p>
            <a:r>
              <a:rPr lang="en-GB" dirty="0"/>
              <a:t>My Special Brother Thomas!</a:t>
            </a:r>
          </a:p>
        </p:txBody>
      </p:sp>
      <p:sp>
        <p:nvSpPr>
          <p:cNvPr id="3" name="Content Placeholder 2">
            <a:extLst>
              <a:ext uri="{FF2B5EF4-FFF2-40B4-BE49-F238E27FC236}">
                <a16:creationId xmlns:a16="http://schemas.microsoft.com/office/drawing/2014/main" id="{2CD5C689-DEA0-427B-857E-19A603530F09}"/>
              </a:ext>
            </a:extLst>
          </p:cNvPr>
          <p:cNvSpPr>
            <a:spLocks noGrp="1"/>
          </p:cNvSpPr>
          <p:nvPr>
            <p:ph idx="1"/>
          </p:nvPr>
        </p:nvSpPr>
        <p:spPr/>
        <p:txBody>
          <a:bodyPr/>
          <a:lstStyle/>
          <a:p>
            <a:r>
              <a:rPr lang="en-GB" dirty="0">
                <a:hlinkClick r:id="rId3"/>
              </a:rPr>
              <a:t>Ellie &amp; Tom's story - a Jeans for Genes Day film (youtube.com)</a:t>
            </a:r>
            <a:endParaRPr lang="en-GB" dirty="0"/>
          </a:p>
        </p:txBody>
      </p:sp>
      <p:pic>
        <p:nvPicPr>
          <p:cNvPr id="4" name="Picture 3">
            <a:extLst>
              <a:ext uri="{FF2B5EF4-FFF2-40B4-BE49-F238E27FC236}">
                <a16:creationId xmlns:a16="http://schemas.microsoft.com/office/drawing/2014/main" id="{276BDF24-8BA7-427B-BF3C-90AC23589CAC}"/>
              </a:ext>
            </a:extLst>
          </p:cNvPr>
          <p:cNvPicPr>
            <a:picLocks noChangeAspect="1"/>
          </p:cNvPicPr>
          <p:nvPr/>
        </p:nvPicPr>
        <p:blipFill>
          <a:blip r:embed="rId4"/>
          <a:stretch>
            <a:fillRect/>
          </a:stretch>
        </p:blipFill>
        <p:spPr>
          <a:xfrm>
            <a:off x="2123728" y="2852936"/>
            <a:ext cx="5220072" cy="3009817"/>
          </a:xfrm>
          <a:prstGeom prst="rect">
            <a:avLst/>
          </a:prstGeom>
        </p:spPr>
      </p:pic>
      <p:pic>
        <p:nvPicPr>
          <p:cNvPr id="5" name="Picture 4">
            <a:extLst>
              <a:ext uri="{FF2B5EF4-FFF2-40B4-BE49-F238E27FC236}">
                <a16:creationId xmlns:a16="http://schemas.microsoft.com/office/drawing/2014/main" id="{BDC83FF1-A3BF-427C-9A9B-1E2E4B4EF306}"/>
              </a:ext>
            </a:extLst>
          </p:cNvPr>
          <p:cNvPicPr>
            <a:picLocks noChangeAspect="1"/>
          </p:cNvPicPr>
          <p:nvPr/>
        </p:nvPicPr>
        <p:blipFill>
          <a:blip r:embed="rId5"/>
          <a:stretch>
            <a:fillRect/>
          </a:stretch>
        </p:blipFill>
        <p:spPr>
          <a:xfrm>
            <a:off x="323528" y="4298893"/>
            <a:ext cx="2810500" cy="2816596"/>
          </a:xfrm>
          <a:prstGeom prst="rect">
            <a:avLst/>
          </a:prstGeom>
        </p:spPr>
      </p:pic>
    </p:spTree>
    <p:extLst>
      <p:ext uri="{BB962C8B-B14F-4D97-AF65-F5344CB8AC3E}">
        <p14:creationId xmlns:p14="http://schemas.microsoft.com/office/powerpoint/2010/main" val="2882964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23528" y="260648"/>
            <a:ext cx="9094776" cy="36004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1200" b="0" i="0">
                <a:solidFill>
                  <a:srgbClr val="3C3737"/>
                </a:solidFill>
                <a:latin typeface="Avenir Next Regular"/>
                <a:ea typeface="IB Fedra" pitchFamily="34" charset="0"/>
                <a:cs typeface="Avenir Next Regular"/>
              </a:defRPr>
            </a:lvl1pPr>
            <a:lvl2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2pPr>
            <a:lvl3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3pPr>
            <a:lvl4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4pPr>
            <a:lvl5pPr algn="l" rtl="0" eaLnBrk="0" fontAlgn="base" hangingPunct="0">
              <a:spcBef>
                <a:spcPct val="0"/>
              </a:spcBef>
              <a:spcAft>
                <a:spcPct val="0"/>
              </a:spcAft>
              <a:defRPr sz="2200" b="1">
                <a:solidFill>
                  <a:schemeClr val="tx2"/>
                </a:solidFill>
                <a:latin typeface="Verdana" pitchFamily="-111" charset="0"/>
                <a:ea typeface="ＭＳ Ｐゴシック" charset="0"/>
                <a:cs typeface="MS PGothic" charset="0"/>
              </a:defRPr>
            </a:lvl5pPr>
            <a:lvl6pPr marL="4572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6pPr>
            <a:lvl7pPr marL="9144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7pPr>
            <a:lvl8pPr marL="13716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8pPr>
            <a:lvl9pPr marL="1828800" algn="l" rtl="0" fontAlgn="base">
              <a:spcBef>
                <a:spcPct val="0"/>
              </a:spcBef>
              <a:spcAft>
                <a:spcPct val="0"/>
              </a:spcAft>
              <a:defRPr sz="2200" b="1">
                <a:solidFill>
                  <a:schemeClr val="tx2"/>
                </a:solidFill>
                <a:latin typeface="Verdana" pitchFamily="-111" charset="0"/>
                <a:ea typeface="ＭＳ Ｐゴシック" pitchFamily="-111" charset="-128"/>
                <a:cs typeface="ＭＳ Ｐゴシック" pitchFamily="-111" charset="-128"/>
              </a:defRPr>
            </a:lvl9pPr>
          </a:lstStyle>
          <a:p>
            <a:r>
              <a:rPr lang="en-GB" sz="3600" dirty="0">
                <a:solidFill>
                  <a:srgbClr val="344DC5"/>
                </a:solidFill>
                <a:latin typeface="Magical brush" pitchFamily="50" charset="0"/>
                <a:cs typeface="Avenir LT Std 85 Heavy"/>
              </a:rPr>
              <a:t>Our money makes a real difference…</a:t>
            </a:r>
          </a:p>
        </p:txBody>
      </p:sp>
      <p:sp>
        <p:nvSpPr>
          <p:cNvPr id="12" name="TextBox 11"/>
          <p:cNvSpPr txBox="1"/>
          <p:nvPr/>
        </p:nvSpPr>
        <p:spPr>
          <a:xfrm>
            <a:off x="-16958" y="1178082"/>
            <a:ext cx="4032448" cy="1015663"/>
          </a:xfrm>
          <a:prstGeom prst="rect">
            <a:avLst/>
          </a:prstGeom>
          <a:noFill/>
        </p:spPr>
        <p:txBody>
          <a:bodyPr wrap="square" rtlCol="0">
            <a:spAutoFit/>
          </a:bodyPr>
          <a:lstStyle>
            <a:defPPr>
              <a:defRPr lang="en-US"/>
            </a:defPPr>
            <a:lvl1pPr>
              <a:defRPr sz="1400" b="1">
                <a:solidFill>
                  <a:srgbClr val="FF0000"/>
                </a:solidFill>
                <a:latin typeface="Trebuchet MS" pitchFamily="34" charset="0"/>
              </a:defRPr>
            </a:lvl1pPr>
          </a:lstStyle>
          <a:p>
            <a:pPr algn="ctr"/>
            <a:r>
              <a:rPr lang="en-GB" sz="2000" b="0" spc="300" dirty="0">
                <a:solidFill>
                  <a:srgbClr val="344DC5"/>
                </a:solidFill>
                <a:latin typeface="+mn-lt"/>
              </a:rPr>
              <a:t>Equipment, like a specialist wheelchair, or frame</a:t>
            </a:r>
          </a:p>
        </p:txBody>
      </p:sp>
      <p:sp>
        <p:nvSpPr>
          <p:cNvPr id="13" name="TextBox 12"/>
          <p:cNvSpPr txBox="1"/>
          <p:nvPr/>
        </p:nvSpPr>
        <p:spPr>
          <a:xfrm>
            <a:off x="5111552" y="3489166"/>
            <a:ext cx="4032448" cy="400110"/>
          </a:xfrm>
          <a:prstGeom prst="rect">
            <a:avLst/>
          </a:prstGeom>
          <a:noFill/>
        </p:spPr>
        <p:txBody>
          <a:bodyPr wrap="square" rtlCol="0">
            <a:spAutoFit/>
          </a:bodyPr>
          <a:lstStyle>
            <a:defPPr>
              <a:defRPr lang="en-US"/>
            </a:defPPr>
            <a:lvl1pPr>
              <a:defRPr sz="1400" b="1">
                <a:solidFill>
                  <a:srgbClr val="FF0000"/>
                </a:solidFill>
                <a:latin typeface="Trebuchet MS" pitchFamily="34" charset="0"/>
              </a:defRPr>
            </a:lvl1pPr>
          </a:lstStyle>
          <a:p>
            <a:pPr algn="ctr"/>
            <a:r>
              <a:rPr lang="en-GB" sz="2000" b="0" spc="300" dirty="0">
                <a:solidFill>
                  <a:srgbClr val="344DC5"/>
                </a:solidFill>
                <a:latin typeface="+mn-lt"/>
              </a:rPr>
              <a:t>Nursing and care services</a:t>
            </a:r>
          </a:p>
        </p:txBody>
      </p:sp>
      <p:sp>
        <p:nvSpPr>
          <p:cNvPr id="14" name="TextBox 13"/>
          <p:cNvSpPr txBox="1"/>
          <p:nvPr/>
        </p:nvSpPr>
        <p:spPr>
          <a:xfrm>
            <a:off x="0" y="5424400"/>
            <a:ext cx="4032448" cy="707886"/>
          </a:xfrm>
          <a:prstGeom prst="rect">
            <a:avLst/>
          </a:prstGeom>
          <a:noFill/>
        </p:spPr>
        <p:txBody>
          <a:bodyPr wrap="square" rtlCol="0">
            <a:spAutoFit/>
          </a:bodyPr>
          <a:lstStyle>
            <a:defPPr>
              <a:defRPr lang="en-US"/>
            </a:defPPr>
            <a:lvl1pPr>
              <a:defRPr sz="1400" b="1">
                <a:solidFill>
                  <a:srgbClr val="FF0000"/>
                </a:solidFill>
                <a:latin typeface="Trebuchet MS" pitchFamily="34" charset="0"/>
              </a:defRPr>
            </a:lvl1pPr>
          </a:lstStyle>
          <a:p>
            <a:pPr algn="ctr"/>
            <a:r>
              <a:rPr lang="en-GB" sz="2000" b="0" spc="300" dirty="0">
                <a:solidFill>
                  <a:srgbClr val="344DC5"/>
                </a:solidFill>
                <a:latin typeface="+mn-lt"/>
              </a:rPr>
              <a:t>Respite or a well-deserved holiday</a:t>
            </a:r>
          </a:p>
        </p:txBody>
      </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1960" y="967211"/>
            <a:ext cx="4855773" cy="1839694"/>
          </a:xfrm>
          <a:prstGeom prst="rect">
            <a:avLst/>
          </a:prstGeom>
          <a:ln w="28575">
            <a:solidFill>
              <a:srgbClr val="FFE600"/>
            </a:solidFill>
          </a:ln>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115" y="2924944"/>
            <a:ext cx="4933190" cy="1836330"/>
          </a:xfrm>
          <a:prstGeom prst="rect">
            <a:avLst/>
          </a:prstGeom>
          <a:ln w="28575">
            <a:solidFill>
              <a:srgbClr val="FFE600"/>
            </a:solidFill>
          </a:ln>
        </p:spPr>
      </p:pic>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11805" y="4865494"/>
            <a:ext cx="4811229" cy="1825699"/>
          </a:xfrm>
          <a:prstGeom prst="rect">
            <a:avLst/>
          </a:prstGeom>
          <a:ln w="28575">
            <a:solidFill>
              <a:srgbClr val="FFE600"/>
            </a:solidFill>
          </a:ln>
        </p:spPr>
      </p:pic>
      <p:pic>
        <p:nvPicPr>
          <p:cNvPr id="2" name="Picture 1">
            <a:extLst>
              <a:ext uri="{FF2B5EF4-FFF2-40B4-BE49-F238E27FC236}">
                <a16:creationId xmlns:a16="http://schemas.microsoft.com/office/drawing/2014/main" id="{2B548C58-9C1C-4F19-85A4-49BAE7E70C4B}"/>
              </a:ext>
            </a:extLst>
          </p:cNvPr>
          <p:cNvPicPr>
            <a:picLocks noChangeAspect="1"/>
          </p:cNvPicPr>
          <p:nvPr/>
        </p:nvPicPr>
        <p:blipFill>
          <a:blip r:embed="rId6"/>
          <a:stretch>
            <a:fillRect/>
          </a:stretch>
        </p:blipFill>
        <p:spPr>
          <a:xfrm>
            <a:off x="43718" y="5700213"/>
            <a:ext cx="1362362" cy="1365317"/>
          </a:xfrm>
          <a:prstGeom prst="rect">
            <a:avLst/>
          </a:prstGeom>
        </p:spPr>
      </p:pic>
    </p:spTree>
    <p:extLst>
      <p:ext uri="{BB962C8B-B14F-4D97-AF65-F5344CB8AC3E}">
        <p14:creationId xmlns:p14="http://schemas.microsoft.com/office/powerpoint/2010/main" val="344355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18980-6892-44F6-9CC8-6DC81AD9648B}"/>
              </a:ext>
            </a:extLst>
          </p:cNvPr>
          <p:cNvPicPr>
            <a:picLocks noChangeAspect="1"/>
          </p:cNvPicPr>
          <p:nvPr/>
        </p:nvPicPr>
        <p:blipFill>
          <a:blip r:embed="rId2"/>
          <a:stretch>
            <a:fillRect/>
          </a:stretch>
        </p:blipFill>
        <p:spPr>
          <a:xfrm>
            <a:off x="7418270" y="575647"/>
            <a:ext cx="1402202" cy="1316850"/>
          </a:xfrm>
          <a:prstGeom prst="rect">
            <a:avLst/>
          </a:prstGeom>
        </p:spPr>
      </p:pic>
      <p:sp>
        <p:nvSpPr>
          <p:cNvPr id="3" name="Content Placeholder 2">
            <a:extLst>
              <a:ext uri="{FF2B5EF4-FFF2-40B4-BE49-F238E27FC236}">
                <a16:creationId xmlns:a16="http://schemas.microsoft.com/office/drawing/2014/main" id="{B66869C5-1148-4668-88BE-D1D2E6420BA8}"/>
              </a:ext>
            </a:extLst>
          </p:cNvPr>
          <p:cNvSpPr>
            <a:spLocks noGrp="1"/>
          </p:cNvSpPr>
          <p:nvPr>
            <p:ph idx="1"/>
          </p:nvPr>
        </p:nvSpPr>
        <p:spPr>
          <a:xfrm>
            <a:off x="457200" y="1600201"/>
            <a:ext cx="8229600" cy="4035922"/>
          </a:xfrm>
        </p:spPr>
        <p:txBody>
          <a:bodyPr/>
          <a:lstStyle/>
          <a:p>
            <a:endParaRPr lang="en-GB"/>
          </a:p>
        </p:txBody>
      </p:sp>
      <p:pic>
        <p:nvPicPr>
          <p:cNvPr id="7" name="Picture 6">
            <a:extLst>
              <a:ext uri="{FF2B5EF4-FFF2-40B4-BE49-F238E27FC236}">
                <a16:creationId xmlns:a16="http://schemas.microsoft.com/office/drawing/2014/main" id="{E4E744F0-4793-4B4D-93DA-48CF80A5966E}"/>
              </a:ext>
            </a:extLst>
          </p:cNvPr>
          <p:cNvPicPr>
            <a:picLocks noChangeAspect="1"/>
          </p:cNvPicPr>
          <p:nvPr/>
        </p:nvPicPr>
        <p:blipFill>
          <a:blip r:embed="rId3"/>
          <a:stretch>
            <a:fillRect/>
          </a:stretch>
        </p:blipFill>
        <p:spPr>
          <a:xfrm>
            <a:off x="1619672" y="1600200"/>
            <a:ext cx="6111776" cy="4035922"/>
          </a:xfrm>
          <a:prstGeom prst="rect">
            <a:avLst/>
          </a:prstGeom>
        </p:spPr>
      </p:pic>
      <p:sp>
        <p:nvSpPr>
          <p:cNvPr id="8" name="TextBox 7">
            <a:extLst>
              <a:ext uri="{FF2B5EF4-FFF2-40B4-BE49-F238E27FC236}">
                <a16:creationId xmlns:a16="http://schemas.microsoft.com/office/drawing/2014/main" id="{D24D40A1-758D-4B65-8019-CDC60EC0908B}"/>
              </a:ext>
            </a:extLst>
          </p:cNvPr>
          <p:cNvSpPr txBox="1"/>
          <p:nvPr/>
        </p:nvSpPr>
        <p:spPr>
          <a:xfrm>
            <a:off x="899592" y="5805264"/>
            <a:ext cx="7632848" cy="369332"/>
          </a:xfrm>
          <a:prstGeom prst="rect">
            <a:avLst/>
          </a:prstGeom>
          <a:noFill/>
        </p:spPr>
        <p:txBody>
          <a:bodyPr wrap="square" rtlCol="0">
            <a:spAutoFit/>
          </a:bodyPr>
          <a:lstStyle/>
          <a:p>
            <a:r>
              <a:rPr lang="en-GB" dirty="0">
                <a:hlinkClick r:id="rId4"/>
              </a:rPr>
              <a:t>David Dundas - Jeans on (youtube.com)</a:t>
            </a:r>
            <a:r>
              <a:rPr lang="en-GB" dirty="0"/>
              <a:t> </a:t>
            </a:r>
          </a:p>
        </p:txBody>
      </p:sp>
      <p:pic>
        <p:nvPicPr>
          <p:cNvPr id="9" name="Picture 8">
            <a:extLst>
              <a:ext uri="{FF2B5EF4-FFF2-40B4-BE49-F238E27FC236}">
                <a16:creationId xmlns:a16="http://schemas.microsoft.com/office/drawing/2014/main" id="{16FDE618-E213-4346-8639-3601F588C52B}"/>
              </a:ext>
            </a:extLst>
          </p:cNvPr>
          <p:cNvPicPr>
            <a:picLocks noChangeAspect="1"/>
          </p:cNvPicPr>
          <p:nvPr/>
        </p:nvPicPr>
        <p:blipFill>
          <a:blip r:embed="rId5"/>
          <a:stretch>
            <a:fillRect/>
          </a:stretch>
        </p:blipFill>
        <p:spPr>
          <a:xfrm>
            <a:off x="524425" y="193892"/>
            <a:ext cx="2812613" cy="2812613"/>
          </a:xfrm>
          <a:prstGeom prst="rect">
            <a:avLst/>
          </a:prstGeom>
        </p:spPr>
      </p:pic>
    </p:spTree>
    <p:extLst>
      <p:ext uri="{BB962C8B-B14F-4D97-AF65-F5344CB8AC3E}">
        <p14:creationId xmlns:p14="http://schemas.microsoft.com/office/powerpoint/2010/main" val="381765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7E467-8A07-4749-8610-47B44A51E055}"/>
              </a:ext>
            </a:extLst>
          </p:cNvPr>
          <p:cNvSpPr>
            <a:spLocks noGrp="1"/>
          </p:cNvSpPr>
          <p:nvPr>
            <p:ph type="title"/>
          </p:nvPr>
        </p:nvSpPr>
        <p:spPr/>
        <p:txBody>
          <a:bodyPr>
            <a:normAutofit/>
          </a:bodyPr>
          <a:lstStyle/>
          <a:p>
            <a:r>
              <a:rPr lang="en-GB" sz="4800" dirty="0">
                <a:solidFill>
                  <a:schemeClr val="tx2">
                    <a:lumMod val="75000"/>
                  </a:schemeClr>
                </a:solidFill>
                <a:latin typeface="Aharoni" panose="02010803020104030203" pitchFamily="2" charset="-79"/>
                <a:cs typeface="Aharoni" panose="02010803020104030203" pitchFamily="2" charset="-79"/>
              </a:rPr>
              <a:t>Star of the Week</a:t>
            </a:r>
          </a:p>
        </p:txBody>
      </p:sp>
      <p:pic>
        <p:nvPicPr>
          <p:cNvPr id="4" name="Content Placeholder 3">
            <a:extLst>
              <a:ext uri="{FF2B5EF4-FFF2-40B4-BE49-F238E27FC236}">
                <a16:creationId xmlns:a16="http://schemas.microsoft.com/office/drawing/2014/main" id="{F13E0138-8611-4DD8-B89D-151877A27BDA}"/>
              </a:ext>
            </a:extLst>
          </p:cNvPr>
          <p:cNvPicPr>
            <a:picLocks noGrp="1" noChangeAspect="1"/>
          </p:cNvPicPr>
          <p:nvPr>
            <p:ph idx="1"/>
          </p:nvPr>
        </p:nvPicPr>
        <p:blipFill rotWithShape="1">
          <a:blip r:embed="rId2"/>
          <a:srcRect t="10178" b="18227"/>
          <a:stretch/>
        </p:blipFill>
        <p:spPr>
          <a:xfrm>
            <a:off x="1403648" y="1700808"/>
            <a:ext cx="6552728" cy="4639815"/>
          </a:xfrm>
          <a:prstGeom prst="rect">
            <a:avLst/>
          </a:prstGeom>
        </p:spPr>
      </p:pic>
      <p:pic>
        <p:nvPicPr>
          <p:cNvPr id="3" name="Picture 2">
            <a:extLst>
              <a:ext uri="{FF2B5EF4-FFF2-40B4-BE49-F238E27FC236}">
                <a16:creationId xmlns:a16="http://schemas.microsoft.com/office/drawing/2014/main" id="{90DA943E-429F-41D5-86BA-E75A94B6A485}"/>
              </a:ext>
            </a:extLst>
          </p:cNvPr>
          <p:cNvPicPr>
            <a:picLocks noChangeAspect="1"/>
          </p:cNvPicPr>
          <p:nvPr/>
        </p:nvPicPr>
        <p:blipFill>
          <a:blip r:embed="rId3"/>
          <a:stretch>
            <a:fillRect/>
          </a:stretch>
        </p:blipFill>
        <p:spPr>
          <a:xfrm>
            <a:off x="3491880" y="2924944"/>
            <a:ext cx="2810500" cy="2816596"/>
          </a:xfrm>
          <a:prstGeom prst="rect">
            <a:avLst/>
          </a:prstGeom>
        </p:spPr>
      </p:pic>
    </p:spTree>
    <p:extLst>
      <p:ext uri="{BB962C8B-B14F-4D97-AF65-F5344CB8AC3E}">
        <p14:creationId xmlns:p14="http://schemas.microsoft.com/office/powerpoint/2010/main" val="1061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0041-53F8-4074-AC97-7E274BB14DB7}"/>
              </a:ext>
            </a:extLst>
          </p:cNvPr>
          <p:cNvSpPr>
            <a:spLocks noGrp="1"/>
          </p:cNvSpPr>
          <p:nvPr>
            <p:ph type="title"/>
          </p:nvPr>
        </p:nvSpPr>
        <p:spPr/>
        <p:txBody>
          <a:bodyPr/>
          <a:lstStyle/>
          <a:p>
            <a:r>
              <a:rPr lang="en-GB" dirty="0"/>
              <a:t>Values badges</a:t>
            </a:r>
          </a:p>
        </p:txBody>
      </p:sp>
      <p:pic>
        <p:nvPicPr>
          <p:cNvPr id="8" name="Picture 7">
            <a:extLst>
              <a:ext uri="{FF2B5EF4-FFF2-40B4-BE49-F238E27FC236}">
                <a16:creationId xmlns:a16="http://schemas.microsoft.com/office/drawing/2014/main" id="{C4EEA3CC-6F92-40DD-89F1-E24514EB8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929" y="3218175"/>
            <a:ext cx="2061071" cy="1755849"/>
          </a:xfrm>
          <a:prstGeom prst="rect">
            <a:avLst/>
          </a:prstGeom>
        </p:spPr>
      </p:pic>
      <p:pic>
        <p:nvPicPr>
          <p:cNvPr id="9" name="Picture 8">
            <a:extLst>
              <a:ext uri="{FF2B5EF4-FFF2-40B4-BE49-F238E27FC236}">
                <a16:creationId xmlns:a16="http://schemas.microsoft.com/office/drawing/2014/main" id="{2C7B7A23-77C7-4771-B30C-E5C9CF1FD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932" y="4927339"/>
            <a:ext cx="2061071" cy="1755849"/>
          </a:xfrm>
          <a:prstGeom prst="rect">
            <a:avLst/>
          </a:prstGeom>
        </p:spPr>
      </p:pic>
      <p:pic>
        <p:nvPicPr>
          <p:cNvPr id="10" name="Picture 9">
            <a:extLst>
              <a:ext uri="{FF2B5EF4-FFF2-40B4-BE49-F238E27FC236}">
                <a16:creationId xmlns:a16="http://schemas.microsoft.com/office/drawing/2014/main" id="{F8FA0E03-1ED6-4E0E-AAE9-DF3484229C54}"/>
              </a:ext>
            </a:extLst>
          </p:cNvPr>
          <p:cNvPicPr>
            <a:picLocks noChangeAspect="1"/>
          </p:cNvPicPr>
          <p:nvPr/>
        </p:nvPicPr>
        <p:blipFill>
          <a:blip r:embed="rId4"/>
          <a:stretch>
            <a:fillRect/>
          </a:stretch>
        </p:blipFill>
        <p:spPr>
          <a:xfrm>
            <a:off x="251520" y="1038931"/>
            <a:ext cx="2060627" cy="1755800"/>
          </a:xfrm>
          <a:prstGeom prst="rect">
            <a:avLst/>
          </a:prstGeom>
        </p:spPr>
      </p:pic>
      <p:pic>
        <p:nvPicPr>
          <p:cNvPr id="11" name="Picture 10">
            <a:extLst>
              <a:ext uri="{FF2B5EF4-FFF2-40B4-BE49-F238E27FC236}">
                <a16:creationId xmlns:a16="http://schemas.microsoft.com/office/drawing/2014/main" id="{88824A2C-DC6E-4E44-90C9-22D197A56D3B}"/>
              </a:ext>
            </a:extLst>
          </p:cNvPr>
          <p:cNvPicPr>
            <a:picLocks noChangeAspect="1"/>
          </p:cNvPicPr>
          <p:nvPr/>
        </p:nvPicPr>
        <p:blipFill>
          <a:blip r:embed="rId4"/>
          <a:stretch>
            <a:fillRect/>
          </a:stretch>
        </p:blipFill>
        <p:spPr>
          <a:xfrm>
            <a:off x="449631" y="4747356"/>
            <a:ext cx="2060627" cy="1755800"/>
          </a:xfrm>
          <a:prstGeom prst="rect">
            <a:avLst/>
          </a:prstGeom>
        </p:spPr>
      </p:pic>
      <p:pic>
        <p:nvPicPr>
          <p:cNvPr id="12" name="Picture 11">
            <a:extLst>
              <a:ext uri="{FF2B5EF4-FFF2-40B4-BE49-F238E27FC236}">
                <a16:creationId xmlns:a16="http://schemas.microsoft.com/office/drawing/2014/main" id="{8CF4F3F2-6D72-43FD-B522-1334D63A0993}"/>
              </a:ext>
            </a:extLst>
          </p:cNvPr>
          <p:cNvPicPr>
            <a:picLocks noChangeAspect="1"/>
          </p:cNvPicPr>
          <p:nvPr/>
        </p:nvPicPr>
        <p:blipFill>
          <a:blip r:embed="rId4"/>
          <a:stretch>
            <a:fillRect/>
          </a:stretch>
        </p:blipFill>
        <p:spPr>
          <a:xfrm>
            <a:off x="6464836" y="735335"/>
            <a:ext cx="2060627" cy="1755800"/>
          </a:xfrm>
          <a:prstGeom prst="rect">
            <a:avLst/>
          </a:prstGeom>
        </p:spPr>
      </p:pic>
      <p:pic>
        <p:nvPicPr>
          <p:cNvPr id="13" name="Picture 12">
            <a:extLst>
              <a:ext uri="{FF2B5EF4-FFF2-40B4-BE49-F238E27FC236}">
                <a16:creationId xmlns:a16="http://schemas.microsoft.com/office/drawing/2014/main" id="{FDCEC6E1-8DC8-4E73-BFB9-563CFD06D486}"/>
              </a:ext>
            </a:extLst>
          </p:cNvPr>
          <p:cNvPicPr>
            <a:picLocks noChangeAspect="1"/>
          </p:cNvPicPr>
          <p:nvPr/>
        </p:nvPicPr>
        <p:blipFill>
          <a:blip r:embed="rId4"/>
          <a:stretch>
            <a:fillRect/>
          </a:stretch>
        </p:blipFill>
        <p:spPr>
          <a:xfrm>
            <a:off x="3574259" y="5805264"/>
            <a:ext cx="1235503" cy="1052736"/>
          </a:xfrm>
          <a:prstGeom prst="rect">
            <a:avLst/>
          </a:prstGeom>
        </p:spPr>
      </p:pic>
      <p:pic>
        <p:nvPicPr>
          <p:cNvPr id="14" name="Picture 13">
            <a:extLst>
              <a:ext uri="{FF2B5EF4-FFF2-40B4-BE49-F238E27FC236}">
                <a16:creationId xmlns:a16="http://schemas.microsoft.com/office/drawing/2014/main" id="{49F71DEB-9BCD-4093-8F4D-8CF1C43C193A}"/>
              </a:ext>
            </a:extLst>
          </p:cNvPr>
          <p:cNvPicPr>
            <a:picLocks noChangeAspect="1"/>
          </p:cNvPicPr>
          <p:nvPr/>
        </p:nvPicPr>
        <p:blipFill>
          <a:blip r:embed="rId5"/>
          <a:stretch>
            <a:fillRect/>
          </a:stretch>
        </p:blipFill>
        <p:spPr>
          <a:xfrm>
            <a:off x="1115737" y="3189682"/>
            <a:ext cx="1237595" cy="1054699"/>
          </a:xfrm>
          <a:prstGeom prst="rect">
            <a:avLst/>
          </a:prstGeom>
        </p:spPr>
      </p:pic>
      <p:pic>
        <p:nvPicPr>
          <p:cNvPr id="15" name="Picture 14">
            <a:extLst>
              <a:ext uri="{FF2B5EF4-FFF2-40B4-BE49-F238E27FC236}">
                <a16:creationId xmlns:a16="http://schemas.microsoft.com/office/drawing/2014/main" id="{290937E7-86BE-4052-9142-13FFFB1B55DD}"/>
              </a:ext>
            </a:extLst>
          </p:cNvPr>
          <p:cNvPicPr>
            <a:picLocks noChangeAspect="1"/>
          </p:cNvPicPr>
          <p:nvPr/>
        </p:nvPicPr>
        <p:blipFill>
          <a:blip r:embed="rId5"/>
          <a:stretch>
            <a:fillRect/>
          </a:stretch>
        </p:blipFill>
        <p:spPr>
          <a:xfrm>
            <a:off x="6257554" y="2412736"/>
            <a:ext cx="1237595" cy="1054699"/>
          </a:xfrm>
          <a:prstGeom prst="rect">
            <a:avLst/>
          </a:prstGeom>
        </p:spPr>
      </p:pic>
      <p:sp>
        <p:nvSpPr>
          <p:cNvPr id="16" name="Content Placeholder 15">
            <a:extLst>
              <a:ext uri="{FF2B5EF4-FFF2-40B4-BE49-F238E27FC236}">
                <a16:creationId xmlns:a16="http://schemas.microsoft.com/office/drawing/2014/main" id="{880E333D-06F1-469D-A2FE-2BB615A610FE}"/>
              </a:ext>
            </a:extLst>
          </p:cNvPr>
          <p:cNvSpPr>
            <a:spLocks noGrp="1"/>
          </p:cNvSpPr>
          <p:nvPr>
            <p:ph idx="1"/>
          </p:nvPr>
        </p:nvSpPr>
        <p:spPr/>
        <p:txBody>
          <a:bodyPr/>
          <a:lstStyle/>
          <a:p>
            <a:endParaRPr lang="en-GB"/>
          </a:p>
        </p:txBody>
      </p:sp>
      <p:pic>
        <p:nvPicPr>
          <p:cNvPr id="18" name="Picture 17">
            <a:extLst>
              <a:ext uri="{FF2B5EF4-FFF2-40B4-BE49-F238E27FC236}">
                <a16:creationId xmlns:a16="http://schemas.microsoft.com/office/drawing/2014/main" id="{0E97B55C-0A10-4A36-8891-E4951C68FED0}"/>
              </a:ext>
            </a:extLst>
          </p:cNvPr>
          <p:cNvPicPr>
            <a:picLocks noChangeAspect="1"/>
          </p:cNvPicPr>
          <p:nvPr/>
        </p:nvPicPr>
        <p:blipFill>
          <a:blip r:embed="rId6"/>
          <a:stretch>
            <a:fillRect/>
          </a:stretch>
        </p:blipFill>
        <p:spPr>
          <a:xfrm>
            <a:off x="2708770" y="1735714"/>
            <a:ext cx="3752281" cy="3752281"/>
          </a:xfrm>
          <a:prstGeom prst="rect">
            <a:avLst/>
          </a:prstGeom>
        </p:spPr>
      </p:pic>
      <p:pic>
        <p:nvPicPr>
          <p:cNvPr id="19" name="Picture 18">
            <a:extLst>
              <a:ext uri="{FF2B5EF4-FFF2-40B4-BE49-F238E27FC236}">
                <a16:creationId xmlns:a16="http://schemas.microsoft.com/office/drawing/2014/main" id="{12A7EFD1-7D19-4FF3-9E8A-608993A398DB}"/>
              </a:ext>
            </a:extLst>
          </p:cNvPr>
          <p:cNvPicPr>
            <a:picLocks noChangeAspect="1"/>
          </p:cNvPicPr>
          <p:nvPr/>
        </p:nvPicPr>
        <p:blipFill>
          <a:blip r:embed="rId7"/>
          <a:stretch>
            <a:fillRect/>
          </a:stretch>
        </p:blipFill>
        <p:spPr>
          <a:xfrm>
            <a:off x="2322465" y="3801438"/>
            <a:ext cx="1692659" cy="1696330"/>
          </a:xfrm>
          <a:prstGeom prst="rect">
            <a:avLst/>
          </a:prstGeom>
        </p:spPr>
      </p:pic>
      <p:pic>
        <p:nvPicPr>
          <p:cNvPr id="20" name="Picture 19">
            <a:extLst>
              <a:ext uri="{FF2B5EF4-FFF2-40B4-BE49-F238E27FC236}">
                <a16:creationId xmlns:a16="http://schemas.microsoft.com/office/drawing/2014/main" id="{B5236429-C964-43E8-A1F8-3F22DEDDD24A}"/>
              </a:ext>
            </a:extLst>
          </p:cNvPr>
          <p:cNvPicPr>
            <a:picLocks noChangeAspect="1"/>
          </p:cNvPicPr>
          <p:nvPr/>
        </p:nvPicPr>
        <p:blipFill>
          <a:blip r:embed="rId8"/>
          <a:stretch>
            <a:fillRect/>
          </a:stretch>
        </p:blipFill>
        <p:spPr>
          <a:xfrm flipH="1">
            <a:off x="5243066" y="3816423"/>
            <a:ext cx="1692660" cy="1694835"/>
          </a:xfrm>
          <a:prstGeom prst="rect">
            <a:avLst/>
          </a:prstGeom>
        </p:spPr>
      </p:pic>
    </p:spTree>
    <p:extLst>
      <p:ext uri="{BB962C8B-B14F-4D97-AF65-F5344CB8AC3E}">
        <p14:creationId xmlns:p14="http://schemas.microsoft.com/office/powerpoint/2010/main" val="309194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A3335-3F77-4EB0-B06B-C0F77B5894C7}"/>
              </a:ext>
            </a:extLst>
          </p:cNvPr>
          <p:cNvSpPr>
            <a:spLocks noGrp="1"/>
          </p:cNvSpPr>
          <p:nvPr>
            <p:ph type="title"/>
          </p:nvPr>
        </p:nvSpPr>
        <p:spPr/>
        <p:txBody>
          <a:bodyPr/>
          <a:lstStyle/>
          <a:p>
            <a:r>
              <a:rPr lang="en-GB" dirty="0"/>
              <a:t>Together We Stand</a:t>
            </a:r>
          </a:p>
        </p:txBody>
      </p:sp>
      <p:sp>
        <p:nvSpPr>
          <p:cNvPr id="3" name="Content Placeholder 2">
            <a:extLst>
              <a:ext uri="{FF2B5EF4-FFF2-40B4-BE49-F238E27FC236}">
                <a16:creationId xmlns:a16="http://schemas.microsoft.com/office/drawing/2014/main" id="{61E45627-D6F4-448C-A892-2FFAF4508798}"/>
              </a:ext>
            </a:extLst>
          </p:cNvPr>
          <p:cNvSpPr>
            <a:spLocks noGrp="1"/>
          </p:cNvSpPr>
          <p:nvPr>
            <p:ph idx="1"/>
          </p:nvPr>
        </p:nvSpPr>
        <p:spPr/>
        <p:txBody>
          <a:bodyPr/>
          <a:lstStyle/>
          <a:p>
            <a:r>
              <a:rPr lang="en-GB" dirty="0">
                <a:hlinkClick r:id="rId2"/>
              </a:rPr>
              <a:t>Together we stand lyrics</a:t>
            </a:r>
            <a:endParaRPr lang="en-GB" dirty="0"/>
          </a:p>
        </p:txBody>
      </p:sp>
      <p:sp>
        <p:nvSpPr>
          <p:cNvPr id="4" name="AutoShape 2" descr="Free Jeans Cliparts, Download Free Jeans Cliparts png images, Free ...">
            <a:extLst>
              <a:ext uri="{FF2B5EF4-FFF2-40B4-BE49-F238E27FC236}">
                <a16:creationId xmlns:a16="http://schemas.microsoft.com/office/drawing/2014/main" id="{30E7728B-CDA2-4AE6-8B0A-3655E743F18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0F4B0790-8974-41C0-903C-37ABBEAE4F76}"/>
              </a:ext>
            </a:extLst>
          </p:cNvPr>
          <p:cNvPicPr>
            <a:picLocks noChangeAspect="1"/>
          </p:cNvPicPr>
          <p:nvPr/>
        </p:nvPicPr>
        <p:blipFill>
          <a:blip r:embed="rId3"/>
          <a:stretch>
            <a:fillRect/>
          </a:stretch>
        </p:blipFill>
        <p:spPr>
          <a:xfrm>
            <a:off x="595042" y="2755345"/>
            <a:ext cx="1424318" cy="3096344"/>
          </a:xfrm>
          <a:prstGeom prst="rect">
            <a:avLst/>
          </a:prstGeom>
        </p:spPr>
      </p:pic>
      <p:pic>
        <p:nvPicPr>
          <p:cNvPr id="6" name="Picture 5">
            <a:extLst>
              <a:ext uri="{FF2B5EF4-FFF2-40B4-BE49-F238E27FC236}">
                <a16:creationId xmlns:a16="http://schemas.microsoft.com/office/drawing/2014/main" id="{CF449D10-E80F-418D-857A-0D897F82FFE0}"/>
              </a:ext>
            </a:extLst>
          </p:cNvPr>
          <p:cNvPicPr>
            <a:picLocks noChangeAspect="1"/>
          </p:cNvPicPr>
          <p:nvPr/>
        </p:nvPicPr>
        <p:blipFill>
          <a:blip r:embed="rId4"/>
          <a:stretch>
            <a:fillRect/>
          </a:stretch>
        </p:blipFill>
        <p:spPr>
          <a:xfrm>
            <a:off x="2179685" y="2746443"/>
            <a:ext cx="1399547" cy="3096344"/>
          </a:xfrm>
          <a:prstGeom prst="rect">
            <a:avLst/>
          </a:prstGeom>
        </p:spPr>
      </p:pic>
      <p:pic>
        <p:nvPicPr>
          <p:cNvPr id="7" name="Picture 6">
            <a:extLst>
              <a:ext uri="{FF2B5EF4-FFF2-40B4-BE49-F238E27FC236}">
                <a16:creationId xmlns:a16="http://schemas.microsoft.com/office/drawing/2014/main" id="{A8BE4167-2C3D-4332-9512-AE7C2FE11E6F}"/>
              </a:ext>
            </a:extLst>
          </p:cNvPr>
          <p:cNvPicPr>
            <a:picLocks noChangeAspect="1"/>
          </p:cNvPicPr>
          <p:nvPr/>
        </p:nvPicPr>
        <p:blipFill>
          <a:blip r:embed="rId5"/>
          <a:stretch>
            <a:fillRect/>
          </a:stretch>
        </p:blipFill>
        <p:spPr>
          <a:xfrm>
            <a:off x="3626476" y="3245513"/>
            <a:ext cx="1392139" cy="2597274"/>
          </a:xfrm>
          <a:prstGeom prst="rect">
            <a:avLst/>
          </a:prstGeom>
        </p:spPr>
      </p:pic>
      <p:pic>
        <p:nvPicPr>
          <p:cNvPr id="8" name="Picture 7">
            <a:extLst>
              <a:ext uri="{FF2B5EF4-FFF2-40B4-BE49-F238E27FC236}">
                <a16:creationId xmlns:a16="http://schemas.microsoft.com/office/drawing/2014/main" id="{FEF09555-ECDD-41B8-B2F4-D9A0E9C14BBE}"/>
              </a:ext>
            </a:extLst>
          </p:cNvPr>
          <p:cNvPicPr>
            <a:picLocks noChangeAspect="1"/>
          </p:cNvPicPr>
          <p:nvPr/>
        </p:nvPicPr>
        <p:blipFill>
          <a:blip r:embed="rId6"/>
          <a:stretch>
            <a:fillRect/>
          </a:stretch>
        </p:blipFill>
        <p:spPr>
          <a:xfrm flipH="1">
            <a:off x="5165778" y="2889702"/>
            <a:ext cx="1686929" cy="2991704"/>
          </a:xfrm>
          <a:prstGeom prst="rect">
            <a:avLst/>
          </a:prstGeom>
        </p:spPr>
      </p:pic>
      <p:pic>
        <p:nvPicPr>
          <p:cNvPr id="9" name="Picture 8">
            <a:extLst>
              <a:ext uri="{FF2B5EF4-FFF2-40B4-BE49-F238E27FC236}">
                <a16:creationId xmlns:a16="http://schemas.microsoft.com/office/drawing/2014/main" id="{894F4604-D50F-45A6-802B-63BF1EC57F8E}"/>
              </a:ext>
            </a:extLst>
          </p:cNvPr>
          <p:cNvPicPr>
            <a:picLocks noChangeAspect="1"/>
          </p:cNvPicPr>
          <p:nvPr/>
        </p:nvPicPr>
        <p:blipFill>
          <a:blip r:embed="rId7"/>
          <a:stretch>
            <a:fillRect/>
          </a:stretch>
        </p:blipFill>
        <p:spPr>
          <a:xfrm>
            <a:off x="6677319" y="2816378"/>
            <a:ext cx="2056725" cy="2542655"/>
          </a:xfrm>
          <a:prstGeom prst="rect">
            <a:avLst/>
          </a:prstGeom>
        </p:spPr>
      </p:pic>
    </p:spTree>
    <p:extLst>
      <p:ext uri="{BB962C8B-B14F-4D97-AF65-F5344CB8AC3E}">
        <p14:creationId xmlns:p14="http://schemas.microsoft.com/office/powerpoint/2010/main" val="3562396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601D6-1359-4279-A6C6-ACC4D383C10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ADF12A7A-84F2-4856-B7D1-BD93BCD96B36}"/>
              </a:ext>
            </a:extLst>
          </p:cNvPr>
          <p:cNvPicPr>
            <a:picLocks noGrp="1" noChangeAspect="1"/>
          </p:cNvPicPr>
          <p:nvPr>
            <p:ph idx="1"/>
          </p:nvPr>
        </p:nvPicPr>
        <p:blipFill>
          <a:blip r:embed="rId2"/>
          <a:stretch>
            <a:fillRect/>
          </a:stretch>
        </p:blipFill>
        <p:spPr>
          <a:xfrm>
            <a:off x="1602840" y="1600200"/>
            <a:ext cx="5938320" cy="4525963"/>
          </a:xfrm>
          <a:prstGeom prst="rect">
            <a:avLst/>
          </a:prstGeom>
        </p:spPr>
      </p:pic>
      <p:pic>
        <p:nvPicPr>
          <p:cNvPr id="3" name="Picture 2">
            <a:extLst>
              <a:ext uri="{FF2B5EF4-FFF2-40B4-BE49-F238E27FC236}">
                <a16:creationId xmlns:a16="http://schemas.microsoft.com/office/drawing/2014/main" id="{9D758C3F-AB0D-4CF4-9543-B590EA2B29D2}"/>
              </a:ext>
            </a:extLst>
          </p:cNvPr>
          <p:cNvPicPr>
            <a:picLocks noChangeAspect="1"/>
          </p:cNvPicPr>
          <p:nvPr/>
        </p:nvPicPr>
        <p:blipFill>
          <a:blip r:embed="rId3"/>
          <a:stretch>
            <a:fillRect/>
          </a:stretch>
        </p:blipFill>
        <p:spPr>
          <a:xfrm flipH="1">
            <a:off x="5652120" y="4221088"/>
            <a:ext cx="2880320" cy="2816596"/>
          </a:xfrm>
          <a:prstGeom prst="rect">
            <a:avLst/>
          </a:prstGeom>
        </p:spPr>
      </p:pic>
    </p:spTree>
    <p:extLst>
      <p:ext uri="{BB962C8B-B14F-4D97-AF65-F5344CB8AC3E}">
        <p14:creationId xmlns:p14="http://schemas.microsoft.com/office/powerpoint/2010/main" val="2914138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475550" y="563196"/>
            <a:ext cx="8272914" cy="974840"/>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blipFill dpi="0" rotWithShape="1">
                  <a:blip r:embed="rId3">
                    <a:extLst>
                      <a:ext uri="{28A0092B-C50C-407E-A947-70E740481C1C}">
                        <a14:useLocalDpi xmlns:a14="http://schemas.microsoft.com/office/drawing/2010/main" val="0"/>
                      </a:ext>
                    </a:extLst>
                  </a:blip>
                  <a:srcRect/>
                  <a:stretch>
                    <a:fillRect/>
                  </a:stretch>
                </a:blipFill>
                <a:latin typeface="Trebuchet MS" pitchFamily="34" charset="0"/>
                <a:ea typeface="+mn-ea"/>
                <a:cs typeface="+mn-cs"/>
              </a:defRPr>
            </a:lvl1pPr>
          </a:lstStyle>
          <a:p>
            <a:pPr algn="l"/>
            <a:r>
              <a:rPr lang="en-GB" sz="3400" b="0" dirty="0">
                <a:solidFill>
                  <a:srgbClr val="344DC5"/>
                </a:solidFill>
                <a:latin typeface="Magical brush" pitchFamily="50" charset="0"/>
              </a:rPr>
              <a:t>Two words that sound the same…</a:t>
            </a:r>
          </a:p>
        </p:txBody>
      </p:sp>
      <p:pic>
        <p:nvPicPr>
          <p:cNvPr id="2" name="Picture 1">
            <a:extLst>
              <a:ext uri="{FF2B5EF4-FFF2-40B4-BE49-F238E27FC236}">
                <a16:creationId xmlns:a16="http://schemas.microsoft.com/office/drawing/2014/main" id="{EE66AB28-4E2C-456A-89FA-51CF4920C2A6}"/>
              </a:ext>
            </a:extLst>
          </p:cNvPr>
          <p:cNvPicPr>
            <a:picLocks noChangeAspect="1"/>
          </p:cNvPicPr>
          <p:nvPr/>
        </p:nvPicPr>
        <p:blipFill>
          <a:blip r:embed="rId4"/>
          <a:stretch>
            <a:fillRect/>
          </a:stretch>
        </p:blipFill>
        <p:spPr>
          <a:xfrm>
            <a:off x="737543" y="1765745"/>
            <a:ext cx="7668914" cy="2889030"/>
          </a:xfrm>
          <a:prstGeom prst="rect">
            <a:avLst/>
          </a:prstGeom>
        </p:spPr>
      </p:pic>
      <p:pic>
        <p:nvPicPr>
          <p:cNvPr id="3" name="Picture 2">
            <a:extLst>
              <a:ext uri="{FF2B5EF4-FFF2-40B4-BE49-F238E27FC236}">
                <a16:creationId xmlns:a16="http://schemas.microsoft.com/office/drawing/2014/main" id="{C5055504-0C0B-4AD8-9DFC-B9E759053A74}"/>
              </a:ext>
            </a:extLst>
          </p:cNvPr>
          <p:cNvPicPr>
            <a:picLocks noChangeAspect="1"/>
          </p:cNvPicPr>
          <p:nvPr/>
        </p:nvPicPr>
        <p:blipFill>
          <a:blip r:embed="rId5"/>
          <a:stretch>
            <a:fillRect/>
          </a:stretch>
        </p:blipFill>
        <p:spPr>
          <a:xfrm>
            <a:off x="713169" y="5157192"/>
            <a:ext cx="3590925" cy="1009650"/>
          </a:xfrm>
          <a:prstGeom prst="rect">
            <a:avLst/>
          </a:prstGeom>
        </p:spPr>
      </p:pic>
      <p:pic>
        <p:nvPicPr>
          <p:cNvPr id="4" name="Picture 3">
            <a:extLst>
              <a:ext uri="{FF2B5EF4-FFF2-40B4-BE49-F238E27FC236}">
                <a16:creationId xmlns:a16="http://schemas.microsoft.com/office/drawing/2014/main" id="{CAC351D8-317F-4A55-B3DC-9694B0AFF164}"/>
              </a:ext>
            </a:extLst>
          </p:cNvPr>
          <p:cNvPicPr>
            <a:picLocks noChangeAspect="1"/>
          </p:cNvPicPr>
          <p:nvPr/>
        </p:nvPicPr>
        <p:blipFill>
          <a:blip r:embed="rId6"/>
          <a:stretch>
            <a:fillRect/>
          </a:stretch>
        </p:blipFill>
        <p:spPr>
          <a:xfrm>
            <a:off x="4872878" y="5043540"/>
            <a:ext cx="3505200" cy="1143000"/>
          </a:xfrm>
          <a:prstGeom prst="rect">
            <a:avLst/>
          </a:prstGeom>
        </p:spPr>
      </p:pic>
      <p:pic>
        <p:nvPicPr>
          <p:cNvPr id="5" name="Picture 4">
            <a:extLst>
              <a:ext uri="{FF2B5EF4-FFF2-40B4-BE49-F238E27FC236}">
                <a16:creationId xmlns:a16="http://schemas.microsoft.com/office/drawing/2014/main" id="{0878024A-FD99-4229-B77A-9441CEB230C8}"/>
              </a:ext>
            </a:extLst>
          </p:cNvPr>
          <p:cNvPicPr>
            <a:picLocks noChangeAspect="1"/>
          </p:cNvPicPr>
          <p:nvPr/>
        </p:nvPicPr>
        <p:blipFill>
          <a:blip r:embed="rId7"/>
          <a:stretch>
            <a:fillRect/>
          </a:stretch>
        </p:blipFill>
        <p:spPr>
          <a:xfrm>
            <a:off x="6310287" y="4365104"/>
            <a:ext cx="2810500" cy="2816596"/>
          </a:xfrm>
          <a:prstGeom prst="rect">
            <a:avLst/>
          </a:prstGeom>
        </p:spPr>
      </p:pic>
    </p:spTree>
    <p:extLst>
      <p:ext uri="{BB962C8B-B14F-4D97-AF65-F5344CB8AC3E}">
        <p14:creationId xmlns:p14="http://schemas.microsoft.com/office/powerpoint/2010/main" val="331270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BF00-F7E6-4E0B-BEDB-A5B8FB83E693}"/>
              </a:ext>
            </a:extLst>
          </p:cNvPr>
          <p:cNvSpPr>
            <a:spLocks noGrp="1"/>
          </p:cNvSpPr>
          <p:nvPr>
            <p:ph type="title"/>
          </p:nvPr>
        </p:nvSpPr>
        <p:spPr/>
        <p:txBody>
          <a:bodyPr/>
          <a:lstStyle/>
          <a:p>
            <a:r>
              <a:rPr lang="en-GB" dirty="0">
                <a:hlinkClick r:id="rId3"/>
              </a:rPr>
              <a:t>What 'genes' means - a Jeans for Genes Day film (youtube.com)</a:t>
            </a:r>
            <a:endParaRPr lang="en-GB" dirty="0"/>
          </a:p>
        </p:txBody>
      </p:sp>
      <p:pic>
        <p:nvPicPr>
          <p:cNvPr id="5" name="Content Placeholder 4">
            <a:extLst>
              <a:ext uri="{FF2B5EF4-FFF2-40B4-BE49-F238E27FC236}">
                <a16:creationId xmlns:a16="http://schemas.microsoft.com/office/drawing/2014/main" id="{1F2FC69E-DDE7-48AE-B36C-94AA6EA409F3}"/>
              </a:ext>
            </a:extLst>
          </p:cNvPr>
          <p:cNvPicPr>
            <a:picLocks noGrp="1" noChangeAspect="1"/>
          </p:cNvPicPr>
          <p:nvPr>
            <p:ph idx="1"/>
          </p:nvPr>
        </p:nvPicPr>
        <p:blipFill>
          <a:blip r:embed="rId4"/>
          <a:stretch>
            <a:fillRect/>
          </a:stretch>
        </p:blipFill>
        <p:spPr>
          <a:xfrm>
            <a:off x="1534753" y="1600200"/>
            <a:ext cx="6074493" cy="4525963"/>
          </a:xfrm>
          <a:prstGeom prst="rect">
            <a:avLst/>
          </a:prstGeom>
        </p:spPr>
      </p:pic>
      <p:pic>
        <p:nvPicPr>
          <p:cNvPr id="3" name="Picture 2">
            <a:extLst>
              <a:ext uri="{FF2B5EF4-FFF2-40B4-BE49-F238E27FC236}">
                <a16:creationId xmlns:a16="http://schemas.microsoft.com/office/drawing/2014/main" id="{08318DD1-E51F-4220-A9F2-A232F3614BD8}"/>
              </a:ext>
            </a:extLst>
          </p:cNvPr>
          <p:cNvPicPr>
            <a:picLocks noChangeAspect="1"/>
          </p:cNvPicPr>
          <p:nvPr/>
        </p:nvPicPr>
        <p:blipFill>
          <a:blip r:embed="rId5"/>
          <a:stretch>
            <a:fillRect/>
          </a:stretch>
        </p:blipFill>
        <p:spPr>
          <a:xfrm flipH="1">
            <a:off x="0" y="4221088"/>
            <a:ext cx="2744460" cy="2816596"/>
          </a:xfrm>
          <a:prstGeom prst="rect">
            <a:avLst/>
          </a:prstGeom>
        </p:spPr>
      </p:pic>
    </p:spTree>
    <p:extLst>
      <p:ext uri="{BB962C8B-B14F-4D97-AF65-F5344CB8AC3E}">
        <p14:creationId xmlns:p14="http://schemas.microsoft.com/office/powerpoint/2010/main" val="2051076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43576" y="110263"/>
            <a:ext cx="4964527" cy="577793"/>
          </a:xfrm>
          <a:noFill/>
          <a:ln>
            <a:noFill/>
          </a:ln>
        </p:spPr>
        <p:txBody>
          <a:bodyPr>
            <a:noAutofit/>
          </a:bodyPr>
          <a:lstStyle/>
          <a:p>
            <a:pPr algn="l"/>
            <a:r>
              <a:rPr lang="en-GB" b="0" dirty="0">
                <a:solidFill>
                  <a:srgbClr val="344DC5"/>
                </a:solidFill>
                <a:latin typeface="Magical brush" pitchFamily="50" charset="0"/>
              </a:rPr>
              <a:t>Genes are like…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625" t="7021" r="3798" b="12872"/>
          <a:stretch/>
        </p:blipFill>
        <p:spPr>
          <a:xfrm>
            <a:off x="508112" y="978794"/>
            <a:ext cx="8127776" cy="4906851"/>
          </a:xfrm>
          <a:prstGeom prst="rect">
            <a:avLst/>
          </a:prstGeom>
        </p:spPr>
      </p:pic>
      <p:pic>
        <p:nvPicPr>
          <p:cNvPr id="2" name="Picture 1">
            <a:extLst>
              <a:ext uri="{FF2B5EF4-FFF2-40B4-BE49-F238E27FC236}">
                <a16:creationId xmlns:a16="http://schemas.microsoft.com/office/drawing/2014/main" id="{6332D86F-4180-47F7-AD9B-D3A9AAD854BE}"/>
              </a:ext>
            </a:extLst>
          </p:cNvPr>
          <p:cNvPicPr>
            <a:picLocks noChangeAspect="1"/>
          </p:cNvPicPr>
          <p:nvPr/>
        </p:nvPicPr>
        <p:blipFill>
          <a:blip r:embed="rId4"/>
          <a:stretch>
            <a:fillRect/>
          </a:stretch>
        </p:blipFill>
        <p:spPr>
          <a:xfrm>
            <a:off x="611560" y="4293096"/>
            <a:ext cx="2810500" cy="2816596"/>
          </a:xfrm>
          <a:prstGeom prst="rect">
            <a:avLst/>
          </a:prstGeom>
        </p:spPr>
      </p:pic>
    </p:spTree>
    <p:extLst>
      <p:ext uri="{BB962C8B-B14F-4D97-AF65-F5344CB8AC3E}">
        <p14:creationId xmlns:p14="http://schemas.microsoft.com/office/powerpoint/2010/main" val="641462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412" t="21078" r="7565" b="-682"/>
          <a:stretch/>
        </p:blipFill>
        <p:spPr>
          <a:xfrm>
            <a:off x="527780" y="980728"/>
            <a:ext cx="8148676" cy="4969312"/>
          </a:xfrm>
          <a:prstGeom prst="rect">
            <a:avLst/>
          </a:prstGeom>
        </p:spPr>
      </p:pic>
      <p:sp>
        <p:nvSpPr>
          <p:cNvPr id="7" name="Title 3"/>
          <p:cNvSpPr txBox="1">
            <a:spLocks/>
          </p:cNvSpPr>
          <p:nvPr/>
        </p:nvSpPr>
        <p:spPr>
          <a:xfrm>
            <a:off x="543577" y="188640"/>
            <a:ext cx="2156215" cy="577793"/>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solidFill>
                  <a:schemeClr val="tx1"/>
                </a:solidFill>
                <a:latin typeface="Avenir LT Std 55 Roman" pitchFamily="34" charset="0"/>
                <a:ea typeface="+mn-ea"/>
                <a:cs typeface="+mn-cs"/>
              </a:defRPr>
            </a:lvl1pPr>
          </a:lstStyle>
          <a:p>
            <a:pPr algn="l"/>
            <a:r>
              <a:rPr lang="en-GB" b="0" dirty="0">
                <a:solidFill>
                  <a:srgbClr val="344DC5"/>
                </a:solidFill>
                <a:latin typeface="Magical brush" pitchFamily="50" charset="0"/>
              </a:rPr>
              <a:t>…LEGO!</a:t>
            </a:r>
          </a:p>
        </p:txBody>
      </p:sp>
      <p:pic>
        <p:nvPicPr>
          <p:cNvPr id="2" name="Picture 1">
            <a:extLst>
              <a:ext uri="{FF2B5EF4-FFF2-40B4-BE49-F238E27FC236}">
                <a16:creationId xmlns:a16="http://schemas.microsoft.com/office/drawing/2014/main" id="{280BA0FE-54E8-4DC8-8488-F974F20481DB}"/>
              </a:ext>
            </a:extLst>
          </p:cNvPr>
          <p:cNvPicPr>
            <a:picLocks noChangeAspect="1"/>
          </p:cNvPicPr>
          <p:nvPr/>
        </p:nvPicPr>
        <p:blipFill>
          <a:blip r:embed="rId4"/>
          <a:stretch>
            <a:fillRect/>
          </a:stretch>
        </p:blipFill>
        <p:spPr>
          <a:xfrm flipH="1">
            <a:off x="6300192" y="4293096"/>
            <a:ext cx="2520280" cy="2816596"/>
          </a:xfrm>
          <a:prstGeom prst="rect">
            <a:avLst/>
          </a:prstGeom>
        </p:spPr>
      </p:pic>
    </p:spTree>
    <p:extLst>
      <p:ext uri="{BB962C8B-B14F-4D97-AF65-F5344CB8AC3E}">
        <p14:creationId xmlns:p14="http://schemas.microsoft.com/office/powerpoint/2010/main" val="2768142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543576" y="188640"/>
            <a:ext cx="7628824" cy="577793"/>
          </a:xfrm>
          <a:noFill/>
          <a:ln>
            <a:noFill/>
          </a:ln>
        </p:spPr>
        <p:txBody>
          <a:bodyPr>
            <a:noAutofit/>
          </a:bodyPr>
          <a:lstStyle/>
          <a:p>
            <a:pPr algn="l"/>
            <a:r>
              <a:rPr lang="en-GB" b="0" dirty="0">
                <a:solidFill>
                  <a:srgbClr val="344DC5"/>
                </a:solidFill>
                <a:latin typeface="Magical brush" pitchFamily="50" charset="0"/>
              </a:rPr>
              <a:t>Instructions for the body</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412" t="21078" r="7565" b="-18979"/>
          <a:stretch/>
        </p:blipFill>
        <p:spPr>
          <a:xfrm>
            <a:off x="527780" y="980727"/>
            <a:ext cx="8148676" cy="6111507"/>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971550"/>
            <a:ext cx="8108950" cy="491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CBC10E4-A6EB-4387-AF94-DC4378852ABE}"/>
              </a:ext>
            </a:extLst>
          </p:cNvPr>
          <p:cNvPicPr>
            <a:picLocks noChangeAspect="1"/>
          </p:cNvPicPr>
          <p:nvPr/>
        </p:nvPicPr>
        <p:blipFill>
          <a:blip r:embed="rId5"/>
          <a:stretch>
            <a:fillRect/>
          </a:stretch>
        </p:blipFill>
        <p:spPr>
          <a:xfrm>
            <a:off x="323528" y="4284815"/>
            <a:ext cx="2810500" cy="2816596"/>
          </a:xfrm>
          <a:prstGeom prst="rect">
            <a:avLst/>
          </a:prstGeom>
        </p:spPr>
      </p:pic>
    </p:spTree>
    <p:extLst>
      <p:ext uri="{BB962C8B-B14F-4D97-AF65-F5344CB8AC3E}">
        <p14:creationId xmlns:p14="http://schemas.microsoft.com/office/powerpoint/2010/main" val="703057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596" t="8424" r="15237" b="15875"/>
          <a:stretch/>
        </p:blipFill>
        <p:spPr>
          <a:xfrm>
            <a:off x="532013" y="1340768"/>
            <a:ext cx="8064896" cy="4893973"/>
          </a:xfrm>
          <a:prstGeom prst="rect">
            <a:avLst/>
          </a:prstGeom>
        </p:spPr>
      </p:pic>
      <p:sp>
        <p:nvSpPr>
          <p:cNvPr id="8" name="Title 1"/>
          <p:cNvSpPr>
            <a:spLocks noGrp="1"/>
          </p:cNvSpPr>
          <p:nvPr>
            <p:ph type="title"/>
          </p:nvPr>
        </p:nvSpPr>
        <p:spPr>
          <a:xfrm>
            <a:off x="467544" y="332656"/>
            <a:ext cx="7848872" cy="649801"/>
          </a:xfrm>
          <a:noFill/>
          <a:ln>
            <a:noFill/>
          </a:ln>
        </p:spPr>
        <p:txBody>
          <a:bodyPr>
            <a:noAutofit/>
          </a:bodyPr>
          <a:lstStyle/>
          <a:p>
            <a:pPr algn="l"/>
            <a:r>
              <a:rPr lang="en-GB" b="0" dirty="0">
                <a:solidFill>
                  <a:srgbClr val="344DC5"/>
                </a:solidFill>
                <a:latin typeface="Magical brush" pitchFamily="50" charset="0"/>
              </a:rPr>
              <a:t>What happens when something is missing?</a:t>
            </a:r>
          </a:p>
        </p:txBody>
      </p:sp>
      <p:pic>
        <p:nvPicPr>
          <p:cNvPr id="2" name="Picture 1">
            <a:extLst>
              <a:ext uri="{FF2B5EF4-FFF2-40B4-BE49-F238E27FC236}">
                <a16:creationId xmlns:a16="http://schemas.microsoft.com/office/drawing/2014/main" id="{BBE8F399-649C-4544-BF29-000456B0F26D}"/>
              </a:ext>
            </a:extLst>
          </p:cNvPr>
          <p:cNvPicPr>
            <a:picLocks noChangeAspect="1"/>
          </p:cNvPicPr>
          <p:nvPr/>
        </p:nvPicPr>
        <p:blipFill>
          <a:blip r:embed="rId4"/>
          <a:stretch>
            <a:fillRect/>
          </a:stretch>
        </p:blipFill>
        <p:spPr>
          <a:xfrm flipH="1">
            <a:off x="6231799" y="4108934"/>
            <a:ext cx="2409572" cy="2816596"/>
          </a:xfrm>
          <a:prstGeom prst="rect">
            <a:avLst/>
          </a:prstGeom>
        </p:spPr>
      </p:pic>
    </p:spTree>
    <p:extLst>
      <p:ext uri="{BB962C8B-B14F-4D97-AF65-F5344CB8AC3E}">
        <p14:creationId xmlns:p14="http://schemas.microsoft.com/office/powerpoint/2010/main" val="2571593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p:cNvSpPr txBox="1">
            <a:spLocks/>
          </p:cNvSpPr>
          <p:nvPr/>
        </p:nvSpPr>
        <p:spPr>
          <a:xfrm>
            <a:off x="570344" y="116632"/>
            <a:ext cx="8106112" cy="1271751"/>
          </a:xfrm>
          <a:prstGeom prst="rect">
            <a:avLst/>
          </a:prstGeom>
          <a:noFill/>
          <a:ln>
            <a:noFill/>
          </a:ln>
        </p:spPr>
        <p:txBody>
          <a:bodyPr vert="horz" lIns="91440" tIns="45720" rIns="91440" bIns="45720" rtlCol="0" anchor="ctr">
            <a:noAutofit/>
          </a:bodyPr>
          <a:lstStyle>
            <a:lvl1pPr algn="ctr" defTabSz="914400" rtl="0" eaLnBrk="1" latinLnBrk="0" hangingPunct="1">
              <a:spcBef>
                <a:spcPct val="0"/>
              </a:spcBef>
              <a:buNone/>
              <a:defRPr lang="en-US" sz="3200" b="1" kern="1200" spc="300" dirty="0" smtClean="0">
                <a:blipFill dpi="0" rotWithShape="1">
                  <a:blip r:embed="rId3">
                    <a:extLst>
                      <a:ext uri="{28A0092B-C50C-407E-A947-70E740481C1C}">
                        <a14:useLocalDpi xmlns:a14="http://schemas.microsoft.com/office/drawing/2010/main" val="0"/>
                      </a:ext>
                    </a:extLst>
                  </a:blip>
                  <a:srcRect/>
                  <a:stretch>
                    <a:fillRect/>
                  </a:stretch>
                </a:blipFill>
                <a:latin typeface="Trebuchet MS" pitchFamily="34" charset="0"/>
                <a:ea typeface="+mn-ea"/>
                <a:cs typeface="+mn-cs"/>
              </a:defRPr>
            </a:lvl1pPr>
          </a:lstStyle>
          <a:p>
            <a:pPr algn="l"/>
            <a:r>
              <a:rPr lang="en-GB" sz="3000" b="0" dirty="0">
                <a:solidFill>
                  <a:srgbClr val="344DC5"/>
                </a:solidFill>
                <a:latin typeface="Magical brush" pitchFamily="50" charset="0"/>
              </a:rPr>
              <a:t>What happens when there is a problem with the instructions in our bodies?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1562016"/>
            <a:ext cx="2557631" cy="25718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680" y="1597638"/>
            <a:ext cx="2550507" cy="2536258"/>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824" y="1614465"/>
            <a:ext cx="2557631" cy="2557631"/>
          </a:xfrm>
          <a:prstGeom prst="rect">
            <a:avLst/>
          </a:prstGeom>
        </p:spPr>
      </p:pic>
      <p:sp>
        <p:nvSpPr>
          <p:cNvPr id="23" name="TextBox 22"/>
          <p:cNvSpPr txBox="1"/>
          <p:nvPr/>
        </p:nvSpPr>
        <p:spPr>
          <a:xfrm>
            <a:off x="611559" y="4272677"/>
            <a:ext cx="2188465" cy="2062103"/>
          </a:xfrm>
          <a:prstGeom prst="rect">
            <a:avLst/>
          </a:prstGeom>
          <a:noFill/>
        </p:spPr>
        <p:txBody>
          <a:bodyPr wrap="square" rtlCol="0">
            <a:spAutoFit/>
          </a:bodyPr>
          <a:lstStyle/>
          <a:p>
            <a:pPr algn="ctr"/>
            <a:r>
              <a:rPr lang="en-GB" sz="1600" dirty="0">
                <a:solidFill>
                  <a:srgbClr val="344DC5"/>
                </a:solidFill>
                <a:latin typeface="+mj-lt"/>
                <a:ea typeface="ＭＳ Ｐゴシック" pitchFamily="-110" charset="-128"/>
                <a:cs typeface="Avenir LT Std 55 Roman"/>
              </a:rPr>
              <a:t>Billy, aged 6, has </a:t>
            </a:r>
            <a:br>
              <a:rPr lang="en-GB" sz="1600" dirty="0">
                <a:solidFill>
                  <a:srgbClr val="344DC5"/>
                </a:solidFill>
                <a:latin typeface="+mj-lt"/>
                <a:ea typeface="ＭＳ Ｐゴシック" pitchFamily="-110" charset="-128"/>
                <a:cs typeface="Avenir LT Std 55 Roman"/>
              </a:rPr>
            </a:br>
            <a:r>
              <a:rPr lang="en-GB" sz="1600" dirty="0">
                <a:solidFill>
                  <a:srgbClr val="344DC5"/>
                </a:solidFill>
                <a:latin typeface="+mj-lt"/>
                <a:ea typeface="ＭＳ Ｐゴシック" pitchFamily="-110" charset="-128"/>
                <a:cs typeface="Avenir LT Std 55 Roman"/>
              </a:rPr>
              <a:t>APERT SYNDROME </a:t>
            </a:r>
            <a:endParaRPr lang="en-GB" sz="1600" dirty="0">
              <a:solidFill>
                <a:srgbClr val="344DC5"/>
              </a:solidFill>
              <a:latin typeface="+mj-lt"/>
            </a:endParaRPr>
          </a:p>
          <a:p>
            <a:pPr algn="ctr"/>
            <a:endParaRPr lang="en-GB" sz="1600" dirty="0">
              <a:solidFill>
                <a:srgbClr val="344DC5"/>
              </a:solidFill>
              <a:latin typeface="+mj-lt"/>
            </a:endParaRPr>
          </a:p>
          <a:p>
            <a:pPr algn="ctr"/>
            <a:r>
              <a:rPr lang="en-GB" sz="1600" dirty="0">
                <a:solidFill>
                  <a:srgbClr val="344DC5"/>
                </a:solidFill>
                <a:latin typeface="+mj-lt"/>
              </a:rPr>
              <a:t>The BONES in his head didn’t join up properly, now he has trouble BREATHING and SEEING</a:t>
            </a:r>
          </a:p>
          <a:p>
            <a:pPr algn="ctr"/>
            <a:endParaRPr lang="en-GB" sz="1600" dirty="0">
              <a:solidFill>
                <a:srgbClr val="00B0F0"/>
              </a:solidFill>
              <a:latin typeface="Avenir LT Std 55 Roman" pitchFamily="34" charset="0"/>
              <a:ea typeface="ＭＳ Ｐゴシック" pitchFamily="-110" charset="-128"/>
              <a:cs typeface="Avenir LT Std 55 Roman"/>
            </a:endParaRPr>
          </a:p>
        </p:txBody>
      </p:sp>
      <p:sp>
        <p:nvSpPr>
          <p:cNvPr id="24" name="TextBox 23"/>
          <p:cNvSpPr txBox="1"/>
          <p:nvPr/>
        </p:nvSpPr>
        <p:spPr>
          <a:xfrm>
            <a:off x="3495813" y="4269391"/>
            <a:ext cx="2192240" cy="2062103"/>
          </a:xfrm>
          <a:prstGeom prst="rect">
            <a:avLst/>
          </a:prstGeom>
          <a:noFill/>
        </p:spPr>
        <p:txBody>
          <a:bodyPr wrap="square" rtlCol="0">
            <a:spAutoFit/>
          </a:bodyPr>
          <a:lstStyle/>
          <a:p>
            <a:pPr algn="ctr"/>
            <a:r>
              <a:rPr lang="en-GB" sz="1600" dirty="0">
                <a:solidFill>
                  <a:srgbClr val="344DC5"/>
                </a:solidFill>
                <a:ea typeface="ＭＳ Ｐゴシック" pitchFamily="-110" charset="-128"/>
                <a:cs typeface="Avenir LT Std 55 Roman"/>
              </a:rPr>
              <a:t>Mason, aged 4, has SOTOS SYNDROME  </a:t>
            </a:r>
          </a:p>
          <a:p>
            <a:pPr algn="ctr"/>
            <a:endParaRPr lang="en-GB" sz="1600" dirty="0">
              <a:solidFill>
                <a:srgbClr val="344DC5"/>
              </a:solidFill>
              <a:ea typeface="ＭＳ Ｐゴシック" pitchFamily="-110" charset="-128"/>
            </a:endParaRPr>
          </a:p>
          <a:p>
            <a:pPr algn="ctr"/>
            <a:r>
              <a:rPr lang="en-GB" sz="1600" dirty="0">
                <a:solidFill>
                  <a:srgbClr val="344DC5"/>
                </a:solidFill>
              </a:rPr>
              <a:t>His body GROWS too quickly so he finds it hard to MOVE and is unable to TALK</a:t>
            </a:r>
          </a:p>
          <a:p>
            <a:pPr algn="ctr"/>
            <a:endParaRPr lang="en-GB" sz="1600" dirty="0">
              <a:solidFill>
                <a:srgbClr val="00B0F0"/>
              </a:solidFill>
              <a:ea typeface="ＭＳ Ｐゴシック" pitchFamily="-110" charset="-128"/>
              <a:cs typeface="Avenir LT Std 55 Roman"/>
            </a:endParaRPr>
          </a:p>
        </p:txBody>
      </p:sp>
      <p:sp>
        <p:nvSpPr>
          <p:cNvPr id="25" name="TextBox 24"/>
          <p:cNvSpPr txBox="1"/>
          <p:nvPr/>
        </p:nvSpPr>
        <p:spPr>
          <a:xfrm>
            <a:off x="6118824" y="4269391"/>
            <a:ext cx="2192240" cy="2308324"/>
          </a:xfrm>
          <a:prstGeom prst="rect">
            <a:avLst/>
          </a:prstGeom>
          <a:noFill/>
          <a:ln>
            <a:noFill/>
          </a:ln>
        </p:spPr>
        <p:txBody>
          <a:bodyPr wrap="square" rtlCol="0">
            <a:spAutoFit/>
          </a:bodyPr>
          <a:lstStyle/>
          <a:p>
            <a:pPr algn="ctr"/>
            <a:r>
              <a:rPr lang="en-GB" sz="1600" dirty="0">
                <a:solidFill>
                  <a:srgbClr val="344DC5"/>
                </a:solidFill>
                <a:ea typeface="ＭＳ Ｐゴシック" pitchFamily="-110" charset="-128"/>
                <a:cs typeface="Avenir LT Std 55 Roman"/>
              </a:rPr>
              <a:t>Hannah and Katie, aged 7, have ALSTRÖM SYNDROME </a:t>
            </a:r>
          </a:p>
          <a:p>
            <a:pPr algn="ctr"/>
            <a:endParaRPr lang="en-GB" sz="1600" dirty="0">
              <a:solidFill>
                <a:srgbClr val="344DC5"/>
              </a:solidFill>
            </a:endParaRPr>
          </a:p>
          <a:p>
            <a:pPr algn="ctr"/>
            <a:r>
              <a:rPr lang="en-GB" sz="1600" dirty="0">
                <a:solidFill>
                  <a:srgbClr val="344DC5"/>
                </a:solidFill>
              </a:rPr>
              <a:t>They have very fragile </a:t>
            </a:r>
          </a:p>
          <a:p>
            <a:pPr algn="ctr"/>
            <a:r>
              <a:rPr lang="en-GB" sz="1600" dirty="0">
                <a:solidFill>
                  <a:srgbClr val="344DC5"/>
                </a:solidFill>
              </a:rPr>
              <a:t>HEARTS and will soon be unable to SEE or HEAR at all</a:t>
            </a:r>
          </a:p>
          <a:p>
            <a:pPr algn="ctr"/>
            <a:endParaRPr lang="en-GB" sz="1600" dirty="0">
              <a:solidFill>
                <a:srgbClr val="00B0F0"/>
              </a:solidFill>
              <a:ea typeface="ＭＳ Ｐゴシック" pitchFamily="-110" charset="-128"/>
              <a:cs typeface="Avenir LT Std 55 Roman"/>
            </a:endParaRPr>
          </a:p>
        </p:txBody>
      </p:sp>
      <p:pic>
        <p:nvPicPr>
          <p:cNvPr id="2" name="Picture 1">
            <a:extLst>
              <a:ext uri="{FF2B5EF4-FFF2-40B4-BE49-F238E27FC236}">
                <a16:creationId xmlns:a16="http://schemas.microsoft.com/office/drawing/2014/main" id="{24E59505-F044-47E0-9622-9B317277F461}"/>
              </a:ext>
            </a:extLst>
          </p:cNvPr>
          <p:cNvPicPr>
            <a:picLocks noChangeAspect="1"/>
          </p:cNvPicPr>
          <p:nvPr/>
        </p:nvPicPr>
        <p:blipFill>
          <a:blip r:embed="rId7"/>
          <a:stretch>
            <a:fillRect/>
          </a:stretch>
        </p:blipFill>
        <p:spPr>
          <a:xfrm>
            <a:off x="7840950" y="5695618"/>
            <a:ext cx="1268999" cy="1271751"/>
          </a:xfrm>
          <a:prstGeom prst="rect">
            <a:avLst/>
          </a:prstGeom>
        </p:spPr>
      </p:pic>
    </p:spTree>
    <p:extLst>
      <p:ext uri="{BB962C8B-B14F-4D97-AF65-F5344CB8AC3E}">
        <p14:creationId xmlns:p14="http://schemas.microsoft.com/office/powerpoint/2010/main" val="2195295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d3106e0d-2c96-4344-b832-a7ddc045d5c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40F8EE177934428CEA035B8A294D62" ma:contentTypeVersion="9" ma:contentTypeDescription="Create a new document." ma:contentTypeScope="" ma:versionID="fb2338106ab0614e9c10c11864cc490a">
  <xsd:schema xmlns:xsd="http://www.w3.org/2001/XMLSchema" xmlns:xs="http://www.w3.org/2001/XMLSchema" xmlns:p="http://schemas.microsoft.com/office/2006/metadata/properties" xmlns:ns2="d3106e0d-2c96-4344-b832-a7ddc045d5c6" xmlns:ns3="e8143d17-ecb7-4b9c-bd92-b87463ab2cfb" targetNamespace="http://schemas.microsoft.com/office/2006/metadata/properties" ma:root="true" ma:fieldsID="69643be76db7d29be2735fe313c7dcaa" ns2:_="" ns3:_="">
    <xsd:import namespace="d3106e0d-2c96-4344-b832-a7ddc045d5c6"/>
    <xsd:import namespace="e8143d17-ecb7-4b9c-bd92-b87463ab2c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Dat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06e0d-2c96-4344-b832-a7ddc045d5c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e" ma:index="14" nillable="true" ma:displayName="Date" ma:format="DateOnly" ma:internalName="Date">
      <xsd:simpleType>
        <xsd:restriction base="dms:DateTime"/>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8143d17-ecb7-4b9c-bd92-b87463ab2cfb"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1986CC-FEF4-479D-902B-1DEDED6CC752}">
  <ds:schemaRefs>
    <ds:schemaRef ds:uri="http://purl.org/dc/elements/1.1/"/>
    <ds:schemaRef ds:uri="http://purl.org/dc/dcmitype/"/>
    <ds:schemaRef ds:uri="http://schemas.microsoft.com/office/2006/metadata/properties"/>
    <ds:schemaRef ds:uri="e8143d17-ecb7-4b9c-bd92-b87463ab2cfb"/>
    <ds:schemaRef ds:uri="d3106e0d-2c96-4344-b832-a7ddc045d5c6"/>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4AB302C-4580-419F-AF1D-661AE0321E7A}">
  <ds:schemaRefs>
    <ds:schemaRef ds:uri="http://schemas.microsoft.com/sharepoint/v3/contenttype/forms"/>
  </ds:schemaRefs>
</ds:datastoreItem>
</file>

<file path=customXml/itemProps3.xml><?xml version="1.0" encoding="utf-8"?>
<ds:datastoreItem xmlns:ds="http://schemas.openxmlformats.org/officeDocument/2006/customXml" ds:itemID="{D96BD307-D56C-4B95-BAD0-F1A4ADE13F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06e0d-2c96-4344-b832-a7ddc045d5c6"/>
    <ds:schemaRef ds:uri="e8143d17-ecb7-4b9c-bd92-b87463ab2c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40318</TotalTime>
  <Words>646</Words>
  <Application>Microsoft Office PowerPoint</Application>
  <PresentationFormat>On-screen Show (4:3)</PresentationFormat>
  <Paragraphs>62</Paragraphs>
  <Slides>16</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ＭＳ Ｐゴシック</vt:lpstr>
      <vt:lpstr>Aharoni</vt:lpstr>
      <vt:lpstr>Arial</vt:lpstr>
      <vt:lpstr>Avenir LT Std 55 Roman</vt:lpstr>
      <vt:lpstr>Avenir LT Std 85 Heavy</vt:lpstr>
      <vt:lpstr>Calibri</vt:lpstr>
      <vt:lpstr>IB Fedra</vt:lpstr>
      <vt:lpstr>Magical brush</vt:lpstr>
      <vt:lpstr>Office Theme</vt:lpstr>
      <vt:lpstr>Custom Design</vt:lpstr>
      <vt:lpstr>PowerPoint Presentation</vt:lpstr>
      <vt:lpstr>PowerPoint Presentation</vt:lpstr>
      <vt:lpstr>PowerPoint Presentation</vt:lpstr>
      <vt:lpstr>What 'genes' means - a Jeans for Genes Day film (youtube.com)</vt:lpstr>
      <vt:lpstr>Genes are like…</vt:lpstr>
      <vt:lpstr>PowerPoint Presentation</vt:lpstr>
      <vt:lpstr>Instructions for the body</vt:lpstr>
      <vt:lpstr>What happens when something is missing?</vt:lpstr>
      <vt:lpstr>PowerPoint Presentation</vt:lpstr>
      <vt:lpstr>PowerPoint Presentation</vt:lpstr>
      <vt:lpstr>My Special Brother Thomas!</vt:lpstr>
      <vt:lpstr>PowerPoint Presentation</vt:lpstr>
      <vt:lpstr>PowerPoint Presentation</vt:lpstr>
      <vt:lpstr>Star of the Week</vt:lpstr>
      <vt:lpstr>Values badges</vt:lpstr>
      <vt:lpstr>Together We Stand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Bruce</dc:creator>
  <cp:lastModifiedBy>Judy Wheeler</cp:lastModifiedBy>
  <cp:revision>105</cp:revision>
  <dcterms:created xsi:type="dcterms:W3CDTF">2013-07-18T09:52:20Z</dcterms:created>
  <dcterms:modified xsi:type="dcterms:W3CDTF">2025-09-18T12:07:24Z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0x010100D540F8EE177934428CEA035B8A294D62</vt:lpwstr>
  </property>
</Properties>
</file>