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6" r:id="rId1"/>
  </p:sldMasterIdLst>
  <p:notesMasterIdLst>
    <p:notesMasterId r:id="rId52"/>
  </p:notesMasterIdLst>
  <p:sldIdLst>
    <p:sldId id="256" r:id="rId2"/>
    <p:sldId id="387" r:id="rId3"/>
    <p:sldId id="397" r:id="rId4"/>
    <p:sldId id="388" r:id="rId5"/>
    <p:sldId id="305" r:id="rId6"/>
    <p:sldId id="399" r:id="rId7"/>
    <p:sldId id="268" r:id="rId8"/>
    <p:sldId id="398" r:id="rId9"/>
    <p:sldId id="384" r:id="rId10"/>
    <p:sldId id="371" r:id="rId11"/>
    <p:sldId id="266" r:id="rId12"/>
    <p:sldId id="269" r:id="rId13"/>
    <p:sldId id="372" r:id="rId14"/>
    <p:sldId id="389" r:id="rId15"/>
    <p:sldId id="373" r:id="rId16"/>
    <p:sldId id="374" r:id="rId17"/>
    <p:sldId id="358" r:id="rId18"/>
    <p:sldId id="291" r:id="rId19"/>
    <p:sldId id="359" r:id="rId20"/>
    <p:sldId id="290" r:id="rId21"/>
    <p:sldId id="360" r:id="rId22"/>
    <p:sldId id="303" r:id="rId23"/>
    <p:sldId id="361" r:id="rId24"/>
    <p:sldId id="314" r:id="rId25"/>
    <p:sldId id="298" r:id="rId26"/>
    <p:sldId id="362" r:id="rId27"/>
    <p:sldId id="368" r:id="rId28"/>
    <p:sldId id="363" r:id="rId29"/>
    <p:sldId id="369" r:id="rId30"/>
    <p:sldId id="364" r:id="rId31"/>
    <p:sldId id="293" r:id="rId32"/>
    <p:sldId id="270" r:id="rId33"/>
    <p:sldId id="271" r:id="rId34"/>
    <p:sldId id="272" r:id="rId35"/>
    <p:sldId id="346" r:id="rId36"/>
    <p:sldId id="275" r:id="rId37"/>
    <p:sldId id="273" r:id="rId38"/>
    <p:sldId id="396" r:id="rId39"/>
    <p:sldId id="301" r:id="rId40"/>
    <p:sldId id="347" r:id="rId41"/>
    <p:sldId id="276" r:id="rId42"/>
    <p:sldId id="355" r:id="rId43"/>
    <p:sldId id="391" r:id="rId44"/>
    <p:sldId id="356" r:id="rId45"/>
    <p:sldId id="294" r:id="rId46"/>
    <p:sldId id="392" r:id="rId47"/>
    <p:sldId id="393" r:id="rId48"/>
    <p:sldId id="394" r:id="rId49"/>
    <p:sldId id="395" r:id="rId50"/>
    <p:sldId id="295" r:id="rId51"/>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1E5"/>
    <a:srgbClr val="60F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5268" autoAdjust="0"/>
  </p:normalViewPr>
  <p:slideViewPr>
    <p:cSldViewPr>
      <p:cViewPr varScale="1">
        <p:scale>
          <a:sx n="59" d="100"/>
          <a:sy n="59" d="100"/>
        </p:scale>
        <p:origin x="154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A123334E-11A0-4600-AF0C-FB45B03FA334}" type="datetimeFigureOut">
              <a:rPr lang="en-GB" smtClean="0"/>
              <a:t>24/06/2025</a:t>
            </a:fld>
            <a:endParaRPr lang="en-GB"/>
          </a:p>
        </p:txBody>
      </p:sp>
      <p:sp>
        <p:nvSpPr>
          <p:cNvPr id="4" name="Slide Image Placeholder 3"/>
          <p:cNvSpPr>
            <a:spLocks noGrp="1" noRot="1" noChangeAspect="1"/>
          </p:cNvSpPr>
          <p:nvPr>
            <p:ph type="sldImg" idx="2"/>
          </p:nvPr>
        </p:nvSpPr>
        <p:spPr>
          <a:xfrm>
            <a:off x="1101725" y="1239838"/>
            <a:ext cx="4465638"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636006C0-EE97-4CC8-ACC6-DDD9302F16AF}" type="slidenum">
              <a:rPr lang="en-GB" smtClean="0"/>
              <a:t>‹#›</a:t>
            </a:fld>
            <a:endParaRPr lang="en-GB"/>
          </a:p>
        </p:txBody>
      </p:sp>
    </p:spTree>
    <p:extLst>
      <p:ext uri="{BB962C8B-B14F-4D97-AF65-F5344CB8AC3E}">
        <p14:creationId xmlns:p14="http://schemas.microsoft.com/office/powerpoint/2010/main" val="203360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Importance of environment: Opportunities we set up:     adult directed – one things comes across is that modelling, guiding, talk with children.</a:t>
            </a:r>
          </a:p>
          <a:p>
            <a:r>
              <a:rPr lang="en-GB" sz="1000" dirty="0">
                <a:effectLst/>
                <a:ea typeface="Calibri" panose="020F0502020204030204" pitchFamily="34" charset="0"/>
                <a:cs typeface="Times New Roman" panose="02020603050405020304" pitchFamily="18" charset="0"/>
              </a:rPr>
              <a:t>Prime areas are time sensitive – must acquire in EY, as if delayed as consequences in terms of development. Physically bigger but soc/emo struggle. PD – need to develop core strength &amp; refine movements – need to dev 0-5</a:t>
            </a:r>
          </a:p>
          <a:p>
            <a:r>
              <a:rPr lang="en-GB" sz="1000" dirty="0">
                <a:effectLst/>
                <a:ea typeface="Calibri" panose="020F0502020204030204" pitchFamily="34" charset="0"/>
                <a:cs typeface="Times New Roman" panose="02020603050405020304" pitchFamily="18" charset="0"/>
              </a:rPr>
              <a:t>CLL – research last 10 </a:t>
            </a:r>
            <a:r>
              <a:rPr lang="en-GB" sz="1000" dirty="0" err="1">
                <a:effectLst/>
                <a:ea typeface="Calibri" panose="020F0502020204030204" pitchFamily="34" charset="0"/>
                <a:cs typeface="Times New Roman" panose="02020603050405020304" pitchFamily="18" charset="0"/>
              </a:rPr>
              <a:t>yrs</a:t>
            </a:r>
            <a:r>
              <a:rPr lang="en-GB" sz="1000" dirty="0">
                <a:effectLst/>
                <a:ea typeface="Calibri" panose="020F0502020204030204" pitchFamily="34" charset="0"/>
                <a:cs typeface="Times New Roman" panose="02020603050405020304" pitchFamily="18" charset="0"/>
              </a:rPr>
              <a:t> comm importance – narrow the gap/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behind/ in terms of </a:t>
            </a:r>
            <a:r>
              <a:rPr lang="en-GB" sz="1000" dirty="0" err="1">
                <a:effectLst/>
                <a:ea typeface="Calibri" panose="020F0502020204030204" pitchFamily="34" charset="0"/>
                <a:cs typeface="Times New Roman" panose="02020603050405020304" pitchFamily="18" charset="0"/>
              </a:rPr>
              <a:t>deve</a:t>
            </a:r>
            <a:r>
              <a:rPr lang="en-GB" sz="1000" dirty="0">
                <a:effectLst/>
                <a:ea typeface="Calibri" panose="020F0502020204030204" pitchFamily="34" charset="0"/>
                <a:cs typeface="Times New Roman" panose="02020603050405020304" pitchFamily="18" charset="0"/>
              </a:rPr>
              <a:t> – key indicator of what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can ach at KS1 and KS2  (DM &amp; Ofsted </a:t>
            </a:r>
            <a:r>
              <a:rPr lang="en-GB" sz="1000" dirty="0" err="1">
                <a:effectLst/>
                <a:ea typeface="Calibri" panose="020F0502020204030204" pitchFamily="34" charset="0"/>
                <a:cs typeface="Times New Roman" panose="02020603050405020304" pitchFamily="18" charset="0"/>
              </a:rPr>
              <a:t>fmwk</a:t>
            </a:r>
            <a:r>
              <a:rPr lang="en-GB" sz="1000" dirty="0">
                <a:effectLst/>
                <a:ea typeface="Calibri" panose="020F0502020204030204" pitchFamily="34" charset="0"/>
                <a:cs typeface="Times New Roman" panose="02020603050405020304" pitchFamily="18" charset="0"/>
              </a:rPr>
              <a:t> – statements run through like a stick of rock): </a:t>
            </a:r>
            <a:r>
              <a:rPr lang="en-GB" sz="1000" dirty="0" err="1">
                <a:effectLst/>
                <a:highlight>
                  <a:srgbClr val="FFFF00"/>
                </a:highlight>
                <a:ea typeface="Calibri" panose="020F0502020204030204" pitchFamily="34" charset="0"/>
                <a:cs typeface="Times New Roman" panose="02020603050405020304" pitchFamily="18" charset="0"/>
              </a:rPr>
              <a:t>Cof</a:t>
            </a:r>
            <a:r>
              <a:rPr lang="en-GB" sz="1000" dirty="0">
                <a:effectLst/>
                <a:highlight>
                  <a:srgbClr val="FFFF00"/>
                </a:highlight>
                <a:ea typeface="Calibri" panose="020F0502020204030204" pitchFamily="34" charset="0"/>
                <a:cs typeface="Times New Roman" panose="02020603050405020304" pitchFamily="18" charset="0"/>
              </a:rPr>
              <a:t> EL</a:t>
            </a:r>
          </a:p>
          <a:p>
            <a:pPr algn="l"/>
            <a:r>
              <a:rPr lang="en-GB" sz="1000" b="0" i="0" dirty="0">
                <a:solidFill>
                  <a:srgbClr val="000000"/>
                </a:solidFill>
                <a:effectLst/>
                <a:highlight>
                  <a:srgbClr val="FFFF00"/>
                </a:highlight>
              </a:rPr>
              <a:t>Outcomes in reading </a:t>
            </a:r>
            <a:r>
              <a:rPr lang="en-GB" sz="1000" b="0" i="0" dirty="0">
                <a:solidFill>
                  <a:srgbClr val="000000"/>
                </a:solidFill>
                <a:effectLst/>
              </a:rPr>
              <a:t>are dependent on characteristics of effective learning (</a:t>
            </a:r>
            <a:r>
              <a:rPr lang="en-GB" sz="1000" b="0" i="0" dirty="0" err="1">
                <a:solidFill>
                  <a:srgbClr val="000000"/>
                </a:solidFill>
                <a:effectLst/>
              </a:rPr>
              <a:t>CoEL</a:t>
            </a:r>
            <a:r>
              <a:rPr lang="en-GB" sz="1000" b="0" i="0" dirty="0">
                <a:solidFill>
                  <a:srgbClr val="000000"/>
                </a:solidFill>
                <a:effectLst/>
              </a:rPr>
              <a:t>), in addition to phonic knowledge – learning to read is difficult, so children need to be able to persevere, be willing to have a go, and not be put off when they make mistakes.</a:t>
            </a:r>
          </a:p>
          <a:p>
            <a:pPr algn="l"/>
            <a:r>
              <a:rPr lang="en-GB" sz="1000" b="0" i="0" dirty="0">
                <a:solidFill>
                  <a:srgbClr val="000000"/>
                </a:solidFill>
                <a:effectLst/>
                <a:highlight>
                  <a:srgbClr val="FFFF00"/>
                </a:highlight>
              </a:rPr>
              <a:t>Outcomes in writing </a:t>
            </a:r>
            <a:r>
              <a:rPr lang="en-GB" sz="1000" b="0" i="0" dirty="0">
                <a:solidFill>
                  <a:srgbClr val="000000"/>
                </a:solidFill>
                <a:effectLst/>
              </a:rPr>
              <a:t>are also linked to </a:t>
            </a:r>
            <a:r>
              <a:rPr lang="en-GB" sz="1000" b="0" i="0" dirty="0" err="1">
                <a:solidFill>
                  <a:srgbClr val="000000"/>
                </a:solidFill>
                <a:effectLst/>
              </a:rPr>
              <a:t>CoEL</a:t>
            </a:r>
            <a:r>
              <a:rPr lang="en-GB" sz="1000" b="0" i="0" dirty="0">
                <a:solidFill>
                  <a:srgbClr val="000000"/>
                </a:solidFill>
                <a:effectLst/>
              </a:rPr>
              <a:t> as well as to physical development; not just fine motor skills, but upper body and core strength are essential if a child is to be able to write comfortably.</a:t>
            </a:r>
          </a:p>
          <a:p>
            <a:pPr algn="l"/>
            <a:r>
              <a:rPr lang="en-GB" sz="1000" b="0" i="0" dirty="0">
                <a:solidFill>
                  <a:srgbClr val="000000"/>
                </a:solidFill>
                <a:effectLst/>
              </a:rPr>
              <a:t>A focus on communication and language is essential if we are to enable children to write meaningfully and for a purpose. As Britton said, “Early literacy floats on a sea of talk”. If a child is unable to sequence and articulate their thoughts in a meaningful way, writing will be very difficult. This is where creative development and role play come into their own. In fact, role play is highlighted as an important feature of early years practice in Bold Beginnings, unfortunately, it isn’t mentioned in the recommendations. Communication and language are also linked to outcomes in maths. Children will find problem-solving and reasoning about numbers and shapes highly problematic if they do not have the right vocabulary, ability to process and confidence to express their thoughts.</a:t>
            </a:r>
          </a:p>
          <a:p>
            <a:pPr algn="l"/>
            <a:r>
              <a:rPr lang="en-GB" sz="1000" b="0" i="0" dirty="0">
                <a:solidFill>
                  <a:srgbClr val="000000"/>
                </a:solidFill>
                <a:effectLst/>
              </a:rPr>
              <a:t>Finally, the often overlooked “understanding the world” impacts on outcomes in reading, writing and maths. If children are to be able to really understand texts, to infer, deduce and make predictions, as real readers, they need to understand the world which they are reading about. If they are to write for a purpose, they need to have something to write about. If they are to use maths in meaningful contexts, they need to fully experience and understand those meaningful contexts. </a:t>
            </a:r>
            <a:r>
              <a:rPr lang="en-GB" sz="1000" b="0" i="0" dirty="0">
                <a:solidFill>
                  <a:srgbClr val="585858"/>
                </a:solidFill>
                <a:effectLst/>
              </a:rPr>
              <a:t>He says the </a:t>
            </a:r>
            <a:r>
              <a:rPr lang="en-GB" sz="1000" b="1" i="0" dirty="0">
                <a:solidFill>
                  <a:srgbClr val="585858"/>
                </a:solidFill>
                <a:effectLst/>
              </a:rPr>
              <a:t>what</a:t>
            </a:r>
            <a:r>
              <a:rPr lang="en-GB" sz="1000" b="0" i="0" dirty="0">
                <a:solidFill>
                  <a:srgbClr val="585858"/>
                </a:solidFill>
                <a:effectLst/>
              </a:rPr>
              <a:t> is really important: </a:t>
            </a:r>
            <a:r>
              <a:rPr lang="en-GB" sz="1000" b="1" i="0" dirty="0">
                <a:solidFill>
                  <a:srgbClr val="585858"/>
                </a:solidFill>
                <a:effectLst/>
              </a:rPr>
              <a:t>what</a:t>
            </a:r>
            <a:r>
              <a:rPr lang="en-GB" sz="1000" b="0" i="0" dirty="0">
                <a:solidFill>
                  <a:srgbClr val="585858"/>
                </a:solidFill>
                <a:effectLst/>
              </a:rPr>
              <a:t> they learn is equally important as how you go about it. It has to have equal focus. </a:t>
            </a:r>
            <a:r>
              <a:rPr lang="en-GB" sz="1000" b="1" i="0" dirty="0">
                <a:solidFill>
                  <a:srgbClr val="585858"/>
                </a:solidFill>
                <a:effectLst/>
              </a:rPr>
              <a:t>If a child is involved dynamically in what they are learning then they will demonstrate connections, and creative thinking and motivation in learning more about it. </a:t>
            </a:r>
            <a:r>
              <a:rPr lang="en-GB" sz="1000" b="0" i="0" dirty="0">
                <a:solidFill>
                  <a:srgbClr val="585858"/>
                </a:solidFill>
                <a:effectLst/>
              </a:rPr>
              <a:t>So, the content and progression is equally important as how they learn it.</a:t>
            </a:r>
            <a:endParaRPr lang="en-GB" sz="1000" dirty="0">
              <a:effectLst/>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584C0191-6F15-4A96-9361-42458850A3F1}" type="slidenum">
              <a:rPr lang="en-GB" smtClean="0"/>
              <a:t>13</a:t>
            </a:fld>
            <a:endParaRPr lang="en-GB"/>
          </a:p>
        </p:txBody>
      </p:sp>
    </p:spTree>
    <p:extLst>
      <p:ext uri="{BB962C8B-B14F-4D97-AF65-F5344CB8AC3E}">
        <p14:creationId xmlns:p14="http://schemas.microsoft.com/office/powerpoint/2010/main" val="290789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Importance of environment: Opportunities we set up:     adult directed – one things comes across is that modelling, guiding, talk with children.</a:t>
            </a:r>
          </a:p>
          <a:p>
            <a:r>
              <a:rPr lang="en-GB" sz="1000" dirty="0">
                <a:effectLst/>
                <a:ea typeface="Calibri" panose="020F0502020204030204" pitchFamily="34" charset="0"/>
                <a:cs typeface="Times New Roman" panose="02020603050405020304" pitchFamily="18" charset="0"/>
              </a:rPr>
              <a:t>Prime areas are time sensitive – must acquire in EY, as if delayed as consequences in terms of development. Physically bigger but soc/emo struggle. PD – need to develop core strength &amp; refine movements – need to dev 0-5</a:t>
            </a:r>
          </a:p>
          <a:p>
            <a:r>
              <a:rPr lang="en-GB" sz="1000" dirty="0">
                <a:effectLst/>
                <a:ea typeface="Calibri" panose="020F0502020204030204" pitchFamily="34" charset="0"/>
                <a:cs typeface="Times New Roman" panose="02020603050405020304" pitchFamily="18" charset="0"/>
              </a:rPr>
              <a:t>CLL – research last 10 </a:t>
            </a:r>
            <a:r>
              <a:rPr lang="en-GB" sz="1000" dirty="0" err="1">
                <a:effectLst/>
                <a:ea typeface="Calibri" panose="020F0502020204030204" pitchFamily="34" charset="0"/>
                <a:cs typeface="Times New Roman" panose="02020603050405020304" pitchFamily="18" charset="0"/>
              </a:rPr>
              <a:t>yrs</a:t>
            </a:r>
            <a:r>
              <a:rPr lang="en-GB" sz="1000" dirty="0">
                <a:effectLst/>
                <a:ea typeface="Calibri" panose="020F0502020204030204" pitchFamily="34" charset="0"/>
                <a:cs typeface="Times New Roman" panose="02020603050405020304" pitchFamily="18" charset="0"/>
              </a:rPr>
              <a:t> comm importance – narrow the gap/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behind/ in terms of </a:t>
            </a:r>
            <a:r>
              <a:rPr lang="en-GB" sz="1000" dirty="0" err="1">
                <a:effectLst/>
                <a:ea typeface="Calibri" panose="020F0502020204030204" pitchFamily="34" charset="0"/>
                <a:cs typeface="Times New Roman" panose="02020603050405020304" pitchFamily="18" charset="0"/>
              </a:rPr>
              <a:t>deve</a:t>
            </a:r>
            <a:r>
              <a:rPr lang="en-GB" sz="1000" dirty="0">
                <a:effectLst/>
                <a:ea typeface="Calibri" panose="020F0502020204030204" pitchFamily="34" charset="0"/>
                <a:cs typeface="Times New Roman" panose="02020603050405020304" pitchFamily="18" charset="0"/>
              </a:rPr>
              <a:t> – key indicator of what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can ach at KS1 and KS2  (DM &amp; Ofsted </a:t>
            </a:r>
            <a:r>
              <a:rPr lang="en-GB" sz="1000" dirty="0" err="1">
                <a:effectLst/>
                <a:ea typeface="Calibri" panose="020F0502020204030204" pitchFamily="34" charset="0"/>
                <a:cs typeface="Times New Roman" panose="02020603050405020304" pitchFamily="18" charset="0"/>
              </a:rPr>
              <a:t>fmwk</a:t>
            </a:r>
            <a:r>
              <a:rPr lang="en-GB" sz="1000" dirty="0">
                <a:effectLst/>
                <a:ea typeface="Calibri" panose="020F0502020204030204" pitchFamily="34" charset="0"/>
                <a:cs typeface="Times New Roman" panose="02020603050405020304" pitchFamily="18" charset="0"/>
              </a:rPr>
              <a:t> – statements run through like a stick of rock): </a:t>
            </a:r>
            <a:r>
              <a:rPr lang="en-GB" sz="1000" dirty="0" err="1">
                <a:effectLst/>
                <a:highlight>
                  <a:srgbClr val="FFFF00"/>
                </a:highlight>
                <a:ea typeface="Calibri" panose="020F0502020204030204" pitchFamily="34" charset="0"/>
                <a:cs typeface="Times New Roman" panose="02020603050405020304" pitchFamily="18" charset="0"/>
              </a:rPr>
              <a:t>Cof</a:t>
            </a:r>
            <a:r>
              <a:rPr lang="en-GB" sz="1000" dirty="0">
                <a:effectLst/>
                <a:highlight>
                  <a:srgbClr val="FFFF00"/>
                </a:highlight>
                <a:ea typeface="Calibri" panose="020F0502020204030204" pitchFamily="34" charset="0"/>
                <a:cs typeface="Times New Roman" panose="02020603050405020304" pitchFamily="18" charset="0"/>
              </a:rPr>
              <a:t> EL</a:t>
            </a:r>
          </a:p>
          <a:p>
            <a:pPr algn="l"/>
            <a:r>
              <a:rPr lang="en-GB" sz="1000" b="0" i="0" dirty="0">
                <a:solidFill>
                  <a:srgbClr val="000000"/>
                </a:solidFill>
                <a:effectLst/>
                <a:highlight>
                  <a:srgbClr val="FFFF00"/>
                </a:highlight>
              </a:rPr>
              <a:t>Outcomes in reading </a:t>
            </a:r>
            <a:r>
              <a:rPr lang="en-GB" sz="1000" b="0" i="0" dirty="0">
                <a:solidFill>
                  <a:srgbClr val="000000"/>
                </a:solidFill>
                <a:effectLst/>
              </a:rPr>
              <a:t>are dependent on characteristics of effective learning (</a:t>
            </a:r>
            <a:r>
              <a:rPr lang="en-GB" sz="1000" b="0" i="0" dirty="0" err="1">
                <a:solidFill>
                  <a:srgbClr val="000000"/>
                </a:solidFill>
                <a:effectLst/>
              </a:rPr>
              <a:t>CoEL</a:t>
            </a:r>
            <a:r>
              <a:rPr lang="en-GB" sz="1000" b="0" i="0" dirty="0">
                <a:solidFill>
                  <a:srgbClr val="000000"/>
                </a:solidFill>
                <a:effectLst/>
              </a:rPr>
              <a:t>), in addition to phonic knowledge – learning to read is difficult, so children need to be able to persevere, be willing to have a go, and not be put off when they make mistakes.</a:t>
            </a:r>
          </a:p>
          <a:p>
            <a:pPr algn="l"/>
            <a:r>
              <a:rPr lang="en-GB" sz="1000" b="0" i="0" dirty="0">
                <a:solidFill>
                  <a:srgbClr val="000000"/>
                </a:solidFill>
                <a:effectLst/>
                <a:highlight>
                  <a:srgbClr val="FFFF00"/>
                </a:highlight>
              </a:rPr>
              <a:t>Outcomes in writing </a:t>
            </a:r>
            <a:r>
              <a:rPr lang="en-GB" sz="1000" b="0" i="0" dirty="0">
                <a:solidFill>
                  <a:srgbClr val="000000"/>
                </a:solidFill>
                <a:effectLst/>
              </a:rPr>
              <a:t>are also linked to </a:t>
            </a:r>
            <a:r>
              <a:rPr lang="en-GB" sz="1000" b="0" i="0" dirty="0" err="1">
                <a:solidFill>
                  <a:srgbClr val="000000"/>
                </a:solidFill>
                <a:effectLst/>
              </a:rPr>
              <a:t>CoEL</a:t>
            </a:r>
            <a:r>
              <a:rPr lang="en-GB" sz="1000" b="0" i="0" dirty="0">
                <a:solidFill>
                  <a:srgbClr val="000000"/>
                </a:solidFill>
                <a:effectLst/>
              </a:rPr>
              <a:t> as well as to physical development; not just fine motor skills, but upper body and core strength are essential if a child is to be able to write comfortably.</a:t>
            </a:r>
          </a:p>
          <a:p>
            <a:pPr algn="l"/>
            <a:r>
              <a:rPr lang="en-GB" sz="1000" b="0" i="0" dirty="0">
                <a:solidFill>
                  <a:srgbClr val="000000"/>
                </a:solidFill>
                <a:effectLst/>
              </a:rPr>
              <a:t>A focus on communication and language is essential if we are to enable children to write meaningfully and for a purpose. As Britton said, “Early literacy floats on a sea of talk”. If a child is unable to sequence and articulate their thoughts in a meaningful way, writing will be very difficult. This is where creative development and role play come into their own. In fact, role play is highlighted as an important feature of early years practice in Bold Beginnings, unfortunately, it isn’t mentioned in the recommendations. Communication and language are also linked to outcomes in maths. Children will find problem-solving and reasoning about numbers and shapes highly problematic if they do not have the right vocabulary, ability to process and confidence to express their thoughts.</a:t>
            </a:r>
          </a:p>
          <a:p>
            <a:pPr algn="l"/>
            <a:r>
              <a:rPr lang="en-GB" sz="1000" b="0" i="0" dirty="0">
                <a:solidFill>
                  <a:srgbClr val="000000"/>
                </a:solidFill>
                <a:effectLst/>
              </a:rPr>
              <a:t>Finally, the often overlooked “understanding the world” impacts on outcomes in reading, writing and maths. If children are to be able to really understand texts, to infer, deduce and make predictions, as real readers, they need to understand the world which they are reading about. If they are to write for a purpose, they need to have something to write about. If they are to use maths in meaningful contexts, they need to fully experience and understand those meaningful contexts. </a:t>
            </a:r>
            <a:r>
              <a:rPr lang="en-GB" sz="1000" b="0" i="0" dirty="0">
                <a:solidFill>
                  <a:srgbClr val="585858"/>
                </a:solidFill>
                <a:effectLst/>
              </a:rPr>
              <a:t>He says the </a:t>
            </a:r>
            <a:r>
              <a:rPr lang="en-GB" sz="1000" b="1" i="0" dirty="0">
                <a:solidFill>
                  <a:srgbClr val="585858"/>
                </a:solidFill>
                <a:effectLst/>
              </a:rPr>
              <a:t>what</a:t>
            </a:r>
            <a:r>
              <a:rPr lang="en-GB" sz="1000" b="0" i="0" dirty="0">
                <a:solidFill>
                  <a:srgbClr val="585858"/>
                </a:solidFill>
                <a:effectLst/>
              </a:rPr>
              <a:t> is really important: </a:t>
            </a:r>
            <a:r>
              <a:rPr lang="en-GB" sz="1000" b="1" i="0" dirty="0">
                <a:solidFill>
                  <a:srgbClr val="585858"/>
                </a:solidFill>
                <a:effectLst/>
              </a:rPr>
              <a:t>what</a:t>
            </a:r>
            <a:r>
              <a:rPr lang="en-GB" sz="1000" b="0" i="0" dirty="0">
                <a:solidFill>
                  <a:srgbClr val="585858"/>
                </a:solidFill>
                <a:effectLst/>
              </a:rPr>
              <a:t> they learn is equally important as how you go about it. It has to have equal focus. </a:t>
            </a:r>
            <a:r>
              <a:rPr lang="en-GB" sz="1000" b="1" i="0" dirty="0">
                <a:solidFill>
                  <a:srgbClr val="585858"/>
                </a:solidFill>
                <a:effectLst/>
              </a:rPr>
              <a:t>If a child is involved dynamically in what they are learning then they will demonstrate connections, and creative thinking and motivation in learning more about it. </a:t>
            </a:r>
            <a:r>
              <a:rPr lang="en-GB" sz="1000" b="0" i="0" dirty="0">
                <a:solidFill>
                  <a:srgbClr val="585858"/>
                </a:solidFill>
                <a:effectLst/>
              </a:rPr>
              <a:t>So, the content and progression is equally important as how they learn it.</a:t>
            </a:r>
            <a:endParaRPr lang="en-GB" sz="1000" dirty="0">
              <a:effectLst/>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584C0191-6F15-4A96-9361-42458850A3F1}" type="slidenum">
              <a:rPr lang="en-GB" smtClean="0"/>
              <a:t>14</a:t>
            </a:fld>
            <a:endParaRPr lang="en-GB"/>
          </a:p>
        </p:txBody>
      </p:sp>
    </p:spTree>
    <p:extLst>
      <p:ext uri="{BB962C8B-B14F-4D97-AF65-F5344CB8AC3E}">
        <p14:creationId xmlns:p14="http://schemas.microsoft.com/office/powerpoint/2010/main" val="370144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6006C0-EE97-4CC8-ACC6-DDD9302F16AF}" type="slidenum">
              <a:rPr lang="en-GB" smtClean="0"/>
              <a:t>23</a:t>
            </a:fld>
            <a:endParaRPr lang="en-GB"/>
          </a:p>
        </p:txBody>
      </p:sp>
    </p:spTree>
    <p:extLst>
      <p:ext uri="{BB962C8B-B14F-4D97-AF65-F5344CB8AC3E}">
        <p14:creationId xmlns:p14="http://schemas.microsoft.com/office/powerpoint/2010/main" val="306653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15748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9162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56267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817178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8341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824802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830648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1616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425578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24/06/2025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63611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3B318A-4178-4315-A781-D307239D0205}" type="datetimeFigureOut">
              <a:rPr lang="en-GB" smtClean="0"/>
              <a:t>24/06/2025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4541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3B318A-4178-4315-A781-D307239D0205}" type="datetimeFigureOut">
              <a:rPr lang="en-GB" smtClean="0"/>
              <a:t>24/06/2025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30389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3B318A-4178-4315-A781-D307239D0205}" type="datetimeFigureOut">
              <a:rPr lang="en-GB" smtClean="0"/>
              <a:t>24/06/2025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40519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B318A-4178-4315-A781-D307239D0205}" type="datetimeFigureOut">
              <a:rPr lang="en-GB" smtClean="0"/>
              <a:t>24/06/2025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31877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696927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24/06/2025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071902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3B318A-4178-4315-A781-D307239D0205}" type="datetimeFigureOut">
              <a:rPr lang="en-GB" smtClean="0"/>
              <a:t>24/06/2025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1E29EC28-8103-43F5-9E8B-E9AA0385D38E}" type="slidenum">
              <a:rPr lang="en-GB" smtClean="0"/>
              <a:t>‹#›</a:t>
            </a:fld>
            <a:endParaRPr lang="en-GB"/>
          </a:p>
        </p:txBody>
      </p:sp>
    </p:spTree>
    <p:extLst>
      <p:ext uri="{BB962C8B-B14F-4D97-AF65-F5344CB8AC3E}">
        <p14:creationId xmlns:p14="http://schemas.microsoft.com/office/powerpoint/2010/main" val="338617030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cid:C5B16B94-634C-496E-913E-872442D54C94" TargetMode="External"/><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cid:933FD164-C7FF-4DF7-A169-B4E85B52EF61"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png"/><Relationship Id="rId7" Type="http://schemas.openxmlformats.org/officeDocument/2006/relationships/image" Target="../media/image9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2.png"/><Relationship Id="rId9"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5.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2.png"/><Relationship Id="rId4" Type="http://schemas.openxmlformats.org/officeDocument/2006/relationships/image" Target="../media/image11.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0"/>
            <a:ext cx="6264696" cy="2592288"/>
          </a:xfrm>
        </p:spPr>
        <p:txBody>
          <a:bodyPr>
            <a:normAutofit fontScale="25000" lnSpcReduction="20000"/>
          </a:bodyPr>
          <a:lstStyle/>
          <a:p>
            <a:pPr>
              <a:lnSpc>
                <a:spcPct val="160000"/>
              </a:lnSpc>
            </a:pPr>
            <a:endParaRPr lang="en-GB" sz="3200" dirty="0"/>
          </a:p>
          <a:p>
            <a:pPr algn="ctr">
              <a:lnSpc>
                <a:spcPct val="160000"/>
              </a:lnSpc>
            </a:pPr>
            <a:r>
              <a:rPr lang="en-GB" sz="11200" dirty="0">
                <a:solidFill>
                  <a:schemeClr val="tx1"/>
                </a:solidFill>
                <a:latin typeface="Arial" panose="020B0604020202020204" pitchFamily="34" charset="0"/>
                <a:cs typeface="Arial" panose="020B0604020202020204" pitchFamily="34" charset="0"/>
              </a:rPr>
              <a:t>Welcome to Walter Infant School</a:t>
            </a:r>
          </a:p>
          <a:p>
            <a:pPr algn="ctr">
              <a:lnSpc>
                <a:spcPct val="160000"/>
              </a:lnSpc>
            </a:pPr>
            <a:r>
              <a:rPr lang="en-GB" sz="11200" dirty="0">
                <a:solidFill>
                  <a:schemeClr val="tx1"/>
                </a:solidFill>
                <a:latin typeface="Arial" panose="020B0604020202020204" pitchFamily="34" charset="0"/>
                <a:cs typeface="Arial" panose="020B0604020202020204" pitchFamily="34" charset="0"/>
              </a:rPr>
              <a:t>and Nursery</a:t>
            </a:r>
          </a:p>
          <a:p>
            <a:pPr algn="ctr">
              <a:lnSpc>
                <a:spcPct val="160000"/>
              </a:lnSpc>
            </a:pPr>
            <a:r>
              <a:rPr lang="en-GB" sz="11200" dirty="0">
                <a:solidFill>
                  <a:schemeClr val="tx1"/>
                </a:solidFill>
                <a:latin typeface="Arial" panose="020B0604020202020204" pitchFamily="34" charset="0"/>
                <a:cs typeface="Arial" panose="020B0604020202020204" pitchFamily="34" charset="0"/>
              </a:rPr>
              <a:t>Foundation Stage 1 ~ Robin Class</a:t>
            </a:r>
          </a:p>
        </p:txBody>
      </p:sp>
      <p:pic>
        <p:nvPicPr>
          <p:cNvPr id="2051" name="Picture 3"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25143"/>
            <a:ext cx="1270994" cy="16385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9CEE0C-4CC5-4027-B418-4929ECED96F0}"/>
              </a:ext>
            </a:extLst>
          </p:cNvPr>
          <p:cNvPicPr>
            <a:picLocks noChangeAspect="1"/>
          </p:cNvPicPr>
          <p:nvPr/>
        </p:nvPicPr>
        <p:blipFill>
          <a:blip r:embed="rId3"/>
          <a:stretch>
            <a:fillRect/>
          </a:stretch>
        </p:blipFill>
        <p:spPr>
          <a:xfrm>
            <a:off x="5940152" y="3125143"/>
            <a:ext cx="1772756" cy="1638586"/>
          </a:xfrm>
          <a:prstGeom prst="rect">
            <a:avLst/>
          </a:prstGeom>
        </p:spPr>
      </p:pic>
      <p:sp>
        <p:nvSpPr>
          <p:cNvPr id="15" name="TextBox 14">
            <a:extLst>
              <a:ext uri="{FF2B5EF4-FFF2-40B4-BE49-F238E27FC236}">
                <a16:creationId xmlns:a16="http://schemas.microsoft.com/office/drawing/2014/main" id="{7E8A26EB-D2DD-44FC-AD04-063FC4B5219C}"/>
              </a:ext>
            </a:extLst>
          </p:cNvPr>
          <p:cNvSpPr txBox="1"/>
          <p:nvPr/>
        </p:nvSpPr>
        <p:spPr>
          <a:xfrm>
            <a:off x="-180528" y="6093296"/>
            <a:ext cx="5400600" cy="646331"/>
          </a:xfrm>
          <a:prstGeom prst="rect">
            <a:avLst/>
          </a:prstGeom>
          <a:noFill/>
        </p:spPr>
        <p:txBody>
          <a:bodyPr wrap="square" rtlCol="0">
            <a:spAutoFit/>
          </a:bodyPr>
          <a:lstStyle/>
          <a:p>
            <a:pPr algn="ctr"/>
            <a:r>
              <a:rPr lang="en-GB" sz="3600" i="1" dirty="0">
                <a:latin typeface="Arial" panose="020B0604020202020204" pitchFamily="34" charset="0"/>
                <a:cs typeface="Arial" panose="020B0604020202020204" pitchFamily="34" charset="0"/>
              </a:rPr>
              <a:t>‘To be the best I can be!’</a:t>
            </a:r>
          </a:p>
        </p:txBody>
      </p:sp>
      <p:pic>
        <p:nvPicPr>
          <p:cNvPr id="16" name="Picture 15">
            <a:extLst>
              <a:ext uri="{FF2B5EF4-FFF2-40B4-BE49-F238E27FC236}">
                <a16:creationId xmlns:a16="http://schemas.microsoft.com/office/drawing/2014/main" id="{5B9F4C2D-E967-4025-872E-12FB1AA46961}"/>
              </a:ext>
            </a:extLst>
          </p:cNvPr>
          <p:cNvPicPr/>
          <p:nvPr/>
        </p:nvPicPr>
        <p:blipFill rotWithShape="1">
          <a:blip r:embed="rId4"/>
          <a:srcRect t="1317" r="29977" b="2583"/>
          <a:stretch/>
        </p:blipFill>
        <p:spPr bwMode="auto">
          <a:xfrm>
            <a:off x="2051720" y="2996952"/>
            <a:ext cx="3816424" cy="18949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280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79683"/>
            <a:ext cx="7263027" cy="1320800"/>
          </a:xfrm>
        </p:spPr>
        <p:txBody>
          <a:bodyPr>
            <a:normAutofit/>
          </a:bodyPr>
          <a:lstStyle/>
          <a:p>
            <a:r>
              <a:rPr lang="en-GB" dirty="0">
                <a:latin typeface="Arial" panose="020B0604020202020204" pitchFamily="34" charset="0"/>
                <a:cs typeface="Arial" panose="020B0604020202020204" pitchFamily="34" charset="0"/>
              </a:rPr>
              <a:t>How will your children learn at Walter Infant School and Nursery?</a:t>
            </a: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6" name="Picture 5">
            <a:extLst>
              <a:ext uri="{FF2B5EF4-FFF2-40B4-BE49-F238E27FC236}">
                <a16:creationId xmlns:a16="http://schemas.microsoft.com/office/drawing/2014/main" id="{F7B53702-7977-43D6-A5F8-7C12F33FFC50}"/>
              </a:ext>
            </a:extLst>
          </p:cNvPr>
          <p:cNvPicPr/>
          <p:nvPr/>
        </p:nvPicPr>
        <p:blipFill>
          <a:blip r:embed="rId2"/>
          <a:stretch>
            <a:fillRect/>
          </a:stretch>
        </p:blipFill>
        <p:spPr>
          <a:xfrm>
            <a:off x="1619672" y="2433342"/>
            <a:ext cx="5200127" cy="3836829"/>
          </a:xfrm>
          <a:prstGeom prst="rect">
            <a:avLst/>
          </a:prstGeom>
        </p:spPr>
      </p:pic>
      <p:pic>
        <p:nvPicPr>
          <p:cNvPr id="7" name="Picture 6">
            <a:extLst>
              <a:ext uri="{FF2B5EF4-FFF2-40B4-BE49-F238E27FC236}">
                <a16:creationId xmlns:a16="http://schemas.microsoft.com/office/drawing/2014/main" id="{96A7AA49-7228-433E-AC15-877D32795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9AD5ABF5-2D7A-4D10-A9E6-AF2F2372DE82}"/>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2377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268760"/>
            <a:ext cx="7416824" cy="1512168"/>
          </a:xfrm>
        </p:spPr>
        <p:txBody>
          <a:bodyPr>
            <a:normAutofit fontScale="90000"/>
          </a:bodyPr>
          <a:lstStyle/>
          <a:p>
            <a:r>
              <a:rPr lang="en-GB" sz="2000" dirty="0">
                <a:solidFill>
                  <a:schemeClr val="tx1"/>
                </a:solidFill>
                <a:latin typeface="Arial" panose="020B0604020202020204" pitchFamily="34" charset="0"/>
                <a:cs typeface="Arial" panose="020B0604020202020204" pitchFamily="34" charset="0"/>
              </a:rPr>
              <a:t>The learning opportunities we provide in Foundation Stage build upon the interests of the children and the things they wish to learn about, partnered with the expertise and creativity of the staff, all of which is reflected in the classrooms and outside learning spaces.</a:t>
            </a:r>
          </a:p>
        </p:txBody>
      </p:sp>
      <p:pic>
        <p:nvPicPr>
          <p:cNvPr id="11" name="Picture 10">
            <a:extLst>
              <a:ext uri="{FF2B5EF4-FFF2-40B4-BE49-F238E27FC236}">
                <a16:creationId xmlns:a16="http://schemas.microsoft.com/office/drawing/2014/main" id="{A1D15415-08DC-431C-B99F-95DA5D938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2" name="Picture 11">
            <a:extLst>
              <a:ext uri="{FF2B5EF4-FFF2-40B4-BE49-F238E27FC236}">
                <a16:creationId xmlns:a16="http://schemas.microsoft.com/office/drawing/2014/main" id="{CCD3BF99-9FA4-47AF-900A-415A7878402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3528" y="2564904"/>
            <a:ext cx="1897380" cy="2430145"/>
          </a:xfrm>
          <a:prstGeom prst="rect">
            <a:avLst/>
          </a:prstGeom>
        </p:spPr>
      </p:pic>
      <p:pic>
        <p:nvPicPr>
          <p:cNvPr id="13" name="Picture 12">
            <a:extLst>
              <a:ext uri="{FF2B5EF4-FFF2-40B4-BE49-F238E27FC236}">
                <a16:creationId xmlns:a16="http://schemas.microsoft.com/office/drawing/2014/main" id="{F368943A-26BE-41AD-955A-3EEBF6B8539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553263" y="2565539"/>
            <a:ext cx="1833245" cy="2430145"/>
          </a:xfrm>
          <a:prstGeom prst="rect">
            <a:avLst/>
          </a:prstGeom>
        </p:spPr>
      </p:pic>
      <p:pic>
        <p:nvPicPr>
          <p:cNvPr id="14" name="Picture 13">
            <a:extLst>
              <a:ext uri="{FF2B5EF4-FFF2-40B4-BE49-F238E27FC236}">
                <a16:creationId xmlns:a16="http://schemas.microsoft.com/office/drawing/2014/main" id="{6DEFD027-DD5A-403E-9E19-42E3B5DD5A9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62208" y="2565539"/>
            <a:ext cx="1839595" cy="2430145"/>
          </a:xfrm>
          <a:prstGeom prst="rect">
            <a:avLst/>
          </a:prstGeom>
        </p:spPr>
      </p:pic>
      <p:pic>
        <p:nvPicPr>
          <p:cNvPr id="15" name="Picture 14">
            <a:extLst>
              <a:ext uri="{FF2B5EF4-FFF2-40B4-BE49-F238E27FC236}">
                <a16:creationId xmlns:a16="http://schemas.microsoft.com/office/drawing/2014/main" id="{D03FCC72-22E2-4FC9-BB9D-72451E37BCC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99592" y="5157192"/>
            <a:ext cx="2156460" cy="1485265"/>
          </a:xfrm>
          <a:prstGeom prst="rect">
            <a:avLst/>
          </a:prstGeom>
        </p:spPr>
      </p:pic>
      <p:pic>
        <p:nvPicPr>
          <p:cNvPr id="16" name="C5B16B94-634C-496E-913E-872442D54C94">
            <a:extLst>
              <a:ext uri="{FF2B5EF4-FFF2-40B4-BE49-F238E27FC236}">
                <a16:creationId xmlns:a16="http://schemas.microsoft.com/office/drawing/2014/main" id="{1465619D-586B-442C-AA33-53044CAAC62D}"/>
              </a:ext>
            </a:extLst>
          </p:cNvPr>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3203848" y="5157192"/>
            <a:ext cx="2448272" cy="1512168"/>
          </a:xfrm>
          <a:prstGeom prst="rect">
            <a:avLst/>
          </a:prstGeom>
          <a:noFill/>
          <a:ln>
            <a:noFill/>
          </a:ln>
        </p:spPr>
      </p:pic>
      <p:pic>
        <p:nvPicPr>
          <p:cNvPr id="17" name="Picture 16">
            <a:extLst>
              <a:ext uri="{FF2B5EF4-FFF2-40B4-BE49-F238E27FC236}">
                <a16:creationId xmlns:a16="http://schemas.microsoft.com/office/drawing/2014/main" id="{843461E8-D9FB-4C78-8E9E-910D1BE76DF3}"/>
              </a:ext>
            </a:extLst>
          </p:cNvPr>
          <p:cNvPicPr>
            <a:picLocks noChangeAspect="1"/>
          </p:cNvPicPr>
          <p:nvPr/>
        </p:nvPicPr>
        <p:blipFill>
          <a:blip r:embed="rId9"/>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68673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315210"/>
            <a:ext cx="7704856" cy="1249694"/>
          </a:xfrm>
        </p:spPr>
        <p:txBody>
          <a:bodyPr>
            <a:normAutofit/>
          </a:bodyPr>
          <a:lstStyle/>
          <a:p>
            <a:r>
              <a:rPr lang="en-GB" sz="2000" dirty="0">
                <a:solidFill>
                  <a:schemeClr val="tx1"/>
                </a:solidFill>
                <a:latin typeface="Arial" panose="020B0604020202020204" pitchFamily="34" charset="0"/>
                <a:cs typeface="Arial" panose="020B0604020202020204" pitchFamily="34" charset="0"/>
              </a:rPr>
              <a:t>At Walter Infant School and Nursery the children have the opportunity to learn in an environment that is exciting, stimulating, awe-inspiring and memorable.</a:t>
            </a:r>
          </a:p>
        </p:txBody>
      </p:sp>
      <p:pic>
        <p:nvPicPr>
          <p:cNvPr id="9" name="Content Placeholder 8">
            <a:extLst>
              <a:ext uri="{FF2B5EF4-FFF2-40B4-BE49-F238E27FC236}">
                <a16:creationId xmlns:a16="http://schemas.microsoft.com/office/drawing/2014/main" id="{6CFD7302-7124-4B58-B1C2-88478D9FA256}"/>
              </a:ext>
            </a:extLst>
          </p:cNvPr>
          <p:cNvPicPr>
            <a:picLocks noGrp="1"/>
          </p:cNvPicPr>
          <p:nvPr>
            <p:ph idx="1"/>
          </p:nvPr>
        </p:nvPicPr>
        <p:blipFill>
          <a:blip r:embed="rId2"/>
          <a:stretch>
            <a:fillRect/>
          </a:stretch>
        </p:blipFill>
        <p:spPr>
          <a:xfrm>
            <a:off x="364857" y="2780928"/>
            <a:ext cx="3528392" cy="2761862"/>
          </a:xfrm>
          <a:prstGeom prst="rect">
            <a:avLst/>
          </a:prstGeom>
        </p:spPr>
      </p:pic>
      <p:pic>
        <p:nvPicPr>
          <p:cNvPr id="11" name="Picture 10">
            <a:extLst>
              <a:ext uri="{FF2B5EF4-FFF2-40B4-BE49-F238E27FC236}">
                <a16:creationId xmlns:a16="http://schemas.microsoft.com/office/drawing/2014/main" id="{F0F4C316-9E5F-46B1-B20C-CE563D856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2" name="933FD164-C7FF-4DF7-A169-B4E85B52EF61">
            <a:extLst>
              <a:ext uri="{FF2B5EF4-FFF2-40B4-BE49-F238E27FC236}">
                <a16:creationId xmlns:a16="http://schemas.microsoft.com/office/drawing/2014/main" id="{253F74D0-F56F-4F31-906F-9C46F43F704C}"/>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rot="5400000">
            <a:off x="3838962" y="2721878"/>
            <a:ext cx="3116580" cy="2514600"/>
          </a:xfrm>
          <a:prstGeom prst="rect">
            <a:avLst/>
          </a:prstGeom>
          <a:noFill/>
          <a:ln>
            <a:noFill/>
          </a:ln>
        </p:spPr>
      </p:pic>
      <p:pic>
        <p:nvPicPr>
          <p:cNvPr id="13" name="Picture 12">
            <a:extLst>
              <a:ext uri="{FF2B5EF4-FFF2-40B4-BE49-F238E27FC236}">
                <a16:creationId xmlns:a16="http://schemas.microsoft.com/office/drawing/2014/main" id="{1DA8B3A8-E612-44CB-B5DC-FE40549330B4}"/>
              </a:ext>
            </a:extLst>
          </p:cNvPr>
          <p:cNvPicPr>
            <a:picLocks noChangeAspect="1"/>
          </p:cNvPicPr>
          <p:nvPr/>
        </p:nvPicPr>
        <p:blipFill>
          <a:blip r:embed="rId6"/>
          <a:stretch>
            <a:fillRect/>
          </a:stretch>
        </p:blipFill>
        <p:spPr>
          <a:xfrm>
            <a:off x="8098913" y="5901406"/>
            <a:ext cx="1029874" cy="951929"/>
          </a:xfrm>
          <a:prstGeom prst="rect">
            <a:avLst/>
          </a:prstGeom>
        </p:spPr>
      </p:pic>
      <p:pic>
        <p:nvPicPr>
          <p:cNvPr id="14" name="Picture 13">
            <a:extLst>
              <a:ext uri="{FF2B5EF4-FFF2-40B4-BE49-F238E27FC236}">
                <a16:creationId xmlns:a16="http://schemas.microsoft.com/office/drawing/2014/main" id="{3D53FE9E-2632-49CF-93C9-34642A426D0A}"/>
              </a:ext>
            </a:extLst>
          </p:cNvPr>
          <p:cNvPicPr/>
          <p:nvPr/>
        </p:nvPicPr>
        <p:blipFill rotWithShape="1">
          <a:blip r:embed="rId7"/>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32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D72C2-D70A-4BDF-8376-F37AFA4FC00A}"/>
              </a:ext>
            </a:extLst>
          </p:cNvPr>
          <p:cNvPicPr>
            <a:picLocks noChangeAspect="1"/>
          </p:cNvPicPr>
          <p:nvPr/>
        </p:nvPicPr>
        <p:blipFill rotWithShape="1">
          <a:blip r:embed="rId3"/>
          <a:srcRect t="7797" b="22035"/>
          <a:stretch/>
        </p:blipFill>
        <p:spPr>
          <a:xfrm>
            <a:off x="771577" y="2492896"/>
            <a:ext cx="6752751" cy="2016224"/>
          </a:xfrm>
          <a:prstGeom prst="rect">
            <a:avLst/>
          </a:prstGeom>
        </p:spPr>
      </p:pic>
      <p:sp>
        <p:nvSpPr>
          <p:cNvPr id="13" name="TextBox 12">
            <a:extLst>
              <a:ext uri="{FF2B5EF4-FFF2-40B4-BE49-F238E27FC236}">
                <a16:creationId xmlns:a16="http://schemas.microsoft.com/office/drawing/2014/main" id="{EF1A3295-91CA-4F06-AB9C-F466EABAB18E}"/>
              </a:ext>
            </a:extLst>
          </p:cNvPr>
          <p:cNvSpPr txBox="1"/>
          <p:nvPr/>
        </p:nvSpPr>
        <p:spPr>
          <a:xfrm>
            <a:off x="1611096" y="4602352"/>
            <a:ext cx="93610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Ready</a:t>
            </a: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17BDA15-91F5-4C52-907D-1CD99D342C6E}"/>
              </a:ext>
            </a:extLst>
          </p:cNvPr>
          <p:cNvSpPr txBox="1"/>
          <p:nvPr/>
        </p:nvSpPr>
        <p:spPr>
          <a:xfrm>
            <a:off x="3690752" y="4607349"/>
            <a:ext cx="914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Willing</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6DBBF64-2AF4-4487-9137-D67216696AA6}"/>
              </a:ext>
            </a:extLst>
          </p:cNvPr>
          <p:cNvSpPr txBox="1"/>
          <p:nvPr/>
        </p:nvSpPr>
        <p:spPr>
          <a:xfrm>
            <a:off x="5956153" y="4602352"/>
            <a:ext cx="914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Able</a:t>
            </a:r>
            <a:endParaRPr lang="en-GB"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224BAA-75B5-44F7-829F-95B4D0F59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8" name="Title 1">
            <a:extLst>
              <a:ext uri="{FF2B5EF4-FFF2-40B4-BE49-F238E27FC236}">
                <a16:creationId xmlns:a16="http://schemas.microsoft.com/office/drawing/2014/main" id="{B34B3507-DBC3-4FEC-92A8-1241E0025AF3}"/>
              </a:ext>
            </a:extLst>
          </p:cNvPr>
          <p:cNvSpPr txBox="1">
            <a:spLocks/>
          </p:cNvSpPr>
          <p:nvPr/>
        </p:nvSpPr>
        <p:spPr>
          <a:xfrm>
            <a:off x="75095" y="1124744"/>
            <a:ext cx="6347713" cy="720080"/>
          </a:xfrm>
          <a:prstGeom prst="rect">
            <a:avLst/>
          </a:prstGeom>
        </p:spPr>
        <p:txBody>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Characteristics of Effective Learning</a:t>
            </a:r>
          </a:p>
        </p:txBody>
      </p:sp>
      <p:pic>
        <p:nvPicPr>
          <p:cNvPr id="9" name="Picture 8">
            <a:extLst>
              <a:ext uri="{FF2B5EF4-FFF2-40B4-BE49-F238E27FC236}">
                <a16:creationId xmlns:a16="http://schemas.microsoft.com/office/drawing/2014/main" id="{77B2C70C-A881-435F-A0A8-BEF2BFD98A8E}"/>
              </a:ext>
            </a:extLst>
          </p:cNvPr>
          <p:cNvPicPr/>
          <p:nvPr/>
        </p:nvPicPr>
        <p:blipFill rotWithShape="1">
          <a:blip r:embed="rId5"/>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3EDDC65-0FEE-4AD4-9A2F-12275BEE04B6}"/>
              </a:ext>
            </a:extLst>
          </p:cNvPr>
          <p:cNvPicPr>
            <a:picLocks noChangeAspect="1"/>
          </p:cNvPicPr>
          <p:nvPr/>
        </p:nvPicPr>
        <p:blipFill>
          <a:blip r:embed="rId6"/>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0086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224BAA-75B5-44F7-829F-95B4D0F59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8" name="Title 1">
            <a:extLst>
              <a:ext uri="{FF2B5EF4-FFF2-40B4-BE49-F238E27FC236}">
                <a16:creationId xmlns:a16="http://schemas.microsoft.com/office/drawing/2014/main" id="{B34B3507-DBC3-4FEC-92A8-1241E0025AF3}"/>
              </a:ext>
            </a:extLst>
          </p:cNvPr>
          <p:cNvSpPr txBox="1">
            <a:spLocks/>
          </p:cNvSpPr>
          <p:nvPr/>
        </p:nvSpPr>
        <p:spPr>
          <a:xfrm>
            <a:off x="75095" y="1124744"/>
            <a:ext cx="6347713" cy="720080"/>
          </a:xfrm>
          <a:prstGeom prst="rect">
            <a:avLst/>
          </a:prstGeom>
        </p:spPr>
        <p:txBody>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EYFS</a:t>
            </a:r>
          </a:p>
        </p:txBody>
      </p:sp>
      <p:pic>
        <p:nvPicPr>
          <p:cNvPr id="9" name="Picture 8">
            <a:extLst>
              <a:ext uri="{FF2B5EF4-FFF2-40B4-BE49-F238E27FC236}">
                <a16:creationId xmlns:a16="http://schemas.microsoft.com/office/drawing/2014/main" id="{EE89CCA5-AC34-4A51-A15E-1114B6449488}"/>
              </a:ext>
            </a:extLst>
          </p:cNvPr>
          <p:cNvPicPr>
            <a:picLocks noChangeAspect="1"/>
          </p:cNvPicPr>
          <p:nvPr/>
        </p:nvPicPr>
        <p:blipFill>
          <a:blip r:embed="rId4"/>
          <a:stretch>
            <a:fillRect/>
          </a:stretch>
        </p:blipFill>
        <p:spPr>
          <a:xfrm>
            <a:off x="179512" y="1922744"/>
            <a:ext cx="6984776" cy="1463981"/>
          </a:xfrm>
          <a:prstGeom prst="rect">
            <a:avLst/>
          </a:prstGeom>
        </p:spPr>
      </p:pic>
      <p:pic>
        <p:nvPicPr>
          <p:cNvPr id="10" name="Picture 9">
            <a:extLst>
              <a:ext uri="{FF2B5EF4-FFF2-40B4-BE49-F238E27FC236}">
                <a16:creationId xmlns:a16="http://schemas.microsoft.com/office/drawing/2014/main" id="{B69D6E1A-A814-4872-9AC7-0B5F16CA872A}"/>
              </a:ext>
            </a:extLst>
          </p:cNvPr>
          <p:cNvPicPr>
            <a:picLocks noChangeAspect="1"/>
          </p:cNvPicPr>
          <p:nvPr/>
        </p:nvPicPr>
        <p:blipFill>
          <a:blip r:embed="rId5"/>
          <a:stretch>
            <a:fillRect/>
          </a:stretch>
        </p:blipFill>
        <p:spPr>
          <a:xfrm>
            <a:off x="150709" y="3429000"/>
            <a:ext cx="7517635" cy="1585999"/>
          </a:xfrm>
          <a:prstGeom prst="rect">
            <a:avLst/>
          </a:prstGeom>
        </p:spPr>
      </p:pic>
      <p:sp>
        <p:nvSpPr>
          <p:cNvPr id="2" name="Rectangle 1">
            <a:extLst>
              <a:ext uri="{FF2B5EF4-FFF2-40B4-BE49-F238E27FC236}">
                <a16:creationId xmlns:a16="http://schemas.microsoft.com/office/drawing/2014/main" id="{61429C0E-A042-4D39-A8EC-7E44D4FFD1EC}"/>
              </a:ext>
            </a:extLst>
          </p:cNvPr>
          <p:cNvSpPr/>
          <p:nvPr/>
        </p:nvSpPr>
        <p:spPr>
          <a:xfrm>
            <a:off x="395536" y="5133091"/>
            <a:ext cx="6682906"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There are 17 Early Learning Goals which we will be working towards throughout the duration of Foundation Stage 1 and 2. These are used to inform our planning and curriculum and what we aim for all children to achieve by the end of Foundation Stage 2. </a:t>
            </a:r>
          </a:p>
        </p:txBody>
      </p:sp>
      <p:pic>
        <p:nvPicPr>
          <p:cNvPr id="11" name="Picture 10">
            <a:extLst>
              <a:ext uri="{FF2B5EF4-FFF2-40B4-BE49-F238E27FC236}">
                <a16:creationId xmlns:a16="http://schemas.microsoft.com/office/drawing/2014/main" id="{AF7B5ECC-F7BA-41B6-838F-12ECC4C12C40}"/>
              </a:ext>
            </a:extLst>
          </p:cNvPr>
          <p:cNvPicPr>
            <a:picLocks noChangeAspect="1"/>
          </p:cNvPicPr>
          <p:nvPr/>
        </p:nvPicPr>
        <p:blipFill>
          <a:blip r:embed="rId6"/>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5741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72136"/>
            <a:ext cx="5616624" cy="792088"/>
          </a:xfrm>
        </p:spPr>
        <p:txBody>
          <a:bodyPr/>
          <a:lstStyle/>
          <a:p>
            <a:r>
              <a:rPr lang="en-GB" dirty="0">
                <a:latin typeface="Arial" panose="020B0604020202020204" pitchFamily="34" charset="0"/>
                <a:cs typeface="Arial" panose="020B0604020202020204" pitchFamily="34" charset="0"/>
              </a:rPr>
              <a:t>Adult-Led Activities</a:t>
            </a:r>
          </a:p>
        </p:txBody>
      </p:sp>
      <p:sp>
        <p:nvSpPr>
          <p:cNvPr id="2" name="Content Placeholder 1"/>
          <p:cNvSpPr>
            <a:spLocks noGrp="1"/>
          </p:cNvSpPr>
          <p:nvPr>
            <p:ph idx="1"/>
          </p:nvPr>
        </p:nvSpPr>
        <p:spPr>
          <a:xfrm>
            <a:off x="251520" y="1907719"/>
            <a:ext cx="7056784" cy="3249473"/>
          </a:xfrm>
        </p:spPr>
        <p:txBody>
          <a:bodyPr>
            <a:normAutofit/>
          </a:bodyPr>
          <a:lstStyle/>
          <a:p>
            <a:r>
              <a:rPr lang="en-GB" dirty="0">
                <a:solidFill>
                  <a:schemeClr val="tx1"/>
                </a:solidFill>
                <a:latin typeface="Arial" panose="020B0604020202020204" pitchFamily="34" charset="0"/>
                <a:cs typeface="Arial" panose="020B0604020202020204" pitchFamily="34" charset="0"/>
              </a:rPr>
              <a:t>Children will have whole class inputs and then will be able to practise the skills learnt in a small group with an adult</a:t>
            </a:r>
          </a:p>
          <a:p>
            <a:r>
              <a:rPr lang="en-GB" dirty="0">
                <a:solidFill>
                  <a:schemeClr val="tx1"/>
                </a:solidFill>
                <a:latin typeface="Arial" panose="020B0604020202020204" pitchFamily="34" charset="0"/>
                <a:cs typeface="Arial" panose="020B0604020202020204" pitchFamily="34" charset="0"/>
              </a:rPr>
              <a:t>Small group work will be focused on writing, reading, maths, speaking and listening activities and will be tailored to the children’s stage of learning</a:t>
            </a:r>
          </a:p>
          <a:p>
            <a:r>
              <a:rPr lang="en-GB" dirty="0">
                <a:solidFill>
                  <a:schemeClr val="tx1"/>
                </a:solidFill>
                <a:latin typeface="Arial" panose="020B0604020202020204" pitchFamily="34" charset="0"/>
                <a:cs typeface="Arial" panose="020B0604020202020204" pitchFamily="34" charset="0"/>
              </a:rPr>
              <a:t>Daily phonic sessions</a:t>
            </a:r>
          </a:p>
          <a:p>
            <a:r>
              <a:rPr lang="en-GB" dirty="0">
                <a:solidFill>
                  <a:schemeClr val="tx1"/>
                </a:solidFill>
                <a:latin typeface="Arial" panose="020B0604020202020204" pitchFamily="34" charset="0"/>
                <a:cs typeface="Arial" panose="020B0604020202020204" pitchFamily="34" charset="0"/>
              </a:rPr>
              <a:t>Weekly PE session for 30 hours children</a:t>
            </a:r>
          </a:p>
          <a:p>
            <a:endParaRPr lang="en-GB" dirty="0"/>
          </a:p>
        </p:txBody>
      </p:sp>
      <p:pic>
        <p:nvPicPr>
          <p:cNvPr id="5" name="Picture 4">
            <a:extLst>
              <a:ext uri="{FF2B5EF4-FFF2-40B4-BE49-F238E27FC236}">
                <a16:creationId xmlns:a16="http://schemas.microsoft.com/office/drawing/2014/main" id="{14F5E965-A0FF-4552-8F54-734E78E03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80D54BD3-46AD-41C7-89DC-910E92A6FBB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8C77D54-8AE3-4A51-BF0E-ADF47B7A190C}"/>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3775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178877"/>
            <a:ext cx="6347713" cy="1320800"/>
          </a:xfrm>
        </p:spPr>
        <p:txBody>
          <a:bodyPr/>
          <a:lstStyle/>
          <a:p>
            <a:r>
              <a:rPr lang="en-GB" dirty="0">
                <a:latin typeface="Arial" panose="020B0604020202020204" pitchFamily="34" charset="0"/>
                <a:cs typeface="Arial" panose="020B0604020202020204" pitchFamily="34" charset="0"/>
              </a:rPr>
              <a:t>Child Initiated Learning</a:t>
            </a:r>
          </a:p>
        </p:txBody>
      </p:sp>
      <p:sp>
        <p:nvSpPr>
          <p:cNvPr id="2" name="Content Placeholder 1"/>
          <p:cNvSpPr>
            <a:spLocks noGrp="1"/>
          </p:cNvSpPr>
          <p:nvPr>
            <p:ph idx="1"/>
          </p:nvPr>
        </p:nvSpPr>
        <p:spPr>
          <a:xfrm>
            <a:off x="318022" y="1870108"/>
            <a:ext cx="7062289"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Children will be learning through play and exploration</a:t>
            </a:r>
          </a:p>
          <a:p>
            <a:r>
              <a:rPr lang="en-US" dirty="0">
                <a:solidFill>
                  <a:schemeClr val="tx1"/>
                </a:solidFill>
                <a:latin typeface="Arial" panose="020B0604020202020204" pitchFamily="34" charset="0"/>
                <a:cs typeface="Arial" panose="020B0604020202020204" pitchFamily="34" charset="0"/>
              </a:rPr>
              <a:t>Learning through play will be supported and extended by our carefully planned and resourced learning environment as well as through interaction with adults</a:t>
            </a:r>
            <a:endParaRPr lang="en-GB"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Children</a:t>
            </a:r>
            <a:r>
              <a:rPr lang="en-GB" dirty="0">
                <a:solidFill>
                  <a:schemeClr val="tx1"/>
                </a:solidFill>
                <a:latin typeface="Arial" panose="020B0604020202020204" pitchFamily="34" charset="0"/>
                <a:cs typeface="Arial" panose="020B0604020202020204" pitchFamily="34" charset="0"/>
              </a:rPr>
              <a:t> will be given opportunities to develop the skills they have learnt during adult led activities with increasing independence</a:t>
            </a:r>
          </a:p>
          <a:p>
            <a:r>
              <a:rPr lang="en-GB" dirty="0">
                <a:solidFill>
                  <a:schemeClr val="tx1"/>
                </a:solidFill>
                <a:latin typeface="Arial" panose="020B0604020202020204" pitchFamily="34" charset="0"/>
                <a:cs typeface="Arial" panose="020B0604020202020204" pitchFamily="34" charset="0"/>
              </a:rPr>
              <a:t>Children will have the opportunity to choose their own learning opportunities and follow their interests</a:t>
            </a:r>
          </a:p>
          <a:p>
            <a:r>
              <a:rPr lang="en-GB" dirty="0">
                <a:solidFill>
                  <a:schemeClr val="tx1"/>
                </a:solidFill>
                <a:latin typeface="Arial" panose="020B0604020202020204" pitchFamily="34" charset="0"/>
                <a:cs typeface="Arial" panose="020B0604020202020204" pitchFamily="34" charset="0"/>
              </a:rPr>
              <a:t>They will be able to explore our outside environment at most times and in most weathers!</a:t>
            </a:r>
          </a:p>
        </p:txBody>
      </p:sp>
      <p:pic>
        <p:nvPicPr>
          <p:cNvPr id="5" name="Picture 4">
            <a:extLst>
              <a:ext uri="{FF2B5EF4-FFF2-40B4-BE49-F238E27FC236}">
                <a16:creationId xmlns:a16="http://schemas.microsoft.com/office/drawing/2014/main" id="{3089AB58-046A-44C0-99EB-E4821E8323CA}"/>
              </a:ext>
            </a:extLst>
          </p:cNvPr>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D4A813D-386A-4D00-95BF-9A9F0D486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635D11A9-1324-4B09-BFF1-B422C5DDD8D9}"/>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2799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E02A8-184F-42D5-9557-EB61404B3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F55787EE-B067-4D22-8B0B-8058FFBA791F}"/>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Communication and Language</a:t>
            </a:r>
          </a:p>
        </p:txBody>
      </p:sp>
      <p:sp>
        <p:nvSpPr>
          <p:cNvPr id="8" name="Content Placeholder 1">
            <a:extLst>
              <a:ext uri="{FF2B5EF4-FFF2-40B4-BE49-F238E27FC236}">
                <a16:creationId xmlns:a16="http://schemas.microsoft.com/office/drawing/2014/main" id="{CEB65FFC-757D-45B9-B287-83AA838224EC}"/>
              </a:ext>
            </a:extLst>
          </p:cNvPr>
          <p:cNvSpPr txBox="1">
            <a:spLocks/>
          </p:cNvSpPr>
          <p:nvPr/>
        </p:nvSpPr>
        <p:spPr>
          <a:xfrm>
            <a:off x="251520" y="1907719"/>
            <a:ext cx="7056784" cy="32494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GB" dirty="0"/>
          </a:p>
        </p:txBody>
      </p:sp>
      <p:sp>
        <p:nvSpPr>
          <p:cNvPr id="9" name="Content Placeholder 1">
            <a:extLst>
              <a:ext uri="{FF2B5EF4-FFF2-40B4-BE49-F238E27FC236}">
                <a16:creationId xmlns:a16="http://schemas.microsoft.com/office/drawing/2014/main" id="{B3263290-843A-40EC-8C3B-48A6CCEB300D}"/>
              </a:ext>
            </a:extLst>
          </p:cNvPr>
          <p:cNvSpPr txBox="1">
            <a:spLocks/>
          </p:cNvSpPr>
          <p:nvPr/>
        </p:nvSpPr>
        <p:spPr>
          <a:xfrm>
            <a:off x="251520" y="2056189"/>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Listening, Attention and Understanding</a:t>
            </a:r>
          </a:p>
          <a:p>
            <a:r>
              <a:rPr lang="en-GB" sz="2800" dirty="0">
                <a:solidFill>
                  <a:schemeClr val="tx1"/>
                </a:solidFill>
                <a:latin typeface="Arial" panose="020B0604020202020204" pitchFamily="34" charset="0"/>
                <a:cs typeface="Arial" panose="020B0604020202020204" pitchFamily="34" charset="0"/>
              </a:rPr>
              <a:t>Speaking</a:t>
            </a:r>
          </a:p>
        </p:txBody>
      </p:sp>
      <p:pic>
        <p:nvPicPr>
          <p:cNvPr id="10" name="Picture 9">
            <a:extLst>
              <a:ext uri="{FF2B5EF4-FFF2-40B4-BE49-F238E27FC236}">
                <a16:creationId xmlns:a16="http://schemas.microsoft.com/office/drawing/2014/main" id="{D2499BCF-2803-4C22-82D5-E28AB11227C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1BCE6C8-E5A7-447E-8265-EECF526EDF50}"/>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475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C80965-9F81-43D6-998E-26BDBD49887A}"/>
              </a:ext>
            </a:extLst>
          </p:cNvPr>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8AD218F-7CD9-4696-9194-3ABF8A6C7518}"/>
              </a:ext>
            </a:extLst>
          </p:cNvPr>
          <p:cNvPicPr>
            <a:picLocks noChangeAspect="1"/>
          </p:cNvPicPr>
          <p:nvPr/>
        </p:nvPicPr>
        <p:blipFill>
          <a:blip r:embed="rId3"/>
          <a:stretch>
            <a:fillRect/>
          </a:stretch>
        </p:blipFill>
        <p:spPr>
          <a:xfrm>
            <a:off x="8098913" y="5901406"/>
            <a:ext cx="1029874" cy="951929"/>
          </a:xfrm>
          <a:prstGeom prst="rect">
            <a:avLst/>
          </a:prstGeom>
        </p:spPr>
      </p:pic>
      <p:pic>
        <p:nvPicPr>
          <p:cNvPr id="5" name="Picture 4">
            <a:extLst>
              <a:ext uri="{FF2B5EF4-FFF2-40B4-BE49-F238E27FC236}">
                <a16:creationId xmlns:a16="http://schemas.microsoft.com/office/drawing/2014/main" id="{AD977813-681B-453F-8284-8FA1D0945FE6}"/>
              </a:ext>
            </a:extLst>
          </p:cNvPr>
          <p:cNvPicPr>
            <a:picLocks noChangeAspect="1"/>
          </p:cNvPicPr>
          <p:nvPr/>
        </p:nvPicPr>
        <p:blipFill>
          <a:blip r:embed="rId4"/>
          <a:stretch>
            <a:fillRect/>
          </a:stretch>
        </p:blipFill>
        <p:spPr>
          <a:xfrm>
            <a:off x="251520" y="149873"/>
            <a:ext cx="2304256" cy="2963710"/>
          </a:xfrm>
          <a:prstGeom prst="rect">
            <a:avLst/>
          </a:prstGeom>
        </p:spPr>
      </p:pic>
      <p:pic>
        <p:nvPicPr>
          <p:cNvPr id="11" name="Picture 10">
            <a:extLst>
              <a:ext uri="{FF2B5EF4-FFF2-40B4-BE49-F238E27FC236}">
                <a16:creationId xmlns:a16="http://schemas.microsoft.com/office/drawing/2014/main" id="{E56DD1C1-31AD-43D3-8F7D-B14A0861E984}"/>
              </a:ext>
            </a:extLst>
          </p:cNvPr>
          <p:cNvPicPr>
            <a:picLocks noChangeAspect="1"/>
          </p:cNvPicPr>
          <p:nvPr/>
        </p:nvPicPr>
        <p:blipFill>
          <a:blip r:embed="rId5"/>
          <a:stretch>
            <a:fillRect/>
          </a:stretch>
        </p:blipFill>
        <p:spPr>
          <a:xfrm>
            <a:off x="717628" y="3243993"/>
            <a:ext cx="2170432" cy="2803476"/>
          </a:xfrm>
          <a:prstGeom prst="rect">
            <a:avLst/>
          </a:prstGeom>
        </p:spPr>
      </p:pic>
      <p:pic>
        <p:nvPicPr>
          <p:cNvPr id="3" name="Picture 2">
            <a:extLst>
              <a:ext uri="{FF2B5EF4-FFF2-40B4-BE49-F238E27FC236}">
                <a16:creationId xmlns:a16="http://schemas.microsoft.com/office/drawing/2014/main" id="{D12323C0-CB7C-45AA-9B47-7A3B0DF8B2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3463" y="405560"/>
            <a:ext cx="2174745" cy="2893632"/>
          </a:xfrm>
          <a:prstGeom prst="rect">
            <a:avLst/>
          </a:prstGeom>
        </p:spPr>
      </p:pic>
      <p:pic>
        <p:nvPicPr>
          <p:cNvPr id="6" name="Picture 5">
            <a:extLst>
              <a:ext uri="{FF2B5EF4-FFF2-40B4-BE49-F238E27FC236}">
                <a16:creationId xmlns:a16="http://schemas.microsoft.com/office/drawing/2014/main" id="{CE965CCB-10B7-44C0-92A7-D6CC96A477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886072" y="3865418"/>
            <a:ext cx="2642813" cy="1982110"/>
          </a:xfrm>
          <a:prstGeom prst="rect">
            <a:avLst/>
          </a:prstGeom>
        </p:spPr>
      </p:pic>
      <p:pic>
        <p:nvPicPr>
          <p:cNvPr id="9" name="Picture 8">
            <a:extLst>
              <a:ext uri="{FF2B5EF4-FFF2-40B4-BE49-F238E27FC236}">
                <a16:creationId xmlns:a16="http://schemas.microsoft.com/office/drawing/2014/main" id="{F2A03FC0-FCFC-491E-8F3E-5527B326D1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394200" y="3666650"/>
            <a:ext cx="2939662" cy="2204747"/>
          </a:xfrm>
          <a:prstGeom prst="rect">
            <a:avLst/>
          </a:prstGeom>
        </p:spPr>
      </p:pic>
      <p:pic>
        <p:nvPicPr>
          <p:cNvPr id="13" name="Picture 12">
            <a:extLst>
              <a:ext uri="{FF2B5EF4-FFF2-40B4-BE49-F238E27FC236}">
                <a16:creationId xmlns:a16="http://schemas.microsoft.com/office/drawing/2014/main" id="{B3B65DEE-74B5-4902-B1F3-004E68F22C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442897" y="582989"/>
            <a:ext cx="2893632" cy="2170224"/>
          </a:xfrm>
          <a:prstGeom prst="rect">
            <a:avLst/>
          </a:prstGeom>
        </p:spPr>
      </p:pic>
    </p:spTree>
    <p:extLst>
      <p:ext uri="{BB962C8B-B14F-4D97-AF65-F5344CB8AC3E}">
        <p14:creationId xmlns:p14="http://schemas.microsoft.com/office/powerpoint/2010/main" val="402334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4A4A9-EE25-4CEE-9C7E-E9E866248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810F6AA8-27A8-4A5F-8997-35884BF41992}"/>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Personal, Social and Emotional Development</a:t>
            </a:r>
          </a:p>
        </p:txBody>
      </p:sp>
      <p:sp>
        <p:nvSpPr>
          <p:cNvPr id="8" name="Content Placeholder 1">
            <a:extLst>
              <a:ext uri="{FF2B5EF4-FFF2-40B4-BE49-F238E27FC236}">
                <a16:creationId xmlns:a16="http://schemas.microsoft.com/office/drawing/2014/main" id="{9D748080-1B65-4A3D-8A6D-98AD06363EE4}"/>
              </a:ext>
            </a:extLst>
          </p:cNvPr>
          <p:cNvSpPr txBox="1">
            <a:spLocks/>
          </p:cNvSpPr>
          <p:nvPr/>
        </p:nvSpPr>
        <p:spPr>
          <a:xfrm>
            <a:off x="251520" y="2631730"/>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Self-Regulation</a:t>
            </a:r>
          </a:p>
          <a:p>
            <a:r>
              <a:rPr lang="en-GB" sz="2800" dirty="0">
                <a:solidFill>
                  <a:schemeClr val="tx1"/>
                </a:solidFill>
                <a:latin typeface="Arial" panose="020B0604020202020204" pitchFamily="34" charset="0"/>
                <a:cs typeface="Arial" panose="020B0604020202020204" pitchFamily="34" charset="0"/>
              </a:rPr>
              <a:t>Managing Self</a:t>
            </a:r>
          </a:p>
          <a:p>
            <a:r>
              <a:rPr lang="en-GB" sz="2800" dirty="0">
                <a:solidFill>
                  <a:schemeClr val="tx1"/>
                </a:solidFill>
                <a:latin typeface="Arial" panose="020B0604020202020204" pitchFamily="34" charset="0"/>
                <a:cs typeface="Arial" panose="020B0604020202020204" pitchFamily="34" charset="0"/>
              </a:rPr>
              <a:t>Building Relationships</a:t>
            </a:r>
          </a:p>
        </p:txBody>
      </p:sp>
      <p:pic>
        <p:nvPicPr>
          <p:cNvPr id="9" name="Picture 8">
            <a:extLst>
              <a:ext uri="{FF2B5EF4-FFF2-40B4-BE49-F238E27FC236}">
                <a16:creationId xmlns:a16="http://schemas.microsoft.com/office/drawing/2014/main" id="{EE7161E6-60D7-4BDA-AF15-6C6B02F1B3C8}"/>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534F62E-7E26-423E-8D53-5D6F12C3B10F}"/>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40456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Headteacher’s Welcome</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pic>
        <p:nvPicPr>
          <p:cNvPr id="5" name="Picture 4">
            <a:extLst>
              <a:ext uri="{FF2B5EF4-FFF2-40B4-BE49-F238E27FC236}">
                <a16:creationId xmlns:a16="http://schemas.microsoft.com/office/drawing/2014/main" id="{CDDBE08D-72EB-478D-AB67-CBFD782BA803}"/>
              </a:ext>
            </a:extLst>
          </p:cNvPr>
          <p:cNvPicPr/>
          <p:nvPr/>
        </p:nvPicPr>
        <p:blipFill>
          <a:blip r:embed="rId4"/>
          <a:stretch>
            <a:fillRect/>
          </a:stretch>
        </p:blipFill>
        <p:spPr>
          <a:xfrm>
            <a:off x="5940152" y="162904"/>
            <a:ext cx="3026668" cy="1537904"/>
          </a:xfrm>
          <a:prstGeom prst="rect">
            <a:avLst/>
          </a:prstGeom>
        </p:spPr>
      </p:pic>
      <p:sp>
        <p:nvSpPr>
          <p:cNvPr id="3" name="Rectangle 2">
            <a:extLst>
              <a:ext uri="{FF2B5EF4-FFF2-40B4-BE49-F238E27FC236}">
                <a16:creationId xmlns:a16="http://schemas.microsoft.com/office/drawing/2014/main" id="{CFDBE2D9-D686-4D93-B08C-6AC7AC8181FF}"/>
              </a:ext>
            </a:extLst>
          </p:cNvPr>
          <p:cNvSpPr/>
          <p:nvPr/>
        </p:nvSpPr>
        <p:spPr>
          <a:xfrm>
            <a:off x="251520" y="1970848"/>
            <a:ext cx="8188121" cy="4093428"/>
          </a:xfrm>
          <a:prstGeom prst="rect">
            <a:avLst/>
          </a:prstGeom>
        </p:spPr>
        <p:txBody>
          <a:bodyPr wrap="square">
            <a:spAutoFit/>
          </a:bodyPr>
          <a:lstStyle/>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Walter Infant School and Nursery is unique; we call ourselves a BIG school for little people.  The staff team at Walter Infant School and Nursery are committed to making our school a very happy place for our wonderful children to learn and play.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We are a Values-based School and our values of respect, kindness, honesty, empathy and resilience run through our school like a gentle, calming river, ensuring that our children feel safe, loved and cared for.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Our school motto is </a:t>
            </a:r>
            <a:r>
              <a:rPr lang="en-GB" sz="2000" b="1" i="1" dirty="0">
                <a:solidFill>
                  <a:srgbClr val="660033"/>
                </a:solidFill>
                <a:latin typeface="Arial" panose="020B0604020202020204" pitchFamily="34" charset="0"/>
                <a:ea typeface="Calibri" panose="020F0502020204030204" pitchFamily="34" charset="0"/>
                <a:cs typeface="Times New Roman" panose="02020603050405020304" pitchFamily="18" charset="0"/>
              </a:rPr>
              <a:t>“To be the best I can be!” </a:t>
            </a:r>
            <a:r>
              <a:rPr lang="en-GB" sz="2000" dirty="0">
                <a:latin typeface="Arial" panose="020B0604020202020204" pitchFamily="34" charset="0"/>
                <a:ea typeface="Calibri" panose="020F0502020204030204" pitchFamily="34" charset="0"/>
                <a:cs typeface="Times New Roman" panose="02020603050405020304" pitchFamily="18" charset="0"/>
              </a:rPr>
              <a:t>We nurture our children to become the best version of themselves, celebrating all of their differences and learning alongside each other so that we can all do more, know more and remember more!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C806DD5-5DF5-41FB-AF6C-8A457C7E6AA4}"/>
              </a:ext>
            </a:extLst>
          </p:cNvPr>
          <p:cNvPicPr>
            <a:picLocks noChangeAspect="1"/>
          </p:cNvPicPr>
          <p:nvPr/>
        </p:nvPicPr>
        <p:blipFill>
          <a:blip r:embed="rId5"/>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0308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24C54-4A54-478D-94D9-16EDA4A90365}"/>
              </a:ext>
            </a:extLst>
          </p:cNvPr>
          <p:cNvPicPr>
            <a:picLocks noChangeAspect="1"/>
          </p:cNvPicPr>
          <p:nvPr/>
        </p:nvPicPr>
        <p:blipFill>
          <a:blip r:embed="rId2"/>
          <a:stretch>
            <a:fillRect/>
          </a:stretch>
        </p:blipFill>
        <p:spPr>
          <a:xfrm>
            <a:off x="107504" y="116632"/>
            <a:ext cx="2451379" cy="3068960"/>
          </a:xfrm>
          <a:prstGeom prst="rect">
            <a:avLst/>
          </a:prstGeom>
        </p:spPr>
      </p:pic>
      <p:pic>
        <p:nvPicPr>
          <p:cNvPr id="5" name="Picture 4">
            <a:extLst>
              <a:ext uri="{FF2B5EF4-FFF2-40B4-BE49-F238E27FC236}">
                <a16:creationId xmlns:a16="http://schemas.microsoft.com/office/drawing/2014/main" id="{468BBC22-3766-4FE4-AF5C-101EC6137085}"/>
              </a:ext>
            </a:extLst>
          </p:cNvPr>
          <p:cNvPicPr>
            <a:picLocks noChangeAspect="1"/>
          </p:cNvPicPr>
          <p:nvPr/>
        </p:nvPicPr>
        <p:blipFill>
          <a:blip r:embed="rId3"/>
          <a:stretch>
            <a:fillRect/>
          </a:stretch>
        </p:blipFill>
        <p:spPr>
          <a:xfrm>
            <a:off x="341616" y="3284984"/>
            <a:ext cx="1983153" cy="2664296"/>
          </a:xfrm>
          <a:prstGeom prst="rect">
            <a:avLst/>
          </a:prstGeom>
        </p:spPr>
      </p:pic>
      <p:pic>
        <p:nvPicPr>
          <p:cNvPr id="8" name="Picture 7">
            <a:extLst>
              <a:ext uri="{FF2B5EF4-FFF2-40B4-BE49-F238E27FC236}">
                <a16:creationId xmlns:a16="http://schemas.microsoft.com/office/drawing/2014/main" id="{01B7FAD1-B974-4B7D-8499-33CCF198E348}"/>
              </a:ext>
            </a:extLst>
          </p:cNvPr>
          <p:cNvPicPr>
            <a:picLocks noChangeAspect="1"/>
          </p:cNvPicPr>
          <p:nvPr/>
        </p:nvPicPr>
        <p:blipFill>
          <a:blip r:embed="rId4"/>
          <a:stretch>
            <a:fillRect/>
          </a:stretch>
        </p:blipFill>
        <p:spPr>
          <a:xfrm>
            <a:off x="2483768" y="3861048"/>
            <a:ext cx="2393340" cy="2598792"/>
          </a:xfrm>
          <a:prstGeom prst="rect">
            <a:avLst/>
          </a:prstGeom>
        </p:spPr>
      </p:pic>
      <p:pic>
        <p:nvPicPr>
          <p:cNvPr id="10" name="Picture 9">
            <a:extLst>
              <a:ext uri="{FF2B5EF4-FFF2-40B4-BE49-F238E27FC236}">
                <a16:creationId xmlns:a16="http://schemas.microsoft.com/office/drawing/2014/main" id="{6F277C97-B32B-4B4E-8ED9-BFB8E51626C8}"/>
              </a:ext>
            </a:extLst>
          </p:cNvPr>
          <p:cNvPicPr>
            <a:picLocks noChangeAspect="1"/>
          </p:cNvPicPr>
          <p:nvPr/>
        </p:nvPicPr>
        <p:blipFill>
          <a:blip r:embed="rId5"/>
          <a:stretch>
            <a:fillRect/>
          </a:stretch>
        </p:blipFill>
        <p:spPr>
          <a:xfrm>
            <a:off x="2717882" y="692696"/>
            <a:ext cx="2495351" cy="2996633"/>
          </a:xfrm>
          <a:prstGeom prst="rect">
            <a:avLst/>
          </a:prstGeom>
        </p:spPr>
      </p:pic>
      <p:pic>
        <p:nvPicPr>
          <p:cNvPr id="12" name="Picture 11">
            <a:extLst>
              <a:ext uri="{FF2B5EF4-FFF2-40B4-BE49-F238E27FC236}">
                <a16:creationId xmlns:a16="http://schemas.microsoft.com/office/drawing/2014/main" id="{6FEE06DE-1F1E-496C-8FD5-5600B90CDE23}"/>
              </a:ext>
            </a:extLst>
          </p:cNvPr>
          <p:cNvPicPr>
            <a:picLocks noChangeAspect="1"/>
          </p:cNvPicPr>
          <p:nvPr/>
        </p:nvPicPr>
        <p:blipFill>
          <a:blip r:embed="rId6"/>
          <a:stretch>
            <a:fillRect/>
          </a:stretch>
        </p:blipFill>
        <p:spPr>
          <a:xfrm>
            <a:off x="5480068" y="135090"/>
            <a:ext cx="2136692" cy="2564684"/>
          </a:xfrm>
          <a:prstGeom prst="rect">
            <a:avLst/>
          </a:prstGeom>
        </p:spPr>
      </p:pic>
      <p:pic>
        <p:nvPicPr>
          <p:cNvPr id="4" name="Picture 3">
            <a:extLst>
              <a:ext uri="{FF2B5EF4-FFF2-40B4-BE49-F238E27FC236}">
                <a16:creationId xmlns:a16="http://schemas.microsoft.com/office/drawing/2014/main" id="{D7563C72-2A36-4320-9845-D20CB8F69E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4912" y="2927586"/>
            <a:ext cx="1983153" cy="2638707"/>
          </a:xfrm>
          <a:prstGeom prst="rect">
            <a:avLst/>
          </a:prstGeom>
        </p:spPr>
      </p:pic>
      <p:pic>
        <p:nvPicPr>
          <p:cNvPr id="7" name="Picture 6">
            <a:extLst>
              <a:ext uri="{FF2B5EF4-FFF2-40B4-BE49-F238E27FC236}">
                <a16:creationId xmlns:a16="http://schemas.microsoft.com/office/drawing/2014/main" id="{A55B3E95-039A-4D3E-85BF-4D8519599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6107" y="4246940"/>
            <a:ext cx="1849806" cy="2461280"/>
          </a:xfrm>
          <a:prstGeom prst="rect">
            <a:avLst/>
          </a:prstGeom>
        </p:spPr>
      </p:pic>
    </p:spTree>
    <p:extLst>
      <p:ext uri="{BB962C8B-B14F-4D97-AF65-F5344CB8AC3E}">
        <p14:creationId xmlns:p14="http://schemas.microsoft.com/office/powerpoint/2010/main" val="1105037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FD9357-0E2C-4CE7-8173-97DC5CC2C2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A9E106D9-3F9F-451A-B794-0418DC262EC7}"/>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Physical Development</a:t>
            </a:r>
          </a:p>
        </p:txBody>
      </p:sp>
      <p:sp>
        <p:nvSpPr>
          <p:cNvPr id="10" name="Content Placeholder 1">
            <a:extLst>
              <a:ext uri="{FF2B5EF4-FFF2-40B4-BE49-F238E27FC236}">
                <a16:creationId xmlns:a16="http://schemas.microsoft.com/office/drawing/2014/main" id="{B9A8747A-35CF-4DFE-85E6-ECCC3B5EBF67}"/>
              </a:ext>
            </a:extLst>
          </p:cNvPr>
          <p:cNvSpPr txBox="1">
            <a:spLocks/>
          </p:cNvSpPr>
          <p:nvPr/>
        </p:nvSpPr>
        <p:spPr>
          <a:xfrm>
            <a:off x="179512" y="2132856"/>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Gross Motor</a:t>
            </a:r>
          </a:p>
          <a:p>
            <a:r>
              <a:rPr lang="en-GB" sz="2800" dirty="0">
                <a:solidFill>
                  <a:schemeClr val="tx1"/>
                </a:solidFill>
                <a:latin typeface="Arial" panose="020B0604020202020204" pitchFamily="34" charset="0"/>
                <a:cs typeface="Arial" panose="020B0604020202020204" pitchFamily="34" charset="0"/>
              </a:rPr>
              <a:t>Fine Motor</a:t>
            </a:r>
          </a:p>
        </p:txBody>
      </p:sp>
      <p:pic>
        <p:nvPicPr>
          <p:cNvPr id="11" name="Picture 10">
            <a:extLst>
              <a:ext uri="{FF2B5EF4-FFF2-40B4-BE49-F238E27FC236}">
                <a16:creationId xmlns:a16="http://schemas.microsoft.com/office/drawing/2014/main" id="{4532B12C-4A0F-453C-9E94-C46283D03A7D}"/>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8E16946-6258-4456-A684-C9FB51C4501A}"/>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3" name="Picture 12">
            <a:extLst>
              <a:ext uri="{FF2B5EF4-FFF2-40B4-BE49-F238E27FC236}">
                <a16:creationId xmlns:a16="http://schemas.microsoft.com/office/drawing/2014/main" id="{62665E52-E27F-47C0-85DC-B06256A6FA79}"/>
              </a:ext>
            </a:extLst>
          </p:cNvPr>
          <p:cNvPicPr>
            <a:picLocks noChangeAspect="1"/>
          </p:cNvPicPr>
          <p:nvPr/>
        </p:nvPicPr>
        <p:blipFill>
          <a:blip r:embed="rId5"/>
          <a:stretch>
            <a:fillRect/>
          </a:stretch>
        </p:blipFill>
        <p:spPr>
          <a:xfrm>
            <a:off x="3972123" y="1988840"/>
            <a:ext cx="2832125" cy="3789040"/>
          </a:xfrm>
          <a:prstGeom prst="rect">
            <a:avLst/>
          </a:prstGeom>
        </p:spPr>
      </p:pic>
    </p:spTree>
    <p:extLst>
      <p:ext uri="{BB962C8B-B14F-4D97-AF65-F5344CB8AC3E}">
        <p14:creationId xmlns:p14="http://schemas.microsoft.com/office/powerpoint/2010/main" val="36622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4ACE3A08-F06C-48C8-9163-EC443BF30962}"/>
              </a:ext>
            </a:extLst>
          </p:cNvPr>
          <p:cNvPicPr>
            <a:picLocks noChangeAspect="1"/>
          </p:cNvPicPr>
          <p:nvPr/>
        </p:nvPicPr>
        <p:blipFill>
          <a:blip r:embed="rId2"/>
          <a:stretch>
            <a:fillRect/>
          </a:stretch>
        </p:blipFill>
        <p:spPr>
          <a:xfrm>
            <a:off x="3496735" y="210141"/>
            <a:ext cx="2150529" cy="2855352"/>
          </a:xfrm>
          <a:prstGeom prst="rect">
            <a:avLst/>
          </a:prstGeom>
        </p:spPr>
      </p:pic>
      <p:pic>
        <p:nvPicPr>
          <p:cNvPr id="6" name="Picture 5">
            <a:extLst>
              <a:ext uri="{FF2B5EF4-FFF2-40B4-BE49-F238E27FC236}">
                <a16:creationId xmlns:a16="http://schemas.microsoft.com/office/drawing/2014/main" id="{A9797A0F-72DE-4336-A4B3-E4EEDA8A5BB7}"/>
              </a:ext>
            </a:extLst>
          </p:cNvPr>
          <p:cNvPicPr>
            <a:picLocks noChangeAspect="1"/>
          </p:cNvPicPr>
          <p:nvPr/>
        </p:nvPicPr>
        <p:blipFill>
          <a:blip r:embed="rId3"/>
          <a:stretch>
            <a:fillRect/>
          </a:stretch>
        </p:blipFill>
        <p:spPr>
          <a:xfrm>
            <a:off x="395536" y="2951680"/>
            <a:ext cx="2345018" cy="3140968"/>
          </a:xfrm>
          <a:prstGeom prst="rect">
            <a:avLst/>
          </a:prstGeom>
        </p:spPr>
      </p:pic>
      <p:pic>
        <p:nvPicPr>
          <p:cNvPr id="12" name="Picture 11">
            <a:extLst>
              <a:ext uri="{FF2B5EF4-FFF2-40B4-BE49-F238E27FC236}">
                <a16:creationId xmlns:a16="http://schemas.microsoft.com/office/drawing/2014/main" id="{C161AB80-56FC-4A42-B72D-6CF4B1F4521E}"/>
              </a:ext>
            </a:extLst>
          </p:cNvPr>
          <p:cNvPicPr>
            <a:picLocks noChangeAspect="1"/>
          </p:cNvPicPr>
          <p:nvPr/>
        </p:nvPicPr>
        <p:blipFill>
          <a:blip r:embed="rId4"/>
          <a:stretch>
            <a:fillRect/>
          </a:stretch>
        </p:blipFill>
        <p:spPr>
          <a:xfrm>
            <a:off x="2915816" y="3464952"/>
            <a:ext cx="2432756" cy="3068960"/>
          </a:xfrm>
          <a:prstGeom prst="rect">
            <a:avLst/>
          </a:prstGeom>
        </p:spPr>
      </p:pic>
      <p:pic>
        <p:nvPicPr>
          <p:cNvPr id="14" name="Picture 13">
            <a:extLst>
              <a:ext uri="{FF2B5EF4-FFF2-40B4-BE49-F238E27FC236}">
                <a16:creationId xmlns:a16="http://schemas.microsoft.com/office/drawing/2014/main" id="{CC35AABA-C5B6-4D90-B5EC-0ED7DF94C6EB}"/>
              </a:ext>
            </a:extLst>
          </p:cNvPr>
          <p:cNvPicPr>
            <a:picLocks noChangeAspect="1"/>
          </p:cNvPicPr>
          <p:nvPr/>
        </p:nvPicPr>
        <p:blipFill>
          <a:blip r:embed="rId5"/>
          <a:stretch>
            <a:fillRect/>
          </a:stretch>
        </p:blipFill>
        <p:spPr>
          <a:xfrm>
            <a:off x="5523834" y="3284984"/>
            <a:ext cx="2688179" cy="3140968"/>
          </a:xfrm>
          <a:prstGeom prst="rect">
            <a:avLst/>
          </a:prstGeom>
        </p:spPr>
      </p:pic>
      <p:pic>
        <p:nvPicPr>
          <p:cNvPr id="16" name="Picture 15">
            <a:extLst>
              <a:ext uri="{FF2B5EF4-FFF2-40B4-BE49-F238E27FC236}">
                <a16:creationId xmlns:a16="http://schemas.microsoft.com/office/drawing/2014/main" id="{7F26F131-AEC6-4D3D-8FA6-E1F3A8296B1E}"/>
              </a:ext>
            </a:extLst>
          </p:cNvPr>
          <p:cNvPicPr>
            <a:picLocks noChangeAspect="1"/>
          </p:cNvPicPr>
          <p:nvPr/>
        </p:nvPicPr>
        <p:blipFill>
          <a:blip r:embed="rId6"/>
          <a:stretch>
            <a:fillRect/>
          </a:stretch>
        </p:blipFill>
        <p:spPr>
          <a:xfrm>
            <a:off x="893374" y="116632"/>
            <a:ext cx="2319587" cy="2732189"/>
          </a:xfrm>
          <a:prstGeom prst="rect">
            <a:avLst/>
          </a:prstGeom>
        </p:spPr>
      </p:pic>
      <p:pic>
        <p:nvPicPr>
          <p:cNvPr id="5" name="Picture 4">
            <a:extLst>
              <a:ext uri="{FF2B5EF4-FFF2-40B4-BE49-F238E27FC236}">
                <a16:creationId xmlns:a16="http://schemas.microsoft.com/office/drawing/2014/main" id="{5EE5A4D1-3EDF-43CB-BF84-93A737CAC6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572617" y="528553"/>
            <a:ext cx="2867372" cy="2150529"/>
          </a:xfrm>
          <a:prstGeom prst="rect">
            <a:avLst/>
          </a:prstGeom>
        </p:spPr>
      </p:pic>
    </p:spTree>
    <p:extLst>
      <p:ext uri="{BB962C8B-B14F-4D97-AF65-F5344CB8AC3E}">
        <p14:creationId xmlns:p14="http://schemas.microsoft.com/office/powerpoint/2010/main" val="2148736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EDFD5-E801-482F-A2DE-CE985B0DA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E0C6364A-D9EA-43CD-8D70-835E2F8A6D1F}"/>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Literacy Development</a:t>
            </a:r>
          </a:p>
        </p:txBody>
      </p:sp>
      <p:sp>
        <p:nvSpPr>
          <p:cNvPr id="8" name="Content Placeholder 1">
            <a:extLst>
              <a:ext uri="{FF2B5EF4-FFF2-40B4-BE49-F238E27FC236}">
                <a16:creationId xmlns:a16="http://schemas.microsoft.com/office/drawing/2014/main" id="{D2356155-70E7-4D23-B5D9-E378B64ACC97}"/>
              </a:ext>
            </a:extLst>
          </p:cNvPr>
          <p:cNvSpPr txBox="1">
            <a:spLocks/>
          </p:cNvSpPr>
          <p:nvPr/>
        </p:nvSpPr>
        <p:spPr>
          <a:xfrm>
            <a:off x="179512" y="2132856"/>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Comprehension</a:t>
            </a:r>
          </a:p>
          <a:p>
            <a:r>
              <a:rPr lang="en-GB" sz="2800" dirty="0">
                <a:solidFill>
                  <a:schemeClr val="tx1"/>
                </a:solidFill>
                <a:latin typeface="Arial" panose="020B0604020202020204" pitchFamily="34" charset="0"/>
                <a:cs typeface="Arial" panose="020B0604020202020204" pitchFamily="34" charset="0"/>
              </a:rPr>
              <a:t>Word Reading</a:t>
            </a:r>
          </a:p>
          <a:p>
            <a:r>
              <a:rPr lang="en-GB" sz="2800" dirty="0">
                <a:solidFill>
                  <a:schemeClr val="tx1"/>
                </a:solidFill>
                <a:latin typeface="Arial" panose="020B0604020202020204" pitchFamily="34" charset="0"/>
                <a:cs typeface="Arial" panose="020B0604020202020204" pitchFamily="34" charset="0"/>
              </a:rPr>
              <a:t>Writing</a:t>
            </a:r>
          </a:p>
        </p:txBody>
      </p:sp>
      <p:pic>
        <p:nvPicPr>
          <p:cNvPr id="11" name="Picture 10">
            <a:extLst>
              <a:ext uri="{FF2B5EF4-FFF2-40B4-BE49-F238E27FC236}">
                <a16:creationId xmlns:a16="http://schemas.microsoft.com/office/drawing/2014/main" id="{AFD3637A-C0A7-43FF-834A-D8FAF29E614D}"/>
              </a:ext>
            </a:extLst>
          </p:cNvPr>
          <p:cNvPicPr/>
          <p:nvPr/>
        </p:nvPicPr>
        <p:blipFill rotWithShape="1">
          <a:blip r:embed="rId4"/>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131930F1-23C6-4CA6-8F70-4DE0E8D85C2F}"/>
              </a:ext>
            </a:extLst>
          </p:cNvPr>
          <p:cNvPicPr>
            <a:picLocks noChangeAspect="1"/>
          </p:cNvPicPr>
          <p:nvPr/>
        </p:nvPicPr>
        <p:blipFill>
          <a:blip r:embed="rId5"/>
          <a:stretch>
            <a:fillRect/>
          </a:stretch>
        </p:blipFill>
        <p:spPr>
          <a:xfrm>
            <a:off x="8098913" y="5901406"/>
            <a:ext cx="1029874" cy="951929"/>
          </a:xfrm>
          <a:prstGeom prst="rect">
            <a:avLst/>
          </a:prstGeom>
        </p:spPr>
      </p:pic>
      <p:pic>
        <p:nvPicPr>
          <p:cNvPr id="13" name="Picture 12">
            <a:extLst>
              <a:ext uri="{FF2B5EF4-FFF2-40B4-BE49-F238E27FC236}">
                <a16:creationId xmlns:a16="http://schemas.microsoft.com/office/drawing/2014/main" id="{3366F0A2-E9F9-4E1F-BF8D-33280BD30B61}"/>
              </a:ext>
            </a:extLst>
          </p:cNvPr>
          <p:cNvPicPr>
            <a:picLocks noChangeAspect="1"/>
          </p:cNvPicPr>
          <p:nvPr/>
        </p:nvPicPr>
        <p:blipFill>
          <a:blip r:embed="rId6"/>
          <a:stretch>
            <a:fillRect/>
          </a:stretch>
        </p:blipFill>
        <p:spPr>
          <a:xfrm>
            <a:off x="3675768" y="2132856"/>
            <a:ext cx="3521346" cy="3307457"/>
          </a:xfrm>
          <a:prstGeom prst="rect">
            <a:avLst/>
          </a:prstGeom>
        </p:spPr>
      </p:pic>
    </p:spTree>
    <p:extLst>
      <p:ext uri="{BB962C8B-B14F-4D97-AF65-F5344CB8AC3E}">
        <p14:creationId xmlns:p14="http://schemas.microsoft.com/office/powerpoint/2010/main" val="404881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F5F491-1510-4CD2-AC4F-AE3B838E19E9}"/>
              </a:ext>
            </a:extLst>
          </p:cNvPr>
          <p:cNvPicPr>
            <a:picLocks noChangeAspect="1"/>
          </p:cNvPicPr>
          <p:nvPr/>
        </p:nvPicPr>
        <p:blipFill>
          <a:blip r:embed="rId2"/>
          <a:stretch>
            <a:fillRect/>
          </a:stretch>
        </p:blipFill>
        <p:spPr>
          <a:xfrm>
            <a:off x="107504" y="92909"/>
            <a:ext cx="2614556" cy="2760028"/>
          </a:xfrm>
          <a:prstGeom prst="rect">
            <a:avLst/>
          </a:prstGeom>
        </p:spPr>
      </p:pic>
      <p:pic>
        <p:nvPicPr>
          <p:cNvPr id="9" name="Picture 8">
            <a:extLst>
              <a:ext uri="{FF2B5EF4-FFF2-40B4-BE49-F238E27FC236}">
                <a16:creationId xmlns:a16="http://schemas.microsoft.com/office/drawing/2014/main" id="{0C504D4F-982E-4C8E-90C9-E4B13DB605F8}"/>
              </a:ext>
            </a:extLst>
          </p:cNvPr>
          <p:cNvPicPr>
            <a:picLocks noChangeAspect="1"/>
          </p:cNvPicPr>
          <p:nvPr/>
        </p:nvPicPr>
        <p:blipFill>
          <a:blip r:embed="rId3"/>
          <a:stretch>
            <a:fillRect/>
          </a:stretch>
        </p:blipFill>
        <p:spPr>
          <a:xfrm>
            <a:off x="609599" y="2996952"/>
            <a:ext cx="2680860" cy="3523645"/>
          </a:xfrm>
          <a:prstGeom prst="rect">
            <a:avLst/>
          </a:prstGeom>
        </p:spPr>
      </p:pic>
      <p:pic>
        <p:nvPicPr>
          <p:cNvPr id="11" name="Picture 10">
            <a:extLst>
              <a:ext uri="{FF2B5EF4-FFF2-40B4-BE49-F238E27FC236}">
                <a16:creationId xmlns:a16="http://schemas.microsoft.com/office/drawing/2014/main" id="{AF300DB8-E59A-40AA-8EB7-6CC110CC6661}"/>
              </a:ext>
            </a:extLst>
          </p:cNvPr>
          <p:cNvPicPr>
            <a:picLocks noChangeAspect="1"/>
          </p:cNvPicPr>
          <p:nvPr/>
        </p:nvPicPr>
        <p:blipFill>
          <a:blip r:embed="rId4"/>
          <a:stretch>
            <a:fillRect/>
          </a:stretch>
        </p:blipFill>
        <p:spPr>
          <a:xfrm>
            <a:off x="3419872" y="79724"/>
            <a:ext cx="2559389" cy="3349276"/>
          </a:xfrm>
          <a:prstGeom prst="rect">
            <a:avLst/>
          </a:prstGeom>
        </p:spPr>
      </p:pic>
      <p:pic>
        <p:nvPicPr>
          <p:cNvPr id="12" name="Picture 11">
            <a:extLst>
              <a:ext uri="{FF2B5EF4-FFF2-40B4-BE49-F238E27FC236}">
                <a16:creationId xmlns:a16="http://schemas.microsoft.com/office/drawing/2014/main" id="{8EE42BCA-AD39-4C55-AA27-F703D187C370}"/>
              </a:ext>
            </a:extLst>
          </p:cNvPr>
          <p:cNvPicPr>
            <a:picLocks noChangeAspect="1"/>
          </p:cNvPicPr>
          <p:nvPr/>
        </p:nvPicPr>
        <p:blipFill>
          <a:blip r:embed="rId5"/>
          <a:stretch>
            <a:fillRect/>
          </a:stretch>
        </p:blipFill>
        <p:spPr>
          <a:xfrm>
            <a:off x="6228184" y="548680"/>
            <a:ext cx="2680860" cy="3596682"/>
          </a:xfrm>
          <a:prstGeom prst="rect">
            <a:avLst/>
          </a:prstGeom>
        </p:spPr>
      </p:pic>
      <p:pic>
        <p:nvPicPr>
          <p:cNvPr id="13" name="Picture 12">
            <a:extLst>
              <a:ext uri="{FF2B5EF4-FFF2-40B4-BE49-F238E27FC236}">
                <a16:creationId xmlns:a16="http://schemas.microsoft.com/office/drawing/2014/main" id="{19677C4C-C917-4687-AF73-13A83D03F8BB}"/>
              </a:ext>
            </a:extLst>
          </p:cNvPr>
          <p:cNvPicPr>
            <a:picLocks noChangeAspect="1"/>
          </p:cNvPicPr>
          <p:nvPr/>
        </p:nvPicPr>
        <p:blipFill>
          <a:blip r:embed="rId6"/>
          <a:stretch>
            <a:fillRect/>
          </a:stretch>
        </p:blipFill>
        <p:spPr>
          <a:xfrm>
            <a:off x="3585573" y="3609924"/>
            <a:ext cx="2347496" cy="3168352"/>
          </a:xfrm>
          <a:prstGeom prst="rect">
            <a:avLst/>
          </a:prstGeom>
        </p:spPr>
      </p:pic>
    </p:spTree>
    <p:extLst>
      <p:ext uri="{BB962C8B-B14F-4D97-AF65-F5344CB8AC3E}">
        <p14:creationId xmlns:p14="http://schemas.microsoft.com/office/powerpoint/2010/main" val="1108448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3352D-48D6-4AC6-8AED-029882F09C0A}"/>
              </a:ext>
            </a:extLst>
          </p:cNvPr>
          <p:cNvPicPr>
            <a:picLocks noChangeAspect="1"/>
          </p:cNvPicPr>
          <p:nvPr/>
        </p:nvPicPr>
        <p:blipFill>
          <a:blip r:embed="rId2"/>
          <a:stretch>
            <a:fillRect/>
          </a:stretch>
        </p:blipFill>
        <p:spPr>
          <a:xfrm>
            <a:off x="223255" y="188640"/>
            <a:ext cx="2448271" cy="3283936"/>
          </a:xfrm>
          <a:prstGeom prst="rect">
            <a:avLst/>
          </a:prstGeom>
        </p:spPr>
      </p:pic>
      <p:pic>
        <p:nvPicPr>
          <p:cNvPr id="3" name="Picture 2">
            <a:extLst>
              <a:ext uri="{FF2B5EF4-FFF2-40B4-BE49-F238E27FC236}">
                <a16:creationId xmlns:a16="http://schemas.microsoft.com/office/drawing/2014/main" id="{F5DC97D3-82B6-4F44-A936-766AB940C6F2}"/>
              </a:ext>
            </a:extLst>
          </p:cNvPr>
          <p:cNvPicPr>
            <a:picLocks noChangeAspect="1"/>
          </p:cNvPicPr>
          <p:nvPr/>
        </p:nvPicPr>
        <p:blipFill>
          <a:blip r:embed="rId3"/>
          <a:stretch>
            <a:fillRect/>
          </a:stretch>
        </p:blipFill>
        <p:spPr>
          <a:xfrm>
            <a:off x="2843808" y="404664"/>
            <a:ext cx="3518250" cy="2404194"/>
          </a:xfrm>
          <a:prstGeom prst="rect">
            <a:avLst/>
          </a:prstGeom>
        </p:spPr>
      </p:pic>
      <p:pic>
        <p:nvPicPr>
          <p:cNvPr id="4" name="Picture 3">
            <a:extLst>
              <a:ext uri="{FF2B5EF4-FFF2-40B4-BE49-F238E27FC236}">
                <a16:creationId xmlns:a16="http://schemas.microsoft.com/office/drawing/2014/main" id="{225E2D38-5C0A-4FCE-B5DD-AD8B1A68707B}"/>
              </a:ext>
            </a:extLst>
          </p:cNvPr>
          <p:cNvPicPr>
            <a:picLocks noChangeAspect="1"/>
          </p:cNvPicPr>
          <p:nvPr/>
        </p:nvPicPr>
        <p:blipFill>
          <a:blip r:embed="rId4"/>
          <a:stretch>
            <a:fillRect/>
          </a:stretch>
        </p:blipFill>
        <p:spPr>
          <a:xfrm>
            <a:off x="4095832" y="3108811"/>
            <a:ext cx="2340283" cy="3284984"/>
          </a:xfrm>
          <a:prstGeom prst="rect">
            <a:avLst/>
          </a:prstGeom>
        </p:spPr>
      </p:pic>
      <p:pic>
        <p:nvPicPr>
          <p:cNvPr id="5" name="Picture 4">
            <a:extLst>
              <a:ext uri="{FF2B5EF4-FFF2-40B4-BE49-F238E27FC236}">
                <a16:creationId xmlns:a16="http://schemas.microsoft.com/office/drawing/2014/main" id="{CB28608B-D283-489F-884E-21830F56F047}"/>
              </a:ext>
            </a:extLst>
          </p:cNvPr>
          <p:cNvPicPr>
            <a:picLocks noChangeAspect="1"/>
          </p:cNvPicPr>
          <p:nvPr/>
        </p:nvPicPr>
        <p:blipFill>
          <a:blip r:embed="rId5"/>
          <a:stretch>
            <a:fillRect/>
          </a:stretch>
        </p:blipFill>
        <p:spPr>
          <a:xfrm>
            <a:off x="539552" y="3744847"/>
            <a:ext cx="3347864" cy="2332398"/>
          </a:xfrm>
          <a:prstGeom prst="rect">
            <a:avLst/>
          </a:prstGeom>
        </p:spPr>
      </p:pic>
      <p:pic>
        <p:nvPicPr>
          <p:cNvPr id="8" name="Picture 7">
            <a:extLst>
              <a:ext uri="{FF2B5EF4-FFF2-40B4-BE49-F238E27FC236}">
                <a16:creationId xmlns:a16="http://schemas.microsoft.com/office/drawing/2014/main" id="{0D879799-7A39-4002-9640-DC1B590046E7}"/>
              </a:ext>
            </a:extLst>
          </p:cNvPr>
          <p:cNvPicPr>
            <a:picLocks noChangeAspect="1"/>
          </p:cNvPicPr>
          <p:nvPr/>
        </p:nvPicPr>
        <p:blipFill>
          <a:blip r:embed="rId6"/>
          <a:stretch>
            <a:fillRect/>
          </a:stretch>
        </p:blipFill>
        <p:spPr>
          <a:xfrm>
            <a:off x="6588433" y="1715952"/>
            <a:ext cx="2349670" cy="3195094"/>
          </a:xfrm>
          <a:prstGeom prst="rect">
            <a:avLst/>
          </a:prstGeom>
        </p:spPr>
      </p:pic>
    </p:spTree>
    <p:extLst>
      <p:ext uri="{BB962C8B-B14F-4D97-AF65-F5344CB8AC3E}">
        <p14:creationId xmlns:p14="http://schemas.microsoft.com/office/powerpoint/2010/main" val="387264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F7ACDB-DC2F-448F-96D5-CE0138F62B94}"/>
              </a:ext>
            </a:extLst>
          </p:cNvPr>
          <p:cNvSpPr>
            <a:spLocks noGrp="1"/>
          </p:cNvSpPr>
          <p:nvPr>
            <p:ph idx="1"/>
          </p:nvPr>
        </p:nvSpPr>
        <p:spPr>
          <a:xfrm>
            <a:off x="183788" y="1988840"/>
            <a:ext cx="6347714" cy="1628450"/>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Number </a:t>
            </a:r>
          </a:p>
          <a:p>
            <a:r>
              <a:rPr lang="en-US" sz="2800" dirty="0">
                <a:solidFill>
                  <a:schemeClr val="tx1"/>
                </a:solidFill>
                <a:latin typeface="Arial" panose="020B0604020202020204" pitchFamily="34" charset="0"/>
                <a:cs typeface="Arial" panose="020B0604020202020204" pitchFamily="34" charset="0"/>
              </a:rPr>
              <a:t>Numerical Patterns </a:t>
            </a:r>
            <a:endParaRPr lang="en-GB"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2D80BE-9E6B-4E0B-A482-180CFFBA2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6040AD86-CF30-4A84-8E8E-D76DAACBE95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A15C102-68AB-41D4-A0AE-70822A07CC0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9" name="Title 2">
            <a:extLst>
              <a:ext uri="{FF2B5EF4-FFF2-40B4-BE49-F238E27FC236}">
                <a16:creationId xmlns:a16="http://schemas.microsoft.com/office/drawing/2014/main" id="{CBADFA8D-0A91-470F-9214-61434D0A052C}"/>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Mathematical Development</a:t>
            </a:r>
          </a:p>
        </p:txBody>
      </p:sp>
      <p:pic>
        <p:nvPicPr>
          <p:cNvPr id="10" name="Picture 9">
            <a:extLst>
              <a:ext uri="{FF2B5EF4-FFF2-40B4-BE49-F238E27FC236}">
                <a16:creationId xmlns:a16="http://schemas.microsoft.com/office/drawing/2014/main" id="{92DE2BF6-E7B8-4666-8F46-6AED4FE62158}"/>
              </a:ext>
            </a:extLst>
          </p:cNvPr>
          <p:cNvPicPr>
            <a:picLocks noChangeAspect="1"/>
          </p:cNvPicPr>
          <p:nvPr/>
        </p:nvPicPr>
        <p:blipFill>
          <a:blip r:embed="rId5"/>
          <a:stretch>
            <a:fillRect/>
          </a:stretch>
        </p:blipFill>
        <p:spPr>
          <a:xfrm>
            <a:off x="4342517" y="2259609"/>
            <a:ext cx="2396751" cy="2978768"/>
          </a:xfrm>
          <a:prstGeom prst="rect">
            <a:avLst/>
          </a:prstGeom>
        </p:spPr>
      </p:pic>
      <p:pic>
        <p:nvPicPr>
          <p:cNvPr id="11" name="Picture 10">
            <a:extLst>
              <a:ext uri="{FF2B5EF4-FFF2-40B4-BE49-F238E27FC236}">
                <a16:creationId xmlns:a16="http://schemas.microsoft.com/office/drawing/2014/main" id="{EE8403C4-5BAA-41DD-BF8D-16A623AAABA2}"/>
              </a:ext>
            </a:extLst>
          </p:cNvPr>
          <p:cNvPicPr>
            <a:picLocks noChangeAspect="1"/>
          </p:cNvPicPr>
          <p:nvPr/>
        </p:nvPicPr>
        <p:blipFill>
          <a:blip r:embed="rId6"/>
          <a:stretch>
            <a:fillRect/>
          </a:stretch>
        </p:blipFill>
        <p:spPr>
          <a:xfrm>
            <a:off x="2375868" y="3552526"/>
            <a:ext cx="1828138" cy="2348880"/>
          </a:xfrm>
          <a:prstGeom prst="rect">
            <a:avLst/>
          </a:prstGeom>
        </p:spPr>
      </p:pic>
    </p:spTree>
    <p:extLst>
      <p:ext uri="{BB962C8B-B14F-4D97-AF65-F5344CB8AC3E}">
        <p14:creationId xmlns:p14="http://schemas.microsoft.com/office/powerpoint/2010/main" val="12277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7AD2F-077F-4664-AF2C-8118BCF28542}"/>
              </a:ext>
            </a:extLst>
          </p:cNvPr>
          <p:cNvPicPr>
            <a:picLocks noChangeAspect="1"/>
          </p:cNvPicPr>
          <p:nvPr/>
        </p:nvPicPr>
        <p:blipFill>
          <a:blip r:embed="rId2"/>
          <a:stretch>
            <a:fillRect/>
          </a:stretch>
        </p:blipFill>
        <p:spPr>
          <a:xfrm>
            <a:off x="107505" y="116632"/>
            <a:ext cx="2096648" cy="2736304"/>
          </a:xfrm>
          <a:prstGeom prst="rect">
            <a:avLst/>
          </a:prstGeom>
        </p:spPr>
      </p:pic>
      <p:pic>
        <p:nvPicPr>
          <p:cNvPr id="7" name="Picture 6">
            <a:extLst>
              <a:ext uri="{FF2B5EF4-FFF2-40B4-BE49-F238E27FC236}">
                <a16:creationId xmlns:a16="http://schemas.microsoft.com/office/drawing/2014/main" id="{28FE7C0C-9639-4815-9318-CEC849187A4A}"/>
              </a:ext>
            </a:extLst>
          </p:cNvPr>
          <p:cNvPicPr>
            <a:picLocks noChangeAspect="1"/>
          </p:cNvPicPr>
          <p:nvPr/>
        </p:nvPicPr>
        <p:blipFill>
          <a:blip r:embed="rId3"/>
          <a:stretch>
            <a:fillRect/>
          </a:stretch>
        </p:blipFill>
        <p:spPr>
          <a:xfrm>
            <a:off x="78971" y="2996952"/>
            <a:ext cx="2243062" cy="2987396"/>
          </a:xfrm>
          <a:prstGeom prst="rect">
            <a:avLst/>
          </a:prstGeom>
        </p:spPr>
      </p:pic>
      <p:pic>
        <p:nvPicPr>
          <p:cNvPr id="14" name="Picture 13">
            <a:extLst>
              <a:ext uri="{FF2B5EF4-FFF2-40B4-BE49-F238E27FC236}">
                <a16:creationId xmlns:a16="http://schemas.microsoft.com/office/drawing/2014/main" id="{78B58149-8E12-4614-944D-C7EAE974BFE5}"/>
              </a:ext>
            </a:extLst>
          </p:cNvPr>
          <p:cNvPicPr>
            <a:picLocks noChangeAspect="1"/>
          </p:cNvPicPr>
          <p:nvPr/>
        </p:nvPicPr>
        <p:blipFill>
          <a:blip r:embed="rId4"/>
          <a:stretch>
            <a:fillRect/>
          </a:stretch>
        </p:blipFill>
        <p:spPr>
          <a:xfrm>
            <a:off x="2420625" y="3888432"/>
            <a:ext cx="2179919" cy="2852936"/>
          </a:xfrm>
          <a:prstGeom prst="rect">
            <a:avLst/>
          </a:prstGeom>
        </p:spPr>
      </p:pic>
      <p:pic>
        <p:nvPicPr>
          <p:cNvPr id="15" name="Picture 14">
            <a:extLst>
              <a:ext uri="{FF2B5EF4-FFF2-40B4-BE49-F238E27FC236}">
                <a16:creationId xmlns:a16="http://schemas.microsoft.com/office/drawing/2014/main" id="{E437D9AE-FF36-4B36-AF67-718801312571}"/>
              </a:ext>
            </a:extLst>
          </p:cNvPr>
          <p:cNvPicPr>
            <a:picLocks noChangeAspect="1"/>
          </p:cNvPicPr>
          <p:nvPr/>
        </p:nvPicPr>
        <p:blipFill>
          <a:blip r:embed="rId5"/>
          <a:stretch>
            <a:fillRect/>
          </a:stretch>
        </p:blipFill>
        <p:spPr>
          <a:xfrm>
            <a:off x="5156965" y="116632"/>
            <a:ext cx="2420147" cy="3312368"/>
          </a:xfrm>
          <a:prstGeom prst="rect">
            <a:avLst/>
          </a:prstGeom>
        </p:spPr>
      </p:pic>
      <p:pic>
        <p:nvPicPr>
          <p:cNvPr id="16" name="Picture 15">
            <a:extLst>
              <a:ext uri="{FF2B5EF4-FFF2-40B4-BE49-F238E27FC236}">
                <a16:creationId xmlns:a16="http://schemas.microsoft.com/office/drawing/2014/main" id="{C6F20F90-873D-4C29-AE34-74C255F1026D}"/>
              </a:ext>
            </a:extLst>
          </p:cNvPr>
          <p:cNvPicPr>
            <a:picLocks noChangeAspect="1"/>
          </p:cNvPicPr>
          <p:nvPr/>
        </p:nvPicPr>
        <p:blipFill>
          <a:blip r:embed="rId6"/>
          <a:stretch>
            <a:fillRect/>
          </a:stretch>
        </p:blipFill>
        <p:spPr>
          <a:xfrm>
            <a:off x="4701165" y="3541778"/>
            <a:ext cx="2185521" cy="2880320"/>
          </a:xfrm>
          <a:prstGeom prst="rect">
            <a:avLst/>
          </a:prstGeom>
        </p:spPr>
      </p:pic>
      <p:pic>
        <p:nvPicPr>
          <p:cNvPr id="17" name="Picture 16">
            <a:extLst>
              <a:ext uri="{FF2B5EF4-FFF2-40B4-BE49-F238E27FC236}">
                <a16:creationId xmlns:a16="http://schemas.microsoft.com/office/drawing/2014/main" id="{FCE2F230-53E4-4B4C-99EB-9CB1A9D49AB0}"/>
              </a:ext>
            </a:extLst>
          </p:cNvPr>
          <p:cNvPicPr>
            <a:picLocks noChangeAspect="1"/>
          </p:cNvPicPr>
          <p:nvPr/>
        </p:nvPicPr>
        <p:blipFill>
          <a:blip r:embed="rId7"/>
          <a:stretch>
            <a:fillRect/>
          </a:stretch>
        </p:blipFill>
        <p:spPr>
          <a:xfrm>
            <a:off x="6942879" y="3789040"/>
            <a:ext cx="2122150" cy="2852936"/>
          </a:xfrm>
          <a:prstGeom prst="rect">
            <a:avLst/>
          </a:prstGeom>
        </p:spPr>
      </p:pic>
      <p:pic>
        <p:nvPicPr>
          <p:cNvPr id="18" name="Picture 17">
            <a:extLst>
              <a:ext uri="{FF2B5EF4-FFF2-40B4-BE49-F238E27FC236}">
                <a16:creationId xmlns:a16="http://schemas.microsoft.com/office/drawing/2014/main" id="{1B31E9D7-C4F3-4CA2-8153-345F21C497B4}"/>
              </a:ext>
            </a:extLst>
          </p:cNvPr>
          <p:cNvPicPr>
            <a:picLocks noChangeAspect="1"/>
          </p:cNvPicPr>
          <p:nvPr/>
        </p:nvPicPr>
        <p:blipFill>
          <a:blip r:embed="rId8"/>
          <a:stretch>
            <a:fillRect/>
          </a:stretch>
        </p:blipFill>
        <p:spPr>
          <a:xfrm>
            <a:off x="2551707" y="202332"/>
            <a:ext cx="2375583" cy="3140968"/>
          </a:xfrm>
          <a:prstGeom prst="rect">
            <a:avLst/>
          </a:prstGeom>
        </p:spPr>
      </p:pic>
    </p:spTree>
    <p:extLst>
      <p:ext uri="{BB962C8B-B14F-4D97-AF65-F5344CB8AC3E}">
        <p14:creationId xmlns:p14="http://schemas.microsoft.com/office/powerpoint/2010/main" val="3431774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0C29FD-04F6-41E5-845E-C517C6263B4B}"/>
              </a:ext>
            </a:extLst>
          </p:cNvPr>
          <p:cNvSpPr>
            <a:spLocks noGrp="1"/>
          </p:cNvSpPr>
          <p:nvPr>
            <p:ph idx="1"/>
          </p:nvPr>
        </p:nvSpPr>
        <p:spPr>
          <a:xfrm>
            <a:off x="183788" y="1988787"/>
            <a:ext cx="6347714" cy="1800253"/>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Past and Present </a:t>
            </a:r>
          </a:p>
          <a:p>
            <a:r>
              <a:rPr lang="en-US" sz="2800" dirty="0">
                <a:solidFill>
                  <a:schemeClr val="tx1"/>
                </a:solidFill>
                <a:latin typeface="Arial" panose="020B0604020202020204" pitchFamily="34" charset="0"/>
                <a:cs typeface="Arial" panose="020B0604020202020204" pitchFamily="34" charset="0"/>
              </a:rPr>
              <a:t>People, Culture and Communities </a:t>
            </a:r>
          </a:p>
          <a:p>
            <a:r>
              <a:rPr lang="en-US" sz="2800" dirty="0">
                <a:solidFill>
                  <a:schemeClr val="tx1"/>
                </a:solidFill>
                <a:latin typeface="Arial" panose="020B0604020202020204" pitchFamily="34" charset="0"/>
                <a:cs typeface="Arial" panose="020B0604020202020204" pitchFamily="34" charset="0"/>
              </a:rPr>
              <a:t>The Natural World </a:t>
            </a:r>
            <a:endParaRPr lang="en-GB"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F8B524A-8511-4DFC-9276-C857256CF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6C637CC1-857E-4CE6-A6D9-2B4B38C88E36}"/>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9567073-2F29-4D8B-9AE8-9E8B125456F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9" name="Title 2">
            <a:extLst>
              <a:ext uri="{FF2B5EF4-FFF2-40B4-BE49-F238E27FC236}">
                <a16:creationId xmlns:a16="http://schemas.microsoft.com/office/drawing/2014/main" id="{BD99065C-F93E-479E-8EC5-BB66F06D7001}"/>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Understanding the World</a:t>
            </a:r>
          </a:p>
        </p:txBody>
      </p:sp>
      <p:pic>
        <p:nvPicPr>
          <p:cNvPr id="10" name="Picture 9">
            <a:extLst>
              <a:ext uri="{FF2B5EF4-FFF2-40B4-BE49-F238E27FC236}">
                <a16:creationId xmlns:a16="http://schemas.microsoft.com/office/drawing/2014/main" id="{3766A500-4109-46F2-B6BC-8B9912C7583D}"/>
              </a:ext>
            </a:extLst>
          </p:cNvPr>
          <p:cNvPicPr>
            <a:picLocks noChangeAspect="1"/>
          </p:cNvPicPr>
          <p:nvPr/>
        </p:nvPicPr>
        <p:blipFill>
          <a:blip r:embed="rId5"/>
          <a:stretch>
            <a:fillRect/>
          </a:stretch>
        </p:blipFill>
        <p:spPr>
          <a:xfrm>
            <a:off x="5325876" y="3081535"/>
            <a:ext cx="2380680" cy="3096344"/>
          </a:xfrm>
          <a:prstGeom prst="rect">
            <a:avLst/>
          </a:prstGeom>
        </p:spPr>
      </p:pic>
      <p:pic>
        <p:nvPicPr>
          <p:cNvPr id="11" name="Picture 10">
            <a:extLst>
              <a:ext uri="{FF2B5EF4-FFF2-40B4-BE49-F238E27FC236}">
                <a16:creationId xmlns:a16="http://schemas.microsoft.com/office/drawing/2014/main" id="{87AA6B4F-5C37-4571-BD37-A32D4A0FB8F1}"/>
              </a:ext>
            </a:extLst>
          </p:cNvPr>
          <p:cNvPicPr>
            <a:picLocks noChangeAspect="1"/>
          </p:cNvPicPr>
          <p:nvPr/>
        </p:nvPicPr>
        <p:blipFill rotWithShape="1">
          <a:blip r:embed="rId6"/>
          <a:srcRect b="29382"/>
          <a:stretch/>
        </p:blipFill>
        <p:spPr>
          <a:xfrm>
            <a:off x="2298479" y="4044879"/>
            <a:ext cx="2915754" cy="2133389"/>
          </a:xfrm>
          <a:prstGeom prst="rect">
            <a:avLst/>
          </a:prstGeom>
        </p:spPr>
      </p:pic>
    </p:spTree>
    <p:extLst>
      <p:ext uri="{BB962C8B-B14F-4D97-AF65-F5344CB8AC3E}">
        <p14:creationId xmlns:p14="http://schemas.microsoft.com/office/powerpoint/2010/main" val="15041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0F718-8438-4F4A-ACED-37B5E1471D95}"/>
              </a:ext>
            </a:extLst>
          </p:cNvPr>
          <p:cNvPicPr>
            <a:picLocks noChangeAspect="1"/>
          </p:cNvPicPr>
          <p:nvPr/>
        </p:nvPicPr>
        <p:blipFill>
          <a:blip r:embed="rId2"/>
          <a:stretch>
            <a:fillRect/>
          </a:stretch>
        </p:blipFill>
        <p:spPr>
          <a:xfrm>
            <a:off x="186178" y="3166937"/>
            <a:ext cx="2187212" cy="3034371"/>
          </a:xfrm>
          <a:prstGeom prst="rect">
            <a:avLst/>
          </a:prstGeom>
        </p:spPr>
      </p:pic>
      <p:pic>
        <p:nvPicPr>
          <p:cNvPr id="4" name="Picture 3">
            <a:extLst>
              <a:ext uri="{FF2B5EF4-FFF2-40B4-BE49-F238E27FC236}">
                <a16:creationId xmlns:a16="http://schemas.microsoft.com/office/drawing/2014/main" id="{D21C0E13-8CB3-445C-A7EB-838D2CDEEEBF}"/>
              </a:ext>
            </a:extLst>
          </p:cNvPr>
          <p:cNvPicPr>
            <a:picLocks noChangeAspect="1"/>
          </p:cNvPicPr>
          <p:nvPr/>
        </p:nvPicPr>
        <p:blipFill>
          <a:blip r:embed="rId3"/>
          <a:stretch>
            <a:fillRect/>
          </a:stretch>
        </p:blipFill>
        <p:spPr>
          <a:xfrm>
            <a:off x="5963874" y="4225142"/>
            <a:ext cx="2223160" cy="2520280"/>
          </a:xfrm>
          <a:prstGeom prst="rect">
            <a:avLst/>
          </a:prstGeom>
        </p:spPr>
      </p:pic>
      <p:pic>
        <p:nvPicPr>
          <p:cNvPr id="6" name="Picture 5">
            <a:extLst>
              <a:ext uri="{FF2B5EF4-FFF2-40B4-BE49-F238E27FC236}">
                <a16:creationId xmlns:a16="http://schemas.microsoft.com/office/drawing/2014/main" id="{D37E97F5-3065-47C2-809A-1496818B3806}"/>
              </a:ext>
            </a:extLst>
          </p:cNvPr>
          <p:cNvPicPr>
            <a:picLocks noChangeAspect="1"/>
          </p:cNvPicPr>
          <p:nvPr/>
        </p:nvPicPr>
        <p:blipFill>
          <a:blip r:embed="rId4"/>
          <a:stretch>
            <a:fillRect/>
          </a:stretch>
        </p:blipFill>
        <p:spPr>
          <a:xfrm>
            <a:off x="2555776" y="150715"/>
            <a:ext cx="1770750" cy="2277433"/>
          </a:xfrm>
          <a:prstGeom prst="rect">
            <a:avLst/>
          </a:prstGeom>
        </p:spPr>
      </p:pic>
      <p:pic>
        <p:nvPicPr>
          <p:cNvPr id="7" name="Picture 6">
            <a:extLst>
              <a:ext uri="{FF2B5EF4-FFF2-40B4-BE49-F238E27FC236}">
                <a16:creationId xmlns:a16="http://schemas.microsoft.com/office/drawing/2014/main" id="{C44B014C-B29A-4408-A372-D3B043AD8B02}"/>
              </a:ext>
            </a:extLst>
          </p:cNvPr>
          <p:cNvPicPr>
            <a:picLocks noChangeAspect="1"/>
          </p:cNvPicPr>
          <p:nvPr/>
        </p:nvPicPr>
        <p:blipFill>
          <a:blip r:embed="rId5"/>
          <a:stretch>
            <a:fillRect/>
          </a:stretch>
        </p:blipFill>
        <p:spPr>
          <a:xfrm>
            <a:off x="6360491" y="1052405"/>
            <a:ext cx="2168605" cy="3024997"/>
          </a:xfrm>
          <a:prstGeom prst="rect">
            <a:avLst/>
          </a:prstGeom>
        </p:spPr>
      </p:pic>
      <p:pic>
        <p:nvPicPr>
          <p:cNvPr id="9" name="Picture 8">
            <a:extLst>
              <a:ext uri="{FF2B5EF4-FFF2-40B4-BE49-F238E27FC236}">
                <a16:creationId xmlns:a16="http://schemas.microsoft.com/office/drawing/2014/main" id="{F13BE3C7-3AAB-4739-9FF1-1639E1C1CEA6}"/>
              </a:ext>
            </a:extLst>
          </p:cNvPr>
          <p:cNvPicPr>
            <a:picLocks noChangeAspect="1"/>
          </p:cNvPicPr>
          <p:nvPr/>
        </p:nvPicPr>
        <p:blipFill>
          <a:blip r:embed="rId6"/>
          <a:stretch>
            <a:fillRect/>
          </a:stretch>
        </p:blipFill>
        <p:spPr>
          <a:xfrm>
            <a:off x="149231" y="155299"/>
            <a:ext cx="2187212" cy="2808313"/>
          </a:xfrm>
          <a:prstGeom prst="rect">
            <a:avLst/>
          </a:prstGeom>
        </p:spPr>
      </p:pic>
      <p:pic>
        <p:nvPicPr>
          <p:cNvPr id="10" name="Picture 9">
            <a:extLst>
              <a:ext uri="{FF2B5EF4-FFF2-40B4-BE49-F238E27FC236}">
                <a16:creationId xmlns:a16="http://schemas.microsoft.com/office/drawing/2014/main" id="{7ED2F6A1-B22C-4DCF-BD41-081D77658E41}"/>
              </a:ext>
            </a:extLst>
          </p:cNvPr>
          <p:cNvPicPr>
            <a:picLocks noChangeAspect="1"/>
          </p:cNvPicPr>
          <p:nvPr/>
        </p:nvPicPr>
        <p:blipFill>
          <a:blip r:embed="rId7"/>
          <a:stretch>
            <a:fillRect/>
          </a:stretch>
        </p:blipFill>
        <p:spPr>
          <a:xfrm>
            <a:off x="4476617" y="174063"/>
            <a:ext cx="1705510" cy="2277433"/>
          </a:xfrm>
          <a:prstGeom prst="rect">
            <a:avLst/>
          </a:prstGeom>
        </p:spPr>
      </p:pic>
      <p:pic>
        <p:nvPicPr>
          <p:cNvPr id="8" name="Picture 7">
            <a:extLst>
              <a:ext uri="{FF2B5EF4-FFF2-40B4-BE49-F238E27FC236}">
                <a16:creationId xmlns:a16="http://schemas.microsoft.com/office/drawing/2014/main" id="{BD1B94DC-4034-4A44-80D2-9F30DB34E3E5}"/>
              </a:ext>
            </a:extLst>
          </p:cNvPr>
          <p:cNvPicPr>
            <a:picLocks noChangeAspect="1"/>
          </p:cNvPicPr>
          <p:nvPr/>
        </p:nvPicPr>
        <p:blipFill rotWithShape="1">
          <a:blip r:embed="rId8">
            <a:extLst>
              <a:ext uri="{28A0092B-C50C-407E-A947-70E740481C1C}">
                <a14:useLocalDpi xmlns:a14="http://schemas.microsoft.com/office/drawing/2010/main" val="0"/>
              </a:ext>
            </a:extLst>
          </a:blip>
          <a:srcRect b="24068"/>
          <a:stretch/>
        </p:blipFill>
        <p:spPr>
          <a:xfrm>
            <a:off x="2637600" y="2609296"/>
            <a:ext cx="3190180" cy="1820557"/>
          </a:xfrm>
          <a:prstGeom prst="rect">
            <a:avLst/>
          </a:prstGeom>
        </p:spPr>
      </p:pic>
      <p:pic>
        <p:nvPicPr>
          <p:cNvPr id="12" name="Picture 11">
            <a:extLst>
              <a:ext uri="{FF2B5EF4-FFF2-40B4-BE49-F238E27FC236}">
                <a16:creationId xmlns:a16="http://schemas.microsoft.com/office/drawing/2014/main" id="{BD875B55-AA82-4F79-83A6-4DBEDFCEFE75}"/>
              </a:ext>
            </a:extLst>
          </p:cNvPr>
          <p:cNvPicPr>
            <a:picLocks noChangeAspect="1"/>
          </p:cNvPicPr>
          <p:nvPr/>
        </p:nvPicPr>
        <p:blipFill rotWithShape="1">
          <a:blip r:embed="rId9">
            <a:extLst>
              <a:ext uri="{28A0092B-C50C-407E-A947-70E740481C1C}">
                <a14:useLocalDpi xmlns:a14="http://schemas.microsoft.com/office/drawing/2010/main" val="0"/>
              </a:ext>
            </a:extLst>
          </a:blip>
          <a:srcRect t="14564" b="8656"/>
          <a:stretch/>
        </p:blipFill>
        <p:spPr>
          <a:xfrm>
            <a:off x="3042693" y="4478118"/>
            <a:ext cx="2223160" cy="2271197"/>
          </a:xfrm>
          <a:prstGeom prst="rect">
            <a:avLst/>
          </a:prstGeom>
        </p:spPr>
      </p:pic>
    </p:spTree>
    <p:extLst>
      <p:ext uri="{BB962C8B-B14F-4D97-AF65-F5344CB8AC3E}">
        <p14:creationId xmlns:p14="http://schemas.microsoft.com/office/powerpoint/2010/main" val="3504299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Walter ~ School Dog</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sp>
        <p:nvSpPr>
          <p:cNvPr id="3" name="Rectangle 2">
            <a:extLst>
              <a:ext uri="{FF2B5EF4-FFF2-40B4-BE49-F238E27FC236}">
                <a16:creationId xmlns:a16="http://schemas.microsoft.com/office/drawing/2014/main" id="{CFDBE2D9-D686-4D93-B08C-6AC7AC8181FF}"/>
              </a:ext>
            </a:extLst>
          </p:cNvPr>
          <p:cNvSpPr/>
          <p:nvPr/>
        </p:nvSpPr>
        <p:spPr>
          <a:xfrm>
            <a:off x="107504" y="1810905"/>
            <a:ext cx="8188121" cy="1200329"/>
          </a:xfrm>
          <a:prstGeom prst="rect">
            <a:avLst/>
          </a:prstGeom>
        </p:spPr>
        <p:txBody>
          <a:bodyPr wrap="square">
            <a:spAutoFit/>
          </a:bodyPr>
          <a:lstStyle/>
          <a:p>
            <a:pPr>
              <a:spcAft>
                <a:spcPts val="0"/>
              </a:spcAft>
            </a:pPr>
            <a:r>
              <a:rPr lang="en-GB" dirty="0">
                <a:latin typeface="Arial" panose="020B0604020202020204" pitchFamily="34" charset="0"/>
                <a:cs typeface="Arial" panose="020B0604020202020204" pitchFamily="34" charset="0"/>
              </a:rPr>
              <a:t>We have a school dog called Walter; he is a miniature labradoodle (but he has grown into a big dog), he is four years old.  The children love him and he has helped many children overcome a fear of dogs.  If your child is scared of dogs, or allergic to dogs, please let us know.</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C806DD5-5DF5-41FB-AF6C-8A457C7E6AA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1" name="Picture 10">
            <a:extLst>
              <a:ext uri="{FF2B5EF4-FFF2-40B4-BE49-F238E27FC236}">
                <a16:creationId xmlns:a16="http://schemas.microsoft.com/office/drawing/2014/main" id="{A92E844B-6211-4C7A-B1AE-3391A2547123}"/>
              </a:ext>
            </a:extLst>
          </p:cNvPr>
          <p:cNvPicPr/>
          <p:nvPr/>
        </p:nvPicPr>
        <p:blipFill rotWithShape="1">
          <a:blip r:embed="rId5" cstate="print">
            <a:extLst>
              <a:ext uri="{28A0092B-C50C-407E-A947-70E740481C1C}">
                <a14:useLocalDpi xmlns:a14="http://schemas.microsoft.com/office/drawing/2010/main" val="0"/>
              </a:ext>
            </a:extLst>
          </a:blip>
          <a:srcRect l="17166" t="16986"/>
          <a:stretch/>
        </p:blipFill>
        <p:spPr bwMode="auto">
          <a:xfrm>
            <a:off x="1182808" y="3390699"/>
            <a:ext cx="1389865" cy="1838501"/>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969C302C-716A-4E62-A928-9260B1835F3D}"/>
              </a:ext>
            </a:extLst>
          </p:cNvPr>
          <p:cNvSpPr/>
          <p:nvPr/>
        </p:nvSpPr>
        <p:spPr>
          <a:xfrm>
            <a:off x="2756484" y="3291321"/>
            <a:ext cx="5204708" cy="2031325"/>
          </a:xfrm>
          <a:prstGeom prst="rect">
            <a:avLst/>
          </a:prstGeom>
        </p:spPr>
        <p:txBody>
          <a:bodyPr wrap="square">
            <a:spAutoFit/>
          </a:bodyPr>
          <a:lstStyle/>
          <a:p>
            <a:pPr>
              <a:spcAft>
                <a:spcPts val="0"/>
              </a:spcAft>
            </a:pPr>
            <a:r>
              <a:rPr lang="en-GB" dirty="0">
                <a:latin typeface="Arial" panose="020B0604020202020204" pitchFamily="34" charset="0"/>
                <a:cs typeface="Arial" panose="020B0604020202020204" pitchFamily="34" charset="0"/>
              </a:rPr>
              <a:t>‘Pupils find this school inspirational. They are captivated by the child-friendly environment, knowledgeable teachers and Walter, the school therapy dog and friend to all. Everything about this school is deliberately designed to meet the needs of its pupils – and it does.’</a:t>
            </a:r>
          </a:p>
          <a:p>
            <a:pPr>
              <a:spcAft>
                <a:spcPts val="0"/>
              </a:spcAft>
            </a:pPr>
            <a:r>
              <a:rPr lang="en-GB" dirty="0">
                <a:effectLst/>
                <a:latin typeface="Arial" panose="020B0604020202020204" pitchFamily="34" charset="0"/>
                <a:ea typeface="Calibri" panose="020F0502020204030204" pitchFamily="34" charset="0"/>
                <a:cs typeface="Arial" panose="020B0604020202020204" pitchFamily="34" charset="0"/>
              </a:rPr>
              <a:t>Ofsted ~ 2024</a:t>
            </a:r>
          </a:p>
        </p:txBody>
      </p:sp>
    </p:spTree>
    <p:extLst>
      <p:ext uri="{BB962C8B-B14F-4D97-AF65-F5344CB8AC3E}">
        <p14:creationId xmlns:p14="http://schemas.microsoft.com/office/powerpoint/2010/main" val="1234664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3C479-690D-4131-BD8E-B1B08682411F}"/>
              </a:ext>
            </a:extLst>
          </p:cNvPr>
          <p:cNvSpPr>
            <a:spLocks noGrp="1"/>
          </p:cNvSpPr>
          <p:nvPr>
            <p:ph idx="1"/>
          </p:nvPr>
        </p:nvSpPr>
        <p:spPr>
          <a:xfrm>
            <a:off x="183788" y="2020633"/>
            <a:ext cx="6347714" cy="1480375"/>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Creating with Materials </a:t>
            </a:r>
          </a:p>
          <a:p>
            <a:r>
              <a:rPr lang="en-US" sz="2800" dirty="0">
                <a:solidFill>
                  <a:schemeClr val="tx1"/>
                </a:solidFill>
                <a:latin typeface="Arial" panose="020B0604020202020204" pitchFamily="34" charset="0"/>
                <a:cs typeface="Arial" panose="020B0604020202020204" pitchFamily="34" charset="0"/>
              </a:rPr>
              <a:t>Being Imaginative and Expressive </a:t>
            </a:r>
          </a:p>
        </p:txBody>
      </p:sp>
      <p:pic>
        <p:nvPicPr>
          <p:cNvPr id="4" name="Picture 3">
            <a:extLst>
              <a:ext uri="{FF2B5EF4-FFF2-40B4-BE49-F238E27FC236}">
                <a16:creationId xmlns:a16="http://schemas.microsoft.com/office/drawing/2014/main" id="{D0A23157-20F3-41E6-884A-EA4494BCD7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F492A001-1320-416D-99CD-14C0CBBFB0FA}"/>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CC9C4A0-A80C-4BCF-9507-3B945FDA25FA}"/>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7" name="Title 2">
            <a:extLst>
              <a:ext uri="{FF2B5EF4-FFF2-40B4-BE49-F238E27FC236}">
                <a16:creationId xmlns:a16="http://schemas.microsoft.com/office/drawing/2014/main" id="{E8929ED4-4D03-403B-8912-A515B62ABCE0}"/>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Expressive Arts and Design</a:t>
            </a:r>
          </a:p>
        </p:txBody>
      </p:sp>
      <p:pic>
        <p:nvPicPr>
          <p:cNvPr id="10" name="Picture 9">
            <a:extLst>
              <a:ext uri="{FF2B5EF4-FFF2-40B4-BE49-F238E27FC236}">
                <a16:creationId xmlns:a16="http://schemas.microsoft.com/office/drawing/2014/main" id="{92BDD04E-31B5-4364-8548-65710CCC6609}"/>
              </a:ext>
            </a:extLst>
          </p:cNvPr>
          <p:cNvPicPr>
            <a:picLocks noChangeAspect="1"/>
          </p:cNvPicPr>
          <p:nvPr/>
        </p:nvPicPr>
        <p:blipFill>
          <a:blip r:embed="rId5"/>
          <a:stretch>
            <a:fillRect/>
          </a:stretch>
        </p:blipFill>
        <p:spPr>
          <a:xfrm>
            <a:off x="6417002" y="1579307"/>
            <a:ext cx="2196848" cy="3843401"/>
          </a:xfrm>
          <a:prstGeom prst="rect">
            <a:avLst/>
          </a:prstGeom>
        </p:spPr>
      </p:pic>
    </p:spTree>
    <p:extLst>
      <p:ext uri="{BB962C8B-B14F-4D97-AF65-F5344CB8AC3E}">
        <p14:creationId xmlns:p14="http://schemas.microsoft.com/office/powerpoint/2010/main" val="41416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6C07A-0BDD-4874-A4A6-4297AD6966F7}"/>
              </a:ext>
            </a:extLst>
          </p:cNvPr>
          <p:cNvPicPr>
            <a:picLocks noChangeAspect="1"/>
          </p:cNvPicPr>
          <p:nvPr/>
        </p:nvPicPr>
        <p:blipFill>
          <a:blip r:embed="rId2"/>
          <a:stretch>
            <a:fillRect/>
          </a:stretch>
        </p:blipFill>
        <p:spPr>
          <a:xfrm>
            <a:off x="179513" y="116633"/>
            <a:ext cx="2507322" cy="3024336"/>
          </a:xfrm>
          <a:prstGeom prst="rect">
            <a:avLst/>
          </a:prstGeom>
        </p:spPr>
      </p:pic>
      <p:pic>
        <p:nvPicPr>
          <p:cNvPr id="3" name="Picture 2">
            <a:extLst>
              <a:ext uri="{FF2B5EF4-FFF2-40B4-BE49-F238E27FC236}">
                <a16:creationId xmlns:a16="http://schemas.microsoft.com/office/drawing/2014/main" id="{A5020F90-3E5D-4FCE-A413-F31ED1E05FE5}"/>
              </a:ext>
            </a:extLst>
          </p:cNvPr>
          <p:cNvPicPr>
            <a:picLocks noChangeAspect="1"/>
          </p:cNvPicPr>
          <p:nvPr/>
        </p:nvPicPr>
        <p:blipFill>
          <a:blip r:embed="rId3"/>
          <a:stretch>
            <a:fillRect/>
          </a:stretch>
        </p:blipFill>
        <p:spPr>
          <a:xfrm>
            <a:off x="2771800" y="116633"/>
            <a:ext cx="2520280" cy="3024336"/>
          </a:xfrm>
          <a:prstGeom prst="rect">
            <a:avLst/>
          </a:prstGeom>
        </p:spPr>
      </p:pic>
      <p:pic>
        <p:nvPicPr>
          <p:cNvPr id="5" name="Picture 4">
            <a:extLst>
              <a:ext uri="{FF2B5EF4-FFF2-40B4-BE49-F238E27FC236}">
                <a16:creationId xmlns:a16="http://schemas.microsoft.com/office/drawing/2014/main" id="{57D31B00-D22C-45D9-AB4B-8CF3B72A5D7A}"/>
              </a:ext>
            </a:extLst>
          </p:cNvPr>
          <p:cNvPicPr>
            <a:picLocks noChangeAspect="1"/>
          </p:cNvPicPr>
          <p:nvPr/>
        </p:nvPicPr>
        <p:blipFill>
          <a:blip r:embed="rId4"/>
          <a:stretch>
            <a:fillRect/>
          </a:stretch>
        </p:blipFill>
        <p:spPr>
          <a:xfrm>
            <a:off x="683568" y="3212976"/>
            <a:ext cx="2384889" cy="3212976"/>
          </a:xfrm>
          <a:prstGeom prst="rect">
            <a:avLst/>
          </a:prstGeom>
        </p:spPr>
      </p:pic>
      <p:pic>
        <p:nvPicPr>
          <p:cNvPr id="6" name="Picture 5">
            <a:extLst>
              <a:ext uri="{FF2B5EF4-FFF2-40B4-BE49-F238E27FC236}">
                <a16:creationId xmlns:a16="http://schemas.microsoft.com/office/drawing/2014/main" id="{2394DD44-B0DA-40CD-B028-13EBE3A4532D}"/>
              </a:ext>
            </a:extLst>
          </p:cNvPr>
          <p:cNvPicPr>
            <a:picLocks noChangeAspect="1"/>
          </p:cNvPicPr>
          <p:nvPr/>
        </p:nvPicPr>
        <p:blipFill>
          <a:blip r:embed="rId5"/>
          <a:stretch>
            <a:fillRect/>
          </a:stretch>
        </p:blipFill>
        <p:spPr>
          <a:xfrm>
            <a:off x="3232883" y="3212976"/>
            <a:ext cx="2707269" cy="3534261"/>
          </a:xfrm>
          <a:prstGeom prst="rect">
            <a:avLst/>
          </a:prstGeom>
        </p:spPr>
      </p:pic>
      <p:pic>
        <p:nvPicPr>
          <p:cNvPr id="8" name="Picture 7">
            <a:extLst>
              <a:ext uri="{FF2B5EF4-FFF2-40B4-BE49-F238E27FC236}">
                <a16:creationId xmlns:a16="http://schemas.microsoft.com/office/drawing/2014/main" id="{F9483EE8-B985-4B54-B1CC-1FECA75E868B}"/>
              </a:ext>
            </a:extLst>
          </p:cNvPr>
          <p:cNvPicPr>
            <a:picLocks noChangeAspect="1"/>
          </p:cNvPicPr>
          <p:nvPr/>
        </p:nvPicPr>
        <p:blipFill>
          <a:blip r:embed="rId6"/>
          <a:stretch>
            <a:fillRect/>
          </a:stretch>
        </p:blipFill>
        <p:spPr>
          <a:xfrm>
            <a:off x="5377045" y="110763"/>
            <a:ext cx="2252961" cy="3024336"/>
          </a:xfrm>
          <a:prstGeom prst="rect">
            <a:avLst/>
          </a:prstGeom>
        </p:spPr>
      </p:pic>
      <p:pic>
        <p:nvPicPr>
          <p:cNvPr id="9" name="Picture 8">
            <a:extLst>
              <a:ext uri="{FF2B5EF4-FFF2-40B4-BE49-F238E27FC236}">
                <a16:creationId xmlns:a16="http://schemas.microsoft.com/office/drawing/2014/main" id="{D1D93CA5-1FEC-466F-B93B-60097A9D7FCF}"/>
              </a:ext>
            </a:extLst>
          </p:cNvPr>
          <p:cNvPicPr>
            <a:picLocks noChangeAspect="1"/>
          </p:cNvPicPr>
          <p:nvPr/>
        </p:nvPicPr>
        <p:blipFill>
          <a:blip r:embed="rId7"/>
          <a:stretch>
            <a:fillRect/>
          </a:stretch>
        </p:blipFill>
        <p:spPr>
          <a:xfrm>
            <a:off x="6068852" y="3429000"/>
            <a:ext cx="2491283" cy="3024336"/>
          </a:xfrm>
          <a:prstGeom prst="rect">
            <a:avLst/>
          </a:prstGeom>
        </p:spPr>
      </p:pic>
    </p:spTree>
    <p:extLst>
      <p:ext uri="{BB962C8B-B14F-4D97-AF65-F5344CB8AC3E}">
        <p14:creationId xmlns:p14="http://schemas.microsoft.com/office/powerpoint/2010/main" val="382681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70353"/>
            <a:ext cx="6347713" cy="1320800"/>
          </a:xfrm>
        </p:spPr>
        <p:txBody>
          <a:bodyPr/>
          <a:lstStyle/>
          <a:p>
            <a:r>
              <a:rPr lang="en-GB" dirty="0">
                <a:latin typeface="Arial" panose="020B0604020202020204" pitchFamily="34" charset="0"/>
                <a:cs typeface="Arial" panose="020B0604020202020204" pitchFamily="34" charset="0"/>
              </a:rPr>
              <a:t>Working Together</a:t>
            </a:r>
          </a:p>
        </p:txBody>
      </p:sp>
      <p:sp>
        <p:nvSpPr>
          <p:cNvPr id="2" name="Content Placeholder 1"/>
          <p:cNvSpPr>
            <a:spLocks noGrp="1"/>
          </p:cNvSpPr>
          <p:nvPr>
            <p:ph idx="1"/>
          </p:nvPr>
        </p:nvSpPr>
        <p:spPr>
          <a:xfrm>
            <a:off x="251520" y="1906874"/>
            <a:ext cx="7272808" cy="3880773"/>
          </a:xfrm>
        </p:spPr>
        <p:txBody>
          <a:bodyPr>
            <a:normAutofit/>
          </a:bodyPr>
          <a:lstStyle/>
          <a:p>
            <a:pPr marL="0" indent="0">
              <a:buNone/>
            </a:pPr>
            <a:r>
              <a:rPr lang="en-GB" dirty="0">
                <a:solidFill>
                  <a:schemeClr val="tx1"/>
                </a:solidFill>
                <a:latin typeface="Arial" panose="020B0604020202020204" pitchFamily="34" charset="0"/>
                <a:cs typeface="Arial" panose="020B0604020202020204" pitchFamily="34" charset="0"/>
              </a:rPr>
              <a:t>Please can you:</a:t>
            </a:r>
          </a:p>
          <a:p>
            <a:r>
              <a:rPr lang="en-GB" dirty="0">
                <a:solidFill>
                  <a:schemeClr val="tx1"/>
                </a:solidFill>
                <a:latin typeface="Arial" panose="020B0604020202020204" pitchFamily="34" charset="0"/>
                <a:cs typeface="Arial" panose="020B0604020202020204" pitchFamily="34" charset="0"/>
              </a:rPr>
              <a:t>Keep us informed of any changes that may impact on your child, for example, a new baby or moving homes</a:t>
            </a:r>
          </a:p>
          <a:p>
            <a:r>
              <a:rPr lang="en-GB" dirty="0">
                <a:solidFill>
                  <a:schemeClr val="tx1"/>
                </a:solidFill>
                <a:latin typeface="Arial" panose="020B0604020202020204" pitchFamily="34" charset="0"/>
                <a:cs typeface="Arial" panose="020B0604020202020204" pitchFamily="34" charset="0"/>
              </a:rPr>
              <a:t>Read, sign and comply with our Home School Agreement</a:t>
            </a:r>
          </a:p>
          <a:p>
            <a:r>
              <a:rPr lang="en-GB" dirty="0">
                <a:solidFill>
                  <a:schemeClr val="tx1"/>
                </a:solidFill>
                <a:latin typeface="Arial" panose="020B0604020202020204" pitchFamily="34" charset="0"/>
                <a:cs typeface="Arial" panose="020B0604020202020204" pitchFamily="34" charset="0"/>
              </a:rPr>
              <a:t>Update personal details, including telephone numbers and home address</a:t>
            </a:r>
          </a:p>
          <a:p>
            <a:r>
              <a:rPr lang="en-GB" dirty="0">
                <a:solidFill>
                  <a:schemeClr val="tx1"/>
                </a:solidFill>
                <a:latin typeface="Arial" panose="020B0604020202020204" pitchFamily="34" charset="0"/>
                <a:cs typeface="Arial" panose="020B0604020202020204" pitchFamily="34" charset="0"/>
              </a:rPr>
              <a:t>Ensure that any prescribed medication your child needs is presented at the school office and is correctly labelled and in date.  (We will not accept it if not). </a:t>
            </a:r>
          </a:p>
          <a:p>
            <a:endParaRPr lang="en-GB" dirty="0"/>
          </a:p>
        </p:txBody>
      </p:sp>
      <p:pic>
        <p:nvPicPr>
          <p:cNvPr id="5" name="Picture 4">
            <a:extLst>
              <a:ext uri="{FF2B5EF4-FFF2-40B4-BE49-F238E27FC236}">
                <a16:creationId xmlns:a16="http://schemas.microsoft.com/office/drawing/2014/main" id="{B614E892-3D99-4BE6-8DCB-D609F4F87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44224D52-5007-456D-9EC7-6F41466FD89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1101E12-E57D-471A-A7BE-CD5D0BB91F04}"/>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448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022" y="1844824"/>
            <a:ext cx="7134297"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Please be punctual at the beginning and end of the day</a:t>
            </a:r>
          </a:p>
          <a:p>
            <a:r>
              <a:rPr lang="en-GB" dirty="0">
                <a:solidFill>
                  <a:schemeClr val="tx1"/>
                </a:solidFill>
                <a:latin typeface="Arial" panose="020B0604020202020204" pitchFamily="34" charset="0"/>
                <a:cs typeface="Arial" panose="020B0604020202020204" pitchFamily="34" charset="0"/>
              </a:rPr>
              <a:t>Please let us know if you will be late to collect your child from school by phoning the school office</a:t>
            </a:r>
          </a:p>
          <a:p>
            <a:r>
              <a:rPr lang="en-GB" dirty="0">
                <a:solidFill>
                  <a:schemeClr val="tx1"/>
                </a:solidFill>
                <a:latin typeface="Arial" panose="020B0604020202020204" pitchFamily="34" charset="0"/>
                <a:cs typeface="Arial" panose="020B0604020202020204" pitchFamily="34" charset="0"/>
              </a:rPr>
              <a:t>Please inform us of the adults who will collect your child from school ~ we operate a password system</a:t>
            </a:r>
          </a:p>
          <a:p>
            <a:r>
              <a:rPr lang="en-GB" dirty="0">
                <a:solidFill>
                  <a:schemeClr val="tx1"/>
                </a:solidFill>
                <a:latin typeface="Arial" panose="020B0604020202020204" pitchFamily="34" charset="0"/>
                <a:cs typeface="Arial" panose="020B0604020202020204" pitchFamily="34" charset="0"/>
              </a:rPr>
              <a:t>Please ensure your child attends school unless they are poorly</a:t>
            </a:r>
          </a:p>
          <a:p>
            <a:r>
              <a:rPr lang="en-GB" dirty="0">
                <a:solidFill>
                  <a:schemeClr val="tx1"/>
                </a:solidFill>
                <a:latin typeface="Arial" panose="020B0604020202020204" pitchFamily="34" charset="0"/>
                <a:cs typeface="Arial" panose="020B0604020202020204" pitchFamily="34" charset="0"/>
              </a:rPr>
              <a:t>Please do not take holidays in term time</a:t>
            </a:r>
          </a:p>
        </p:txBody>
      </p:sp>
      <p:sp>
        <p:nvSpPr>
          <p:cNvPr id="5" name="Title 2">
            <a:extLst>
              <a:ext uri="{FF2B5EF4-FFF2-40B4-BE49-F238E27FC236}">
                <a16:creationId xmlns:a16="http://schemas.microsoft.com/office/drawing/2014/main" id="{F61770AE-E982-458B-9D8D-F206EB850210}"/>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atin typeface="Arial" panose="020B0604020202020204" pitchFamily="34" charset="0"/>
                <a:cs typeface="Arial" panose="020B0604020202020204" pitchFamily="34" charset="0"/>
              </a:rPr>
              <a:t>Working Together</a:t>
            </a: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C6B242-D8C3-47E9-BE2A-38CA3913D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8BF64788-F009-4DEC-BB67-185C3F20A776}"/>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1C89649-54CE-4312-AD3A-49D274734975}"/>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6503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66" y="1875028"/>
            <a:ext cx="7437570" cy="3880773"/>
          </a:xfrm>
        </p:spPr>
        <p:txBody>
          <a:bodyPr>
            <a:normAutofit/>
          </a:bodyPr>
          <a:lstStyle/>
          <a:p>
            <a:pPr marL="0" indent="0">
              <a:buNone/>
            </a:pPr>
            <a:r>
              <a:rPr lang="en-GB" dirty="0">
                <a:solidFill>
                  <a:schemeClr val="tx1"/>
                </a:solidFill>
                <a:latin typeface="Arial" panose="020B0604020202020204" pitchFamily="34" charset="0"/>
                <a:cs typeface="Arial" panose="020B0604020202020204" pitchFamily="34" charset="0"/>
              </a:rPr>
              <a:t>So that we can be a healthy school;</a:t>
            </a:r>
          </a:p>
          <a:p>
            <a:r>
              <a:rPr lang="en-GB" dirty="0">
                <a:solidFill>
                  <a:schemeClr val="tx1"/>
                </a:solidFill>
                <a:latin typeface="Arial" panose="020B0604020202020204" pitchFamily="34" charset="0"/>
                <a:cs typeface="Arial" panose="020B0604020202020204" pitchFamily="34" charset="0"/>
              </a:rPr>
              <a:t>Please inform us if your child is unwell, or will be absent from school by telephone or email every day they are absent.  If we do not hear, we will contact you for safeguarding purposes</a:t>
            </a:r>
          </a:p>
          <a:p>
            <a:r>
              <a:rPr lang="en-GB" dirty="0">
                <a:solidFill>
                  <a:schemeClr val="tx1"/>
                </a:solidFill>
                <a:latin typeface="Arial" panose="020B0604020202020204" pitchFamily="34" charset="0"/>
                <a:cs typeface="Arial" panose="020B0604020202020204" pitchFamily="34" charset="0"/>
              </a:rPr>
              <a:t>Please keep your child at home if they are unwell</a:t>
            </a:r>
          </a:p>
          <a:p>
            <a:r>
              <a:rPr lang="en-GB" dirty="0">
                <a:solidFill>
                  <a:schemeClr val="tx1"/>
                </a:solidFill>
                <a:latin typeface="Arial" panose="020B0604020202020204" pitchFamily="34" charset="0"/>
                <a:cs typeface="Arial" panose="020B0604020202020204" pitchFamily="34" charset="0"/>
              </a:rPr>
              <a:t>If your child has sickness or diarrhoea they must stay at home for 48 hours!</a:t>
            </a:r>
          </a:p>
          <a:p>
            <a:r>
              <a:rPr lang="en-GB" dirty="0">
                <a:solidFill>
                  <a:schemeClr val="tx1"/>
                </a:solidFill>
                <a:latin typeface="Arial" panose="020B0604020202020204" pitchFamily="34" charset="0"/>
                <a:cs typeface="Arial" panose="020B0604020202020204" pitchFamily="34" charset="0"/>
              </a:rPr>
              <a:t>Please ensure your child has a named water bottle in school everyday</a:t>
            </a:r>
          </a:p>
          <a:p>
            <a:r>
              <a:rPr lang="en-GB" dirty="0">
                <a:solidFill>
                  <a:schemeClr val="tx1"/>
                </a:solidFill>
                <a:latin typeface="Arial" panose="020B0604020202020204" pitchFamily="34" charset="0"/>
                <a:cs typeface="Arial" panose="020B0604020202020204" pitchFamily="34" charset="0"/>
              </a:rPr>
              <a:t>Do not bring any products into school that contain nuts, including peanut butter, pesto or coconut</a:t>
            </a:r>
          </a:p>
          <a:p>
            <a:endParaRPr lang="en-GB" dirty="0"/>
          </a:p>
        </p:txBody>
      </p:sp>
      <p:sp>
        <p:nvSpPr>
          <p:cNvPr id="5" name="Title 2">
            <a:extLst>
              <a:ext uri="{FF2B5EF4-FFF2-40B4-BE49-F238E27FC236}">
                <a16:creationId xmlns:a16="http://schemas.microsoft.com/office/drawing/2014/main" id="{109FD8F1-BE70-42D2-855E-ED36FE9399D8}"/>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Healthy Schools</a:t>
            </a:r>
          </a:p>
        </p:txBody>
      </p:sp>
      <p:pic>
        <p:nvPicPr>
          <p:cNvPr id="6" name="Picture 5">
            <a:extLst>
              <a:ext uri="{FF2B5EF4-FFF2-40B4-BE49-F238E27FC236}">
                <a16:creationId xmlns:a16="http://schemas.microsoft.com/office/drawing/2014/main" id="{EEF40C51-79A9-4C2B-9E98-7010C9805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35438175-C903-4B6F-87A5-A9E1528D7FBC}"/>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94D1E90-5900-4EB6-BA4A-8576F785E3E1}"/>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68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5936" y="1831645"/>
            <a:ext cx="3179031" cy="238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Mount Pleasant C of E Junior School - Allergies">
            <a:extLst>
              <a:ext uri="{FF2B5EF4-FFF2-40B4-BE49-F238E27FC236}">
                <a16:creationId xmlns:a16="http://schemas.microsoft.com/office/drawing/2014/main" id="{2FB2D304-612A-4FB4-A402-D70C32BD4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98" y="419100"/>
            <a:ext cx="3133725"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ut Free Zone | Lawmuir Primary School Website">
            <a:extLst>
              <a:ext uri="{FF2B5EF4-FFF2-40B4-BE49-F238E27FC236}">
                <a16:creationId xmlns:a16="http://schemas.microsoft.com/office/drawing/2014/main" id="{255CAEBF-F417-47E8-84F5-512622BBA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75" y="4263380"/>
            <a:ext cx="48196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1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style.rotation</p:attrName>
                                        </p:attrNameLst>
                                      </p:cBhvr>
                                      <p:tavLst>
                                        <p:tav tm="0">
                                          <p:val>
                                            <p:fltVal val="90"/>
                                          </p:val>
                                        </p:tav>
                                        <p:tav tm="100000">
                                          <p:val>
                                            <p:fltVal val="0"/>
                                          </p:val>
                                        </p:tav>
                                      </p:tavLst>
                                    </p:anim>
                                    <p:animEffect transition="in" filter="fade">
                                      <p:cBhvr>
                                        <p:cTn id="18" dur="1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1000" fill="hold"/>
                                        <p:tgtEl>
                                          <p:spTgt spid="2052"/>
                                        </p:tgtEl>
                                        <p:attrNameLst>
                                          <p:attrName>ppt_w</p:attrName>
                                        </p:attrNameLst>
                                      </p:cBhvr>
                                      <p:tavLst>
                                        <p:tav tm="0">
                                          <p:val>
                                            <p:fltVal val="0"/>
                                          </p:val>
                                        </p:tav>
                                        <p:tav tm="100000">
                                          <p:val>
                                            <p:strVal val="#ppt_w"/>
                                          </p:val>
                                        </p:tav>
                                      </p:tavLst>
                                    </p:anim>
                                    <p:anim calcmode="lin" valueType="num">
                                      <p:cBhvr>
                                        <p:cTn id="24" dur="1000" fill="hold"/>
                                        <p:tgtEl>
                                          <p:spTgt spid="2052"/>
                                        </p:tgtEl>
                                        <p:attrNameLst>
                                          <p:attrName>ppt_h</p:attrName>
                                        </p:attrNameLst>
                                      </p:cBhvr>
                                      <p:tavLst>
                                        <p:tav tm="0">
                                          <p:val>
                                            <p:fltVal val="0"/>
                                          </p:val>
                                        </p:tav>
                                        <p:tav tm="100000">
                                          <p:val>
                                            <p:strVal val="#ppt_h"/>
                                          </p:val>
                                        </p:tav>
                                      </p:tavLst>
                                    </p:anim>
                                    <p:anim calcmode="lin" valueType="num">
                                      <p:cBhvr>
                                        <p:cTn id="25" dur="1000" fill="hold"/>
                                        <p:tgtEl>
                                          <p:spTgt spid="2052"/>
                                        </p:tgtEl>
                                        <p:attrNameLst>
                                          <p:attrName>style.rotation</p:attrName>
                                        </p:attrNameLst>
                                      </p:cBhvr>
                                      <p:tavLst>
                                        <p:tav tm="0">
                                          <p:val>
                                            <p:fltVal val="90"/>
                                          </p:val>
                                        </p:tav>
                                        <p:tav tm="100000">
                                          <p:val>
                                            <p:fltVal val="0"/>
                                          </p:val>
                                        </p:tav>
                                      </p:tavLst>
                                    </p:anim>
                                    <p:animEffect transition="in" filter="fade">
                                      <p:cBhvr>
                                        <p:cTn id="26"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CA9E875-497C-4515-AFDB-1967BE4C09A3}"/>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Milk and Fruit/Vegetables</a:t>
            </a:r>
          </a:p>
        </p:txBody>
      </p:sp>
      <p:pic>
        <p:nvPicPr>
          <p:cNvPr id="10" name="Picture 9">
            <a:extLst>
              <a:ext uri="{FF2B5EF4-FFF2-40B4-BE49-F238E27FC236}">
                <a16:creationId xmlns:a16="http://schemas.microsoft.com/office/drawing/2014/main" id="{553E4305-5684-4559-B836-444882F36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1" name="Picture 10">
            <a:extLst>
              <a:ext uri="{FF2B5EF4-FFF2-40B4-BE49-F238E27FC236}">
                <a16:creationId xmlns:a16="http://schemas.microsoft.com/office/drawing/2014/main" id="{F0C319B0-CE99-44D8-A365-8540B4F541AC}"/>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8CC156A-045E-44D6-9739-FE055CBC7A9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13" name="Content Placeholder 1">
            <a:extLst>
              <a:ext uri="{FF2B5EF4-FFF2-40B4-BE49-F238E27FC236}">
                <a16:creationId xmlns:a16="http://schemas.microsoft.com/office/drawing/2014/main" id="{58909BAF-54AC-4953-A23F-AC84C66FF60B}"/>
              </a:ext>
            </a:extLst>
          </p:cNvPr>
          <p:cNvSpPr txBox="1">
            <a:spLocks/>
          </p:cNvSpPr>
          <p:nvPr/>
        </p:nvSpPr>
        <p:spPr>
          <a:xfrm>
            <a:off x="179512" y="1902133"/>
            <a:ext cx="7437570"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solidFill>
                  <a:schemeClr val="tx1"/>
                </a:solidFill>
                <a:latin typeface="Arial" panose="020B0604020202020204" pitchFamily="34" charset="0"/>
                <a:cs typeface="Arial" panose="020B0604020202020204" pitchFamily="34" charset="0"/>
              </a:rPr>
              <a:t>Every child in our Nursery is entitled to free milk</a:t>
            </a:r>
          </a:p>
          <a:p>
            <a:r>
              <a:rPr lang="en-GB" dirty="0">
                <a:solidFill>
                  <a:schemeClr val="tx1"/>
                </a:solidFill>
                <a:latin typeface="Arial" panose="020B0604020202020204" pitchFamily="34" charset="0"/>
                <a:cs typeface="Arial" panose="020B0604020202020204" pitchFamily="34" charset="0"/>
              </a:rPr>
              <a:t>Please register directly with Cool Milk if you would like your child to have milk in school</a:t>
            </a:r>
          </a:p>
          <a:p>
            <a:r>
              <a:rPr lang="en-GB" dirty="0">
                <a:solidFill>
                  <a:schemeClr val="tx1"/>
                </a:solidFill>
                <a:latin typeface="Arial" panose="020B0604020202020204" pitchFamily="34" charset="0"/>
                <a:cs typeface="Arial" panose="020B0604020202020204" pitchFamily="34" charset="0"/>
              </a:rPr>
              <a:t>Every child will be offered a piece of fruit or a vegetable snack each day, which is provided free of charge</a:t>
            </a:r>
          </a:p>
          <a:p>
            <a:r>
              <a:rPr lang="en-GB" dirty="0">
                <a:solidFill>
                  <a:schemeClr val="tx1"/>
                </a:solidFill>
                <a:latin typeface="Arial" panose="020B0604020202020204" pitchFamily="34" charset="0"/>
                <a:cs typeface="Arial" panose="020B0604020202020204" pitchFamily="34" charset="0"/>
              </a:rPr>
              <a:t>Please inform the school office of any allergies or intolerances to food or drink</a:t>
            </a:r>
          </a:p>
          <a:p>
            <a:endParaRPr lang="en-GB" dirty="0"/>
          </a:p>
        </p:txBody>
      </p:sp>
      <p:pic>
        <p:nvPicPr>
          <p:cNvPr id="14" name="Picture 13">
            <a:extLst>
              <a:ext uri="{FF2B5EF4-FFF2-40B4-BE49-F238E27FC236}">
                <a16:creationId xmlns:a16="http://schemas.microsoft.com/office/drawing/2014/main" id="{D588CB48-0F0F-4933-B3ED-AB79B1B63E8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3765" y="1006428"/>
            <a:ext cx="552450" cy="1209675"/>
          </a:xfrm>
          <a:prstGeom prst="rect">
            <a:avLst/>
          </a:prstGeom>
          <a:noFill/>
        </p:spPr>
      </p:pic>
      <p:pic>
        <p:nvPicPr>
          <p:cNvPr id="15" name="Picture 14">
            <a:extLst>
              <a:ext uri="{FF2B5EF4-FFF2-40B4-BE49-F238E27FC236}">
                <a16:creationId xmlns:a16="http://schemas.microsoft.com/office/drawing/2014/main" id="{09715F30-CD0D-4F51-8564-4BFBB40F3D6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208" y="4522438"/>
            <a:ext cx="1457325" cy="874395"/>
          </a:xfrm>
          <a:prstGeom prst="rect">
            <a:avLst/>
          </a:prstGeom>
          <a:noFill/>
        </p:spPr>
      </p:pic>
      <p:pic>
        <p:nvPicPr>
          <p:cNvPr id="16" name="Picture 15">
            <a:extLst>
              <a:ext uri="{FF2B5EF4-FFF2-40B4-BE49-F238E27FC236}">
                <a16:creationId xmlns:a16="http://schemas.microsoft.com/office/drawing/2014/main" id="{B3D79430-2B1C-4CD9-9F3E-B47C583C803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4461" y="4448998"/>
            <a:ext cx="1400175" cy="1000125"/>
          </a:xfrm>
          <a:prstGeom prst="rect">
            <a:avLst/>
          </a:prstGeom>
          <a:noFill/>
        </p:spPr>
      </p:pic>
      <p:pic>
        <p:nvPicPr>
          <p:cNvPr id="17" name="Picture 16">
            <a:extLst>
              <a:ext uri="{FF2B5EF4-FFF2-40B4-BE49-F238E27FC236}">
                <a16:creationId xmlns:a16="http://schemas.microsoft.com/office/drawing/2014/main" id="{9CC6110C-C254-4C74-AEBA-9FDC8454F83C}"/>
              </a:ext>
            </a:extLst>
          </p:cNvPr>
          <p:cNvPicPr/>
          <p:nvPr/>
        </p:nvPicPr>
        <p:blipFill>
          <a:blip r:embed="rId8"/>
          <a:stretch>
            <a:fillRect/>
          </a:stretch>
        </p:blipFill>
        <p:spPr>
          <a:xfrm>
            <a:off x="4379393" y="4373847"/>
            <a:ext cx="1171575" cy="1171575"/>
          </a:xfrm>
          <a:prstGeom prst="rect">
            <a:avLst/>
          </a:prstGeom>
        </p:spPr>
      </p:pic>
      <p:pic>
        <p:nvPicPr>
          <p:cNvPr id="18" name="Picture 17">
            <a:extLst>
              <a:ext uri="{FF2B5EF4-FFF2-40B4-BE49-F238E27FC236}">
                <a16:creationId xmlns:a16="http://schemas.microsoft.com/office/drawing/2014/main" id="{AFF26839-54BE-4163-8CEB-BC95DDA4C25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2440" y="4446158"/>
            <a:ext cx="1181100" cy="1181100"/>
          </a:xfrm>
          <a:prstGeom prst="rect">
            <a:avLst/>
          </a:prstGeom>
          <a:noFill/>
        </p:spPr>
      </p:pic>
    </p:spTree>
    <p:extLst>
      <p:ext uri="{BB962C8B-B14F-4D97-AF65-F5344CB8AC3E}">
        <p14:creationId xmlns:p14="http://schemas.microsoft.com/office/powerpoint/2010/main" val="5423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46E320C-3074-4248-94E6-B47E1C5F2DE7}"/>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School Lunches</a:t>
            </a:r>
          </a:p>
        </p:txBody>
      </p:sp>
      <p:pic>
        <p:nvPicPr>
          <p:cNvPr id="7" name="Picture 6">
            <a:extLst>
              <a:ext uri="{FF2B5EF4-FFF2-40B4-BE49-F238E27FC236}">
                <a16:creationId xmlns:a16="http://schemas.microsoft.com/office/drawing/2014/main" id="{4D4C1524-0494-42D0-B277-4E98E36D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E2E95AA7-0449-4089-8CA3-F796428613F2}"/>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BB2C1D-D692-4561-B4D7-841B81979DCF}"/>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15" name="Content Placeholder 1">
            <a:extLst>
              <a:ext uri="{FF2B5EF4-FFF2-40B4-BE49-F238E27FC236}">
                <a16:creationId xmlns:a16="http://schemas.microsoft.com/office/drawing/2014/main" id="{531C4371-6CA5-4023-9922-CF9D8A826EDB}"/>
              </a:ext>
            </a:extLst>
          </p:cNvPr>
          <p:cNvSpPr txBox="1">
            <a:spLocks/>
          </p:cNvSpPr>
          <p:nvPr/>
        </p:nvSpPr>
        <p:spPr>
          <a:xfrm>
            <a:off x="175658" y="1885576"/>
            <a:ext cx="7919401" cy="388077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1900" dirty="0">
                <a:solidFill>
                  <a:schemeClr val="tx1"/>
                </a:solidFill>
                <a:latin typeface="Arial" panose="020B0604020202020204" pitchFamily="34" charset="0"/>
                <a:cs typeface="Arial" panose="020B0604020202020204" pitchFamily="34" charset="0"/>
              </a:rPr>
              <a:t>Children from either our morning or afternoon session can also attend for lunch in our lunch club to extend their provision to 4 hours a day. This is for an additional cost of £7.00 per day (spaces are limited). </a:t>
            </a:r>
          </a:p>
          <a:p>
            <a:r>
              <a:rPr lang="en-GB" sz="1900" dirty="0">
                <a:solidFill>
                  <a:schemeClr val="tx1"/>
                </a:solidFill>
                <a:latin typeface="Arial" panose="020B0604020202020204" pitchFamily="34" charset="0"/>
                <a:cs typeface="Arial" panose="020B0604020202020204" pitchFamily="34" charset="0"/>
              </a:rPr>
              <a:t>Please ensure that if you are packing a lunch for lunch club, that you include food your child enjoys eating. They will need to be able to feed themselves although we will help with opening packets.  Please do not include any sweets or nuts.</a:t>
            </a:r>
          </a:p>
          <a:p>
            <a:pPr>
              <a:lnSpc>
                <a:spcPct val="107000"/>
              </a:lnSpc>
              <a:spcAft>
                <a:spcPts val="800"/>
              </a:spcAft>
            </a:pPr>
            <a:r>
              <a:rPr lang="en-GB" sz="1900" dirty="0">
                <a:solidFill>
                  <a:schemeClr val="tx1"/>
                </a:solidFill>
                <a:latin typeface="Arial" panose="020B0604020202020204" pitchFamily="34" charset="0"/>
                <a:cs typeface="Arial" panose="020B0604020202020204" pitchFamily="34" charset="0"/>
              </a:rPr>
              <a:t>We have recently introduced hot meals for our children in Robin Class! These cost £2.65 per meal and e</a:t>
            </a:r>
            <a:r>
              <a:rPr lang="en-GB" sz="1900" dirty="0">
                <a:solidFill>
                  <a:schemeClr val="tx1"/>
                </a:solidFill>
                <a:latin typeface="Arial" panose="020B0604020202020204" pitchFamily="34" charset="0"/>
                <a:ea typeface="Calibri" panose="020F0502020204030204" pitchFamily="34" charset="0"/>
                <a:cs typeface="Arial" panose="020B0604020202020204" pitchFamily="34" charset="0"/>
              </a:rPr>
              <a:t>ach day there is a main meal option, a vegetarian option and a jacket potato, complimented with a choice of vegetables / salad and a pudding. We are able to cater for dietary requirements / preferences. A form will be given to you by a member of staff in Robin Class and will need to be returned back to Robin Class staff. Please note this is a flexible arrangement. </a:t>
            </a:r>
          </a:p>
          <a:p>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46E320C-3074-4248-94E6-B47E1C5F2DE7}"/>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School Lunches</a:t>
            </a:r>
          </a:p>
        </p:txBody>
      </p:sp>
      <p:pic>
        <p:nvPicPr>
          <p:cNvPr id="7" name="Picture 6">
            <a:extLst>
              <a:ext uri="{FF2B5EF4-FFF2-40B4-BE49-F238E27FC236}">
                <a16:creationId xmlns:a16="http://schemas.microsoft.com/office/drawing/2014/main" id="{4D4C1524-0494-42D0-B277-4E98E36D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E2E95AA7-0449-4089-8CA3-F796428613F2}"/>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BB2C1D-D692-4561-B4D7-841B81979DCF}"/>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7" name="Picture 16">
            <a:extLst>
              <a:ext uri="{FF2B5EF4-FFF2-40B4-BE49-F238E27FC236}">
                <a16:creationId xmlns:a16="http://schemas.microsoft.com/office/drawing/2014/main" id="{F7EDC5FB-5BE5-4D2B-8C00-541F639D00E5}"/>
              </a:ext>
            </a:extLst>
          </p:cNvPr>
          <p:cNvPicPr>
            <a:picLocks noChangeAspect="1"/>
          </p:cNvPicPr>
          <p:nvPr/>
        </p:nvPicPr>
        <p:blipFill>
          <a:blip r:embed="rId5"/>
          <a:stretch>
            <a:fillRect/>
          </a:stretch>
        </p:blipFill>
        <p:spPr>
          <a:xfrm>
            <a:off x="971600" y="1876411"/>
            <a:ext cx="2376264" cy="3154490"/>
          </a:xfrm>
          <a:prstGeom prst="rect">
            <a:avLst/>
          </a:prstGeom>
        </p:spPr>
      </p:pic>
      <p:pic>
        <p:nvPicPr>
          <p:cNvPr id="2" name="Picture 1">
            <a:extLst>
              <a:ext uri="{FF2B5EF4-FFF2-40B4-BE49-F238E27FC236}">
                <a16:creationId xmlns:a16="http://schemas.microsoft.com/office/drawing/2014/main" id="{76AEE756-4C37-4563-AF61-751D9BCA72DE}"/>
              </a:ext>
            </a:extLst>
          </p:cNvPr>
          <p:cNvPicPr>
            <a:picLocks noChangeAspect="1"/>
          </p:cNvPicPr>
          <p:nvPr/>
        </p:nvPicPr>
        <p:blipFill>
          <a:blip r:embed="rId6"/>
          <a:stretch>
            <a:fillRect/>
          </a:stretch>
        </p:blipFill>
        <p:spPr>
          <a:xfrm>
            <a:off x="3563888" y="1876411"/>
            <a:ext cx="3408183" cy="4108077"/>
          </a:xfrm>
          <a:prstGeom prst="rect">
            <a:avLst/>
          </a:prstGeom>
        </p:spPr>
      </p:pic>
    </p:spTree>
    <p:extLst>
      <p:ext uri="{BB962C8B-B14F-4D97-AF65-F5344CB8AC3E}">
        <p14:creationId xmlns:p14="http://schemas.microsoft.com/office/powerpoint/2010/main" val="32186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20" y="1051692"/>
            <a:ext cx="7322506" cy="1320800"/>
          </a:xfrm>
        </p:spPr>
        <p:txBody>
          <a:bodyPr>
            <a:normAutofit/>
          </a:bodyPr>
          <a:lstStyle/>
          <a:p>
            <a:r>
              <a:rPr lang="en-GB" dirty="0">
                <a:latin typeface="Arial" panose="020B0604020202020204" pitchFamily="34" charset="0"/>
                <a:cs typeface="Arial" panose="020B0604020202020204" pitchFamily="34" charset="0"/>
              </a:rPr>
              <a:t>Walter Infant School and Nursery Values</a:t>
            </a:r>
          </a:p>
        </p:txBody>
      </p:sp>
      <p:pic>
        <p:nvPicPr>
          <p:cNvPr id="1026" name="Picture 2" descr="C:\Users\head\AppData\Local\Microsoft\Windows\Temporary Internet Files\Content.Outlook\XRZIB7GF\value hand 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835" y="2060848"/>
            <a:ext cx="4671034" cy="4317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1AA6E3-7480-41B9-B055-CDBAB0310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Tree>
    <p:extLst>
      <p:ext uri="{BB962C8B-B14F-4D97-AF65-F5344CB8AC3E}">
        <p14:creationId xmlns:p14="http://schemas.microsoft.com/office/powerpoint/2010/main" val="167565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Ofsted ~ OUTSTANDING!</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pic>
        <p:nvPicPr>
          <p:cNvPr id="7" name="Picture 6">
            <a:extLst>
              <a:ext uri="{FF2B5EF4-FFF2-40B4-BE49-F238E27FC236}">
                <a16:creationId xmlns:a16="http://schemas.microsoft.com/office/drawing/2014/main" id="{228247D5-E133-46F8-8873-126C0869A5BD}"/>
              </a:ext>
            </a:extLst>
          </p:cNvPr>
          <p:cNvPicPr>
            <a:picLocks noChangeAspect="1"/>
          </p:cNvPicPr>
          <p:nvPr/>
        </p:nvPicPr>
        <p:blipFill>
          <a:blip r:embed="rId4"/>
          <a:stretch>
            <a:fillRect/>
          </a:stretch>
        </p:blipFill>
        <p:spPr>
          <a:xfrm>
            <a:off x="267199" y="1811514"/>
            <a:ext cx="5240905" cy="3859487"/>
          </a:xfrm>
          <a:prstGeom prst="rect">
            <a:avLst/>
          </a:prstGeom>
        </p:spPr>
      </p:pic>
      <p:pic>
        <p:nvPicPr>
          <p:cNvPr id="11" name="Picture 10">
            <a:extLst>
              <a:ext uri="{FF2B5EF4-FFF2-40B4-BE49-F238E27FC236}">
                <a16:creationId xmlns:a16="http://schemas.microsoft.com/office/drawing/2014/main" id="{72F18B00-7C45-4F96-B3CF-A0DD54B299D7}"/>
              </a:ext>
            </a:extLst>
          </p:cNvPr>
          <p:cNvPicPr>
            <a:picLocks noChangeAspect="1"/>
          </p:cNvPicPr>
          <p:nvPr/>
        </p:nvPicPr>
        <p:blipFill>
          <a:blip r:embed="rId5"/>
          <a:stretch>
            <a:fillRect/>
          </a:stretch>
        </p:blipFill>
        <p:spPr>
          <a:xfrm>
            <a:off x="8098913" y="5901406"/>
            <a:ext cx="1029874" cy="951929"/>
          </a:xfrm>
          <a:prstGeom prst="rect">
            <a:avLst/>
          </a:prstGeom>
        </p:spPr>
      </p:pic>
      <p:pic>
        <p:nvPicPr>
          <p:cNvPr id="1032" name="Picture 8" descr="Great Papers! Outstanding Ribbon Embossed and Gold Foil Certificate Seal,  1.75&quot;, 48 Count (20104102)">
            <a:extLst>
              <a:ext uri="{FF2B5EF4-FFF2-40B4-BE49-F238E27FC236}">
                <a16:creationId xmlns:a16="http://schemas.microsoft.com/office/drawing/2014/main" id="{AA5129D6-56C3-4AEB-AFF0-039B876687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20">
            <a:off x="5633678" y="2102239"/>
            <a:ext cx="1765074" cy="12190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44F4E3E-BE4E-4E77-9658-82084A9119B0}"/>
              </a:ext>
            </a:extLst>
          </p:cNvPr>
          <p:cNvSpPr/>
          <p:nvPr/>
        </p:nvSpPr>
        <p:spPr>
          <a:xfrm>
            <a:off x="3995936" y="4302382"/>
            <a:ext cx="3983491" cy="1477328"/>
          </a:xfrm>
          <a:prstGeom prst="rect">
            <a:avLst/>
          </a:prstGeom>
        </p:spPr>
        <p:txBody>
          <a:bodyPr wrap="square">
            <a:spAutoFit/>
          </a:bodyPr>
          <a:lstStyle/>
          <a:p>
            <a:r>
              <a:rPr lang="en-GB" dirty="0">
                <a:latin typeface="Arial" panose="020B0604020202020204" pitchFamily="34" charset="0"/>
                <a:cs typeface="Arial" panose="020B0604020202020204" pitchFamily="34" charset="0"/>
              </a:rPr>
              <a:t>‘Pupils have a deep understanding of the school’s high expectations, which are consistently taught right from the Nursery. They delight in wearing their hard-earned values badges.’</a:t>
            </a:r>
          </a:p>
        </p:txBody>
      </p:sp>
    </p:spTree>
    <p:extLst>
      <p:ext uri="{BB962C8B-B14F-4D97-AF65-F5344CB8AC3E}">
        <p14:creationId xmlns:p14="http://schemas.microsoft.com/office/powerpoint/2010/main" val="585937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055701"/>
            <a:ext cx="2880320" cy="789123"/>
          </a:xfrm>
        </p:spPr>
        <p:txBody>
          <a:bodyPr/>
          <a:lstStyle/>
          <a:p>
            <a:r>
              <a:rPr lang="en-GB" dirty="0">
                <a:latin typeface="Arial" panose="020B0604020202020204" pitchFamily="34" charset="0"/>
                <a:cs typeface="Arial" panose="020B0604020202020204" pitchFamily="34" charset="0"/>
              </a:rPr>
              <a:t>Our Values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821" r="29285"/>
          <a:stretch/>
        </p:blipFill>
        <p:spPr>
          <a:xfrm>
            <a:off x="3833982" y="1769497"/>
            <a:ext cx="1531259" cy="280831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986" t="5525" r="26028"/>
          <a:stretch/>
        </p:blipFill>
        <p:spPr>
          <a:xfrm>
            <a:off x="7428451" y="1776141"/>
            <a:ext cx="1477949" cy="283138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575" t="7488" r="29178"/>
          <a:stretch/>
        </p:blipFill>
        <p:spPr>
          <a:xfrm>
            <a:off x="124737" y="1723353"/>
            <a:ext cx="1515649" cy="29006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6479" t="2142" r="18727" b="-2142"/>
          <a:stretch/>
        </p:blipFill>
        <p:spPr>
          <a:xfrm>
            <a:off x="1723396" y="2924944"/>
            <a:ext cx="2048774" cy="268604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6849" t="21005" r="26302"/>
          <a:stretch/>
        </p:blipFill>
        <p:spPr>
          <a:xfrm>
            <a:off x="5442556" y="2911354"/>
            <a:ext cx="1908580" cy="3068628"/>
          </a:xfrm>
          <a:prstGeom prst="rect">
            <a:avLst/>
          </a:prstGeom>
        </p:spPr>
      </p:pic>
      <p:pic>
        <p:nvPicPr>
          <p:cNvPr id="9" name="Picture 8">
            <a:extLst>
              <a:ext uri="{FF2B5EF4-FFF2-40B4-BE49-F238E27FC236}">
                <a16:creationId xmlns:a16="http://schemas.microsoft.com/office/drawing/2014/main" id="{D46BCA71-44E4-4695-A94C-65A996C52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Tree>
    <p:extLst>
      <p:ext uri="{BB962C8B-B14F-4D97-AF65-F5344CB8AC3E}">
        <p14:creationId xmlns:p14="http://schemas.microsoft.com/office/powerpoint/2010/main" val="164205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124744"/>
            <a:ext cx="6347713" cy="1320800"/>
          </a:xfrm>
        </p:spPr>
        <p:txBody>
          <a:bodyPr/>
          <a:lstStyle/>
          <a:p>
            <a:r>
              <a:rPr lang="en-GB" dirty="0">
                <a:latin typeface="Arial" panose="020B0604020202020204" pitchFamily="34" charset="0"/>
                <a:cs typeface="Arial" panose="020B0604020202020204" pitchFamily="34" charset="0"/>
              </a:rPr>
              <a:t>Expectations for Behaviour</a:t>
            </a:r>
          </a:p>
        </p:txBody>
      </p:sp>
      <p:sp>
        <p:nvSpPr>
          <p:cNvPr id="2" name="Content Placeholder 1"/>
          <p:cNvSpPr>
            <a:spLocks noGrp="1"/>
          </p:cNvSpPr>
          <p:nvPr>
            <p:ph idx="1"/>
          </p:nvPr>
        </p:nvSpPr>
        <p:spPr>
          <a:xfrm>
            <a:off x="168502" y="1879258"/>
            <a:ext cx="6347714" cy="3880773"/>
          </a:xfrm>
        </p:spPr>
        <p:txBody>
          <a:bodyPr/>
          <a:lstStyle/>
          <a:p>
            <a:pPr lvl="0"/>
            <a:r>
              <a:rPr lang="en-GB" dirty="0">
                <a:solidFill>
                  <a:schemeClr val="tx1"/>
                </a:solidFill>
                <a:latin typeface="Arial" panose="020B0604020202020204" pitchFamily="34" charset="0"/>
                <a:cs typeface="Arial" panose="020B0604020202020204" pitchFamily="34" charset="0"/>
              </a:rPr>
              <a:t>Treat each other with respect</a:t>
            </a:r>
          </a:p>
          <a:p>
            <a:pPr lvl="0"/>
            <a:r>
              <a:rPr lang="en-GB" dirty="0">
                <a:solidFill>
                  <a:schemeClr val="tx1"/>
                </a:solidFill>
                <a:latin typeface="Arial" panose="020B0604020202020204" pitchFamily="34" charset="0"/>
                <a:cs typeface="Arial" panose="020B0604020202020204" pitchFamily="34" charset="0"/>
              </a:rPr>
              <a:t>Be kind and polite to everyone</a:t>
            </a:r>
          </a:p>
          <a:p>
            <a:pPr lvl="0"/>
            <a:r>
              <a:rPr lang="en-GB" dirty="0">
                <a:solidFill>
                  <a:schemeClr val="tx1"/>
                </a:solidFill>
                <a:latin typeface="Arial" panose="020B0604020202020204" pitchFamily="34" charset="0"/>
                <a:cs typeface="Arial" panose="020B0604020202020204" pitchFamily="34" charset="0"/>
              </a:rPr>
              <a:t>Tell the truth</a:t>
            </a:r>
          </a:p>
          <a:p>
            <a:pPr lvl="0"/>
            <a:r>
              <a:rPr lang="en-GB" dirty="0">
                <a:solidFill>
                  <a:schemeClr val="tx1"/>
                </a:solidFill>
                <a:latin typeface="Arial" panose="020B0604020202020204" pitchFamily="34" charset="0"/>
                <a:cs typeface="Arial" panose="020B0604020202020204" pitchFamily="34" charset="0"/>
              </a:rPr>
              <a:t>Look after the school and the things in it</a:t>
            </a:r>
          </a:p>
          <a:p>
            <a:pPr lvl="0"/>
            <a:r>
              <a:rPr lang="en-GB" dirty="0">
                <a:solidFill>
                  <a:schemeClr val="tx1"/>
                </a:solidFill>
                <a:latin typeface="Arial" panose="020B0604020202020204" pitchFamily="34" charset="0"/>
                <a:cs typeface="Arial" panose="020B0604020202020204" pitchFamily="34" charset="0"/>
              </a:rPr>
              <a:t>Move around the school sensibly</a:t>
            </a:r>
          </a:p>
          <a:p>
            <a:pPr lvl="0"/>
            <a:r>
              <a:rPr lang="en-GB" dirty="0">
                <a:solidFill>
                  <a:schemeClr val="tx1"/>
                </a:solidFill>
                <a:latin typeface="Arial" panose="020B0604020202020204" pitchFamily="34" charset="0"/>
                <a:cs typeface="Arial" panose="020B0604020202020204" pitchFamily="34" charset="0"/>
              </a:rPr>
              <a:t>Always try your best</a:t>
            </a:r>
          </a:p>
          <a:p>
            <a:endParaRPr lang="en-GB" dirty="0"/>
          </a:p>
        </p:txBody>
      </p:sp>
      <p:pic>
        <p:nvPicPr>
          <p:cNvPr id="5" name="Picture 4">
            <a:extLst>
              <a:ext uri="{FF2B5EF4-FFF2-40B4-BE49-F238E27FC236}">
                <a16:creationId xmlns:a16="http://schemas.microsoft.com/office/drawing/2014/main" id="{18E398CC-D269-4463-965B-029B5766C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11E1DBE6-4C6B-4073-AE6D-DDA52E279778}"/>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A1F4634-8571-4C73-81A4-08C49A4CAF63}"/>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9863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7" y="1124744"/>
            <a:ext cx="7479051" cy="846479"/>
          </a:xfrm>
        </p:spPr>
        <p:txBody>
          <a:bodyPr>
            <a:noAutofit/>
          </a:bodyPr>
          <a:lstStyle/>
          <a:p>
            <a:r>
              <a:rPr lang="en-GB" dirty="0">
                <a:latin typeface="Arial" panose="020B0604020202020204" pitchFamily="34" charset="0"/>
                <a:cs typeface="Arial" panose="020B0604020202020204" pitchFamily="34" charset="0"/>
              </a:rPr>
              <a:t>Our School Uniform</a:t>
            </a:r>
          </a:p>
        </p:txBody>
      </p:sp>
      <p:sp>
        <p:nvSpPr>
          <p:cNvPr id="3" name="Content Placeholder 2"/>
          <p:cNvSpPr>
            <a:spLocks noGrp="1"/>
          </p:cNvSpPr>
          <p:nvPr>
            <p:ph idx="1"/>
          </p:nvPr>
        </p:nvSpPr>
        <p:spPr>
          <a:xfrm>
            <a:off x="184402" y="1840718"/>
            <a:ext cx="7200800" cy="3880773"/>
          </a:xfrm>
        </p:spPr>
        <p:txBody>
          <a:bodyPr>
            <a:normAutofit fontScale="92500" lnSpcReduction="20000"/>
          </a:bodyPr>
          <a:lstStyle/>
          <a:p>
            <a:r>
              <a:rPr lang="en-GB" sz="1900" dirty="0">
                <a:solidFill>
                  <a:schemeClr val="tx1"/>
                </a:solidFill>
                <a:latin typeface="Arial" panose="020B0604020202020204" pitchFamily="34" charset="0"/>
                <a:cs typeface="Arial" panose="020B0604020202020204" pitchFamily="34" charset="0"/>
              </a:rPr>
              <a:t>Please send you child to school in clothes that are easy for them to manage by themselves; we suggest elasticated waits for trousers, joggers, shorts or leggings.  These can be navy, black or dark grey (please do not choose lighter blues or light grey and no patterns).</a:t>
            </a:r>
          </a:p>
          <a:p>
            <a:r>
              <a:rPr lang="en-GB" sz="1900" dirty="0">
                <a:solidFill>
                  <a:schemeClr val="tx1"/>
                </a:solidFill>
                <a:latin typeface="Arial" panose="020B0604020202020204" pitchFamily="34" charset="0"/>
                <a:cs typeface="Arial" panose="020B0604020202020204" pitchFamily="34" charset="0"/>
              </a:rPr>
              <a:t>You can choose pinafores or summer dresses (tights can be hard to manage in the winter) some children wear cycling shorts under their dresses.</a:t>
            </a:r>
          </a:p>
          <a:p>
            <a:r>
              <a:rPr lang="en-GB" sz="1900" dirty="0">
                <a:solidFill>
                  <a:schemeClr val="tx1"/>
                </a:solidFill>
                <a:latin typeface="Arial" panose="020B0604020202020204" pitchFamily="34" charset="0"/>
                <a:cs typeface="Arial" panose="020B0604020202020204" pitchFamily="34" charset="0"/>
              </a:rPr>
              <a:t>Polo shirts can be white, sky blue or navy blue depending on your preference; they all look smart.</a:t>
            </a:r>
          </a:p>
          <a:p>
            <a:r>
              <a:rPr lang="en-GB" sz="1900" dirty="0">
                <a:solidFill>
                  <a:schemeClr val="tx1"/>
                </a:solidFill>
                <a:latin typeface="Arial" panose="020B0604020202020204" pitchFamily="34" charset="0"/>
                <a:cs typeface="Arial" panose="020B0604020202020204" pitchFamily="34" charset="0"/>
              </a:rPr>
              <a:t>The children can have cardigans or sweatshirts; these </a:t>
            </a:r>
            <a:r>
              <a:rPr lang="en-GB" sz="1900" b="1" dirty="0">
                <a:solidFill>
                  <a:schemeClr val="tx1"/>
                </a:solidFill>
                <a:latin typeface="Arial" panose="020B0604020202020204" pitchFamily="34" charset="0"/>
                <a:cs typeface="Arial" panose="020B0604020202020204" pitchFamily="34" charset="0"/>
              </a:rPr>
              <a:t>must</a:t>
            </a:r>
            <a:r>
              <a:rPr lang="en-GB" sz="1900" dirty="0">
                <a:solidFill>
                  <a:schemeClr val="tx1"/>
                </a:solidFill>
                <a:latin typeface="Arial" panose="020B0604020202020204" pitchFamily="34" charset="0"/>
                <a:cs typeface="Arial" panose="020B0604020202020204" pitchFamily="34" charset="0"/>
              </a:rPr>
              <a:t> be burgundy. We sell second hand ones via our PTA or you can order from </a:t>
            </a:r>
            <a:r>
              <a:rPr lang="en-GB" sz="1900" dirty="0" err="1">
                <a:solidFill>
                  <a:schemeClr val="tx1"/>
                </a:solidFill>
                <a:latin typeface="Arial" panose="020B0604020202020204" pitchFamily="34" charset="0"/>
                <a:cs typeface="Arial" panose="020B0604020202020204" pitchFamily="34" charset="0"/>
              </a:rPr>
              <a:t>Gooddies</a:t>
            </a:r>
            <a:r>
              <a:rPr lang="en-GB" sz="1900" dirty="0">
                <a:solidFill>
                  <a:schemeClr val="tx1"/>
                </a:solidFill>
                <a:latin typeface="Arial" panose="020B0604020202020204" pitchFamily="34" charset="0"/>
                <a:cs typeface="Arial" panose="020B0604020202020204" pitchFamily="34" charset="0"/>
              </a:rPr>
              <a:t> ~ information to order uniform is in your pack.</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98F4D567-5380-4C0B-89D1-5F96C912C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D880BCC9-0AB3-4AC0-B8B6-749710A1E08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16E0FE8-7FD0-4D42-9685-DFA2D23F5904}"/>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2767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7" y="1124744"/>
            <a:ext cx="7479051" cy="846479"/>
          </a:xfrm>
        </p:spPr>
        <p:txBody>
          <a:bodyPr>
            <a:noAutofit/>
          </a:bodyPr>
          <a:lstStyle/>
          <a:p>
            <a:r>
              <a:rPr lang="en-GB" dirty="0">
                <a:latin typeface="Arial" panose="020B0604020202020204" pitchFamily="34" charset="0"/>
                <a:cs typeface="Arial" panose="020B0604020202020204" pitchFamily="34" charset="0"/>
              </a:rPr>
              <a:t>Our School Uniform</a:t>
            </a:r>
          </a:p>
        </p:txBody>
      </p:sp>
      <p:sp>
        <p:nvSpPr>
          <p:cNvPr id="3" name="Content Placeholder 2"/>
          <p:cNvSpPr>
            <a:spLocks noGrp="1"/>
          </p:cNvSpPr>
          <p:nvPr>
            <p:ph idx="1"/>
          </p:nvPr>
        </p:nvSpPr>
        <p:spPr>
          <a:xfrm>
            <a:off x="184402" y="1840718"/>
            <a:ext cx="7200800" cy="3880773"/>
          </a:xfrm>
        </p:spPr>
        <p:txBody>
          <a:bodyPr>
            <a:normAutofit/>
          </a:bodyPr>
          <a:lstStyle/>
          <a:p>
            <a:endParaRPr lang="en-GB" dirty="0"/>
          </a:p>
          <a:p>
            <a:endParaRPr lang="en-GB" dirty="0"/>
          </a:p>
          <a:p>
            <a:endParaRPr lang="en-GB" dirty="0"/>
          </a:p>
        </p:txBody>
      </p:sp>
      <p:pic>
        <p:nvPicPr>
          <p:cNvPr id="5" name="Picture 4">
            <a:extLst>
              <a:ext uri="{FF2B5EF4-FFF2-40B4-BE49-F238E27FC236}">
                <a16:creationId xmlns:a16="http://schemas.microsoft.com/office/drawing/2014/main" id="{98F4D567-5380-4C0B-89D1-5F96C912C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D880BCC9-0AB3-4AC0-B8B6-749710A1E08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16E0FE8-7FD0-4D42-9685-DFA2D23F590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6" name="Picture 5">
            <a:extLst>
              <a:ext uri="{FF2B5EF4-FFF2-40B4-BE49-F238E27FC236}">
                <a16:creationId xmlns:a16="http://schemas.microsoft.com/office/drawing/2014/main" id="{C9818145-D881-4B25-9B62-CEB2164AC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510" y="1971223"/>
            <a:ext cx="5256584" cy="3942438"/>
          </a:xfrm>
          <a:prstGeom prst="rect">
            <a:avLst/>
          </a:prstGeom>
        </p:spPr>
      </p:pic>
    </p:spTree>
    <p:extLst>
      <p:ext uri="{BB962C8B-B14F-4D97-AF65-F5344CB8AC3E}">
        <p14:creationId xmlns:p14="http://schemas.microsoft.com/office/powerpoint/2010/main" val="240981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31" y="1161200"/>
            <a:ext cx="6347713" cy="734155"/>
          </a:xfrm>
        </p:spPr>
        <p:txBody>
          <a:bodyPr/>
          <a:lstStyle/>
          <a:p>
            <a:r>
              <a:rPr lang="en-GB" dirty="0">
                <a:latin typeface="Arial" panose="020B0604020202020204" pitchFamily="34" charset="0"/>
                <a:cs typeface="Arial" panose="020B0604020202020204" pitchFamily="34" charset="0"/>
              </a:rPr>
              <a:t>Trainers with Velcro are best!</a:t>
            </a:r>
          </a:p>
        </p:txBody>
      </p:sp>
      <p:pic>
        <p:nvPicPr>
          <p:cNvPr id="4" name="Picture 3">
            <a:extLst>
              <a:ext uri="{FF2B5EF4-FFF2-40B4-BE49-F238E27FC236}">
                <a16:creationId xmlns:a16="http://schemas.microsoft.com/office/drawing/2014/main" id="{F6DB3884-2DE1-4C07-BBF8-9AD8552B8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AC4B831B-B0E2-4307-BBD4-F35F0993E72B}"/>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FEB5E3E-58FD-4D87-BB98-35EBDC2C8867}"/>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0" name="Content Placeholder 9">
            <a:extLst>
              <a:ext uri="{FF2B5EF4-FFF2-40B4-BE49-F238E27FC236}">
                <a16:creationId xmlns:a16="http://schemas.microsoft.com/office/drawing/2014/main" id="{F2B04D03-BCFA-4E32-A384-DA8C51AA8B9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39552" y="2204863"/>
            <a:ext cx="3240360" cy="2430271"/>
          </a:xfrm>
        </p:spPr>
      </p:pic>
      <p:pic>
        <p:nvPicPr>
          <p:cNvPr id="12" name="Picture 11">
            <a:extLst>
              <a:ext uri="{FF2B5EF4-FFF2-40B4-BE49-F238E27FC236}">
                <a16:creationId xmlns:a16="http://schemas.microsoft.com/office/drawing/2014/main" id="{CFF45898-28C3-40FE-8F59-68912EE28B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7904" y="2204864"/>
            <a:ext cx="3240360" cy="2430270"/>
          </a:xfrm>
          <a:prstGeom prst="rect">
            <a:avLst/>
          </a:prstGeom>
        </p:spPr>
      </p:pic>
    </p:spTree>
    <p:extLst>
      <p:ext uri="{BB962C8B-B14F-4D97-AF65-F5344CB8AC3E}">
        <p14:creationId xmlns:p14="http://schemas.microsoft.com/office/powerpoint/2010/main" val="1387389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Robin</a:t>
            </a:r>
          </a:p>
        </p:txBody>
      </p:sp>
      <p:sp>
        <p:nvSpPr>
          <p:cNvPr id="2" name="Content Placeholder 1"/>
          <p:cNvSpPr>
            <a:spLocks noGrp="1"/>
          </p:cNvSpPr>
          <p:nvPr>
            <p:ph idx="1"/>
          </p:nvPr>
        </p:nvSpPr>
        <p:spPr>
          <a:xfrm>
            <a:off x="251520" y="1605795"/>
            <a:ext cx="7467600" cy="4288917"/>
          </a:xfrm>
        </p:spPr>
        <p:txBody>
          <a:bodyPr>
            <a:normAutofit/>
          </a:bodyPr>
          <a:lstStyle/>
          <a:p>
            <a:endParaRPr lang="en-GB" dirty="0"/>
          </a:p>
          <a:p>
            <a:r>
              <a:rPr lang="en-US" dirty="0">
                <a:solidFill>
                  <a:schemeClr val="tx1"/>
                </a:solidFill>
              </a:rPr>
              <a:t>You can help prepare your child for school by encouraging their </a:t>
            </a:r>
            <a:r>
              <a:rPr lang="en-US" b="1" dirty="0">
                <a:solidFill>
                  <a:schemeClr val="tx1"/>
                </a:solidFill>
              </a:rPr>
              <a:t>independence</a:t>
            </a:r>
            <a:r>
              <a:rPr lang="en-US" dirty="0">
                <a:solidFill>
                  <a:schemeClr val="tx1"/>
                </a:solidFill>
              </a:rPr>
              <a:t> as much as possible and being positive when talking about school. </a:t>
            </a:r>
            <a:endParaRPr lang="en-GB" dirty="0">
              <a:solidFill>
                <a:schemeClr val="tx1"/>
              </a:solidFill>
            </a:endParaRPr>
          </a:p>
          <a:p>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8" name="Content Placeholder 3">
            <a:extLst>
              <a:ext uri="{FF2B5EF4-FFF2-40B4-BE49-F238E27FC236}">
                <a16:creationId xmlns:a16="http://schemas.microsoft.com/office/drawing/2014/main" id="{2D7B1AE8-7C4B-4C9C-AA0D-2E2452B431B1}"/>
              </a:ext>
            </a:extLst>
          </p:cNvPr>
          <p:cNvPicPr>
            <a:picLocks noChangeAspect="1"/>
          </p:cNvPicPr>
          <p:nvPr/>
        </p:nvPicPr>
        <p:blipFill rotWithShape="1">
          <a:blip r:embed="rId5"/>
          <a:srcRect b="5394"/>
          <a:stretch/>
        </p:blipFill>
        <p:spPr>
          <a:xfrm>
            <a:off x="787941" y="2954235"/>
            <a:ext cx="4392488" cy="2930795"/>
          </a:xfrm>
          <a:prstGeom prst="rect">
            <a:avLst/>
          </a:prstGeom>
        </p:spPr>
      </p:pic>
      <p:pic>
        <p:nvPicPr>
          <p:cNvPr id="9" name="Picture 8">
            <a:extLst>
              <a:ext uri="{FF2B5EF4-FFF2-40B4-BE49-F238E27FC236}">
                <a16:creationId xmlns:a16="http://schemas.microsoft.com/office/drawing/2014/main" id="{FF288E7E-2BEA-4DE3-B621-A69452028E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7316" y="3288035"/>
            <a:ext cx="1853714" cy="2466480"/>
          </a:xfrm>
          <a:prstGeom prst="rect">
            <a:avLst/>
          </a:prstGeom>
        </p:spPr>
      </p:pic>
    </p:spTree>
    <p:extLst>
      <p:ext uri="{BB962C8B-B14F-4D97-AF65-F5344CB8AC3E}">
        <p14:creationId xmlns:p14="http://schemas.microsoft.com/office/powerpoint/2010/main" val="3425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Robin</a:t>
            </a:r>
          </a:p>
        </p:txBody>
      </p:sp>
      <p:sp>
        <p:nvSpPr>
          <p:cNvPr id="2" name="Content Placeholder 1"/>
          <p:cNvSpPr>
            <a:spLocks noGrp="1"/>
          </p:cNvSpPr>
          <p:nvPr>
            <p:ph idx="1"/>
          </p:nvPr>
        </p:nvSpPr>
        <p:spPr>
          <a:xfrm>
            <a:off x="251520" y="1605795"/>
            <a:ext cx="7467600" cy="4288917"/>
          </a:xfrm>
        </p:spPr>
        <p:txBody>
          <a:bodyPr>
            <a:normAutofit/>
          </a:bodyPr>
          <a:lstStyle/>
          <a:p>
            <a:endParaRPr lang="en-GB" dirty="0"/>
          </a:p>
          <a:p>
            <a:r>
              <a:rPr lang="en-GB" dirty="0">
                <a:solidFill>
                  <a:schemeClr val="tx1"/>
                </a:solidFill>
              </a:rPr>
              <a:t>Help your child to go to the toilet all by themselves, including wiping and handwashing. </a:t>
            </a:r>
          </a:p>
          <a:p>
            <a:pPr marL="0" indent="0">
              <a:buNone/>
            </a:pPr>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8" name="Picture 7">
            <a:extLst>
              <a:ext uri="{FF2B5EF4-FFF2-40B4-BE49-F238E27FC236}">
                <a16:creationId xmlns:a16="http://schemas.microsoft.com/office/drawing/2014/main" id="{67CF06D1-0AAE-4048-83C8-BC884EF7A6AF}"/>
              </a:ext>
            </a:extLst>
          </p:cNvPr>
          <p:cNvPicPr>
            <a:picLocks noChangeAspect="1"/>
          </p:cNvPicPr>
          <p:nvPr/>
        </p:nvPicPr>
        <p:blipFill>
          <a:blip r:embed="rId5"/>
          <a:stretch>
            <a:fillRect/>
          </a:stretch>
        </p:blipFill>
        <p:spPr>
          <a:xfrm>
            <a:off x="2699792" y="2903877"/>
            <a:ext cx="2698303" cy="2688197"/>
          </a:xfrm>
          <a:prstGeom prst="rect">
            <a:avLst/>
          </a:prstGeom>
        </p:spPr>
      </p:pic>
    </p:spTree>
    <p:extLst>
      <p:ext uri="{BB962C8B-B14F-4D97-AF65-F5344CB8AC3E}">
        <p14:creationId xmlns:p14="http://schemas.microsoft.com/office/powerpoint/2010/main" val="40988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Robin</a:t>
            </a:r>
          </a:p>
        </p:txBody>
      </p:sp>
      <p:sp>
        <p:nvSpPr>
          <p:cNvPr id="2" name="Content Placeholder 1"/>
          <p:cNvSpPr>
            <a:spLocks noGrp="1"/>
          </p:cNvSpPr>
          <p:nvPr>
            <p:ph idx="1"/>
          </p:nvPr>
        </p:nvSpPr>
        <p:spPr>
          <a:xfrm>
            <a:off x="251520" y="1605795"/>
            <a:ext cx="7467600" cy="4288917"/>
          </a:xfrm>
        </p:spPr>
        <p:txBody>
          <a:bodyPr>
            <a:normAutofit/>
          </a:bodyPr>
          <a:lstStyle/>
          <a:p>
            <a:endParaRPr lang="en-GB" dirty="0"/>
          </a:p>
          <a:p>
            <a:r>
              <a:rPr lang="en-GB" dirty="0">
                <a:solidFill>
                  <a:schemeClr val="tx1"/>
                </a:solidFill>
              </a:rPr>
              <a:t>Encourage your child to manage their own clothing such as coats and jumpers ~ but of course we will help (hence no laces!)</a:t>
            </a:r>
          </a:p>
          <a:p>
            <a:pPr marL="0" indent="0">
              <a:buNone/>
            </a:pPr>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86E9C87E-931D-455F-B3F2-7AFCC0A9F110}"/>
              </a:ext>
            </a:extLst>
          </p:cNvPr>
          <p:cNvPicPr>
            <a:picLocks noChangeAspect="1"/>
          </p:cNvPicPr>
          <p:nvPr/>
        </p:nvPicPr>
        <p:blipFill rotWithShape="1">
          <a:blip r:embed="rId5"/>
          <a:srcRect r="4270"/>
          <a:stretch/>
        </p:blipFill>
        <p:spPr>
          <a:xfrm>
            <a:off x="2051720" y="2880578"/>
            <a:ext cx="3828059" cy="2688197"/>
          </a:xfrm>
          <a:prstGeom prst="rect">
            <a:avLst/>
          </a:prstGeom>
        </p:spPr>
      </p:pic>
    </p:spTree>
    <p:extLst>
      <p:ext uri="{BB962C8B-B14F-4D97-AF65-F5344CB8AC3E}">
        <p14:creationId xmlns:p14="http://schemas.microsoft.com/office/powerpoint/2010/main" val="79832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Robin</a:t>
            </a:r>
          </a:p>
        </p:txBody>
      </p:sp>
      <p:sp>
        <p:nvSpPr>
          <p:cNvPr id="2" name="Content Placeholder 1"/>
          <p:cNvSpPr>
            <a:spLocks noGrp="1"/>
          </p:cNvSpPr>
          <p:nvPr>
            <p:ph idx="1"/>
          </p:nvPr>
        </p:nvSpPr>
        <p:spPr>
          <a:xfrm>
            <a:off x="251520" y="1605795"/>
            <a:ext cx="7467600" cy="4288917"/>
          </a:xfrm>
        </p:spPr>
        <p:txBody>
          <a:bodyPr>
            <a:normAutofit/>
          </a:bodyPr>
          <a:lstStyle/>
          <a:p>
            <a:endParaRPr lang="en-GB" dirty="0"/>
          </a:p>
          <a:p>
            <a:r>
              <a:rPr lang="en-GB" dirty="0">
                <a:solidFill>
                  <a:schemeClr val="tx1"/>
                </a:solidFill>
              </a:rPr>
              <a:t>Practise recognising their name or the first letter of their name. </a:t>
            </a:r>
          </a:p>
          <a:p>
            <a:r>
              <a:rPr lang="en-GB" dirty="0">
                <a:solidFill>
                  <a:schemeClr val="tx1"/>
                </a:solidFill>
              </a:rPr>
              <a:t>If practising writing their name (this is not an expectation) please remember to only use a capital at the beginning e.g. Ada, Billy, Clara, Dhruv, Emily etc</a:t>
            </a:r>
          </a:p>
          <a:p>
            <a:pPr marL="0" indent="0">
              <a:buNone/>
            </a:pPr>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8" name="Picture 7">
            <a:extLst>
              <a:ext uri="{FF2B5EF4-FFF2-40B4-BE49-F238E27FC236}">
                <a16:creationId xmlns:a16="http://schemas.microsoft.com/office/drawing/2014/main" id="{1D12CBA5-AAE4-463C-A253-FC75B352A8C3}"/>
              </a:ext>
            </a:extLst>
          </p:cNvPr>
          <p:cNvPicPr>
            <a:picLocks noChangeAspect="1"/>
          </p:cNvPicPr>
          <p:nvPr/>
        </p:nvPicPr>
        <p:blipFill rotWithShape="1">
          <a:blip r:embed="rId5"/>
          <a:srcRect t="5249" b="5788"/>
          <a:stretch/>
        </p:blipFill>
        <p:spPr>
          <a:xfrm>
            <a:off x="2123728" y="3429000"/>
            <a:ext cx="4199620" cy="2160240"/>
          </a:xfrm>
          <a:prstGeom prst="rect">
            <a:avLst/>
          </a:prstGeom>
        </p:spPr>
      </p:pic>
    </p:spTree>
    <p:extLst>
      <p:ext uri="{BB962C8B-B14F-4D97-AF65-F5344CB8AC3E}">
        <p14:creationId xmlns:p14="http://schemas.microsoft.com/office/powerpoint/2010/main" val="58860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Robin</a:t>
            </a:r>
          </a:p>
        </p:txBody>
      </p:sp>
      <p:sp>
        <p:nvSpPr>
          <p:cNvPr id="2" name="Content Placeholder 1"/>
          <p:cNvSpPr>
            <a:spLocks noGrp="1"/>
          </p:cNvSpPr>
          <p:nvPr>
            <p:ph idx="1"/>
          </p:nvPr>
        </p:nvSpPr>
        <p:spPr>
          <a:xfrm>
            <a:off x="251520" y="1605795"/>
            <a:ext cx="7467600" cy="4288917"/>
          </a:xfrm>
        </p:spPr>
        <p:txBody>
          <a:bodyPr>
            <a:normAutofit/>
          </a:bodyPr>
          <a:lstStyle/>
          <a:p>
            <a:endParaRPr lang="en-GB" dirty="0"/>
          </a:p>
          <a:p>
            <a:pPr>
              <a:defRPr/>
            </a:pPr>
            <a:r>
              <a:rPr lang="en-GB" dirty="0">
                <a:solidFill>
                  <a:schemeClr val="tx1"/>
                </a:solidFill>
              </a:rPr>
              <a:t>Please label all of their clothes ~ check out ‘</a:t>
            </a:r>
            <a:r>
              <a:rPr lang="en-GB" dirty="0" err="1">
                <a:solidFill>
                  <a:schemeClr val="tx1"/>
                </a:solidFill>
              </a:rPr>
              <a:t>Stickins</a:t>
            </a:r>
            <a:r>
              <a:rPr lang="en-GB" dirty="0">
                <a:solidFill>
                  <a:schemeClr val="tx1"/>
                </a:solidFill>
              </a:rPr>
              <a:t>’ as they really do work</a:t>
            </a:r>
          </a:p>
          <a:p>
            <a:pPr>
              <a:defRPr/>
            </a:pPr>
            <a:r>
              <a:rPr lang="en-GB" dirty="0">
                <a:solidFill>
                  <a:schemeClr val="tx1"/>
                </a:solidFill>
              </a:rPr>
              <a:t>Always send in a coat – we will go outside in all weathers.</a:t>
            </a:r>
          </a:p>
          <a:p>
            <a:pPr marL="0" indent="0">
              <a:buNone/>
            </a:pPr>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E5E1BBE2-76EB-470A-81BE-8EEFB5FD9A7C}"/>
              </a:ext>
            </a:extLst>
          </p:cNvPr>
          <p:cNvPicPr>
            <a:picLocks noChangeAspect="1"/>
          </p:cNvPicPr>
          <p:nvPr/>
        </p:nvPicPr>
        <p:blipFill>
          <a:blip r:embed="rId5"/>
          <a:stretch>
            <a:fillRect/>
          </a:stretch>
        </p:blipFill>
        <p:spPr>
          <a:xfrm>
            <a:off x="4648124" y="3216797"/>
            <a:ext cx="1832595" cy="2992465"/>
          </a:xfrm>
          <a:prstGeom prst="rect">
            <a:avLst/>
          </a:prstGeom>
        </p:spPr>
      </p:pic>
      <p:pic>
        <p:nvPicPr>
          <p:cNvPr id="10" name="Picture 9">
            <a:extLst>
              <a:ext uri="{FF2B5EF4-FFF2-40B4-BE49-F238E27FC236}">
                <a16:creationId xmlns:a16="http://schemas.microsoft.com/office/drawing/2014/main" id="{AB6F3297-3086-4DB5-92CA-E43556078728}"/>
              </a:ext>
            </a:extLst>
          </p:cNvPr>
          <p:cNvPicPr>
            <a:picLocks noChangeAspect="1"/>
          </p:cNvPicPr>
          <p:nvPr/>
        </p:nvPicPr>
        <p:blipFill>
          <a:blip r:embed="rId6"/>
          <a:stretch>
            <a:fillRect/>
          </a:stretch>
        </p:blipFill>
        <p:spPr>
          <a:xfrm>
            <a:off x="466499" y="4291402"/>
            <a:ext cx="1819275" cy="1857375"/>
          </a:xfrm>
          <a:prstGeom prst="rect">
            <a:avLst/>
          </a:prstGeom>
        </p:spPr>
      </p:pic>
      <p:pic>
        <p:nvPicPr>
          <p:cNvPr id="11" name="Picture 10">
            <a:extLst>
              <a:ext uri="{FF2B5EF4-FFF2-40B4-BE49-F238E27FC236}">
                <a16:creationId xmlns:a16="http://schemas.microsoft.com/office/drawing/2014/main" id="{07B400BF-5BB4-4BDE-B35D-710C619885B1}"/>
              </a:ext>
            </a:extLst>
          </p:cNvPr>
          <p:cNvPicPr>
            <a:picLocks noChangeAspect="1"/>
          </p:cNvPicPr>
          <p:nvPr/>
        </p:nvPicPr>
        <p:blipFill>
          <a:blip r:embed="rId6"/>
          <a:stretch>
            <a:fillRect/>
          </a:stretch>
        </p:blipFill>
        <p:spPr>
          <a:xfrm>
            <a:off x="1043608" y="2166276"/>
            <a:ext cx="1819275" cy="1857375"/>
          </a:xfrm>
          <a:prstGeom prst="rect">
            <a:avLst/>
          </a:prstGeom>
        </p:spPr>
      </p:pic>
      <p:pic>
        <p:nvPicPr>
          <p:cNvPr id="15" name="Picture 14">
            <a:extLst>
              <a:ext uri="{FF2B5EF4-FFF2-40B4-BE49-F238E27FC236}">
                <a16:creationId xmlns:a16="http://schemas.microsoft.com/office/drawing/2014/main" id="{45924E5F-E07E-4007-ACFA-3F766B711907}"/>
              </a:ext>
            </a:extLst>
          </p:cNvPr>
          <p:cNvPicPr>
            <a:picLocks noChangeAspect="1"/>
          </p:cNvPicPr>
          <p:nvPr/>
        </p:nvPicPr>
        <p:blipFill>
          <a:blip r:embed="rId6"/>
          <a:stretch>
            <a:fillRect/>
          </a:stretch>
        </p:blipFill>
        <p:spPr>
          <a:xfrm>
            <a:off x="2605405" y="4066439"/>
            <a:ext cx="1819275" cy="1857375"/>
          </a:xfrm>
          <a:prstGeom prst="rect">
            <a:avLst/>
          </a:prstGeom>
        </p:spPr>
      </p:pic>
      <p:pic>
        <p:nvPicPr>
          <p:cNvPr id="16" name="Picture 15">
            <a:extLst>
              <a:ext uri="{FF2B5EF4-FFF2-40B4-BE49-F238E27FC236}">
                <a16:creationId xmlns:a16="http://schemas.microsoft.com/office/drawing/2014/main" id="{2D3DF00D-F5ED-4EBD-8D74-FCDFF9ED2AA9}"/>
              </a:ext>
            </a:extLst>
          </p:cNvPr>
          <p:cNvPicPr>
            <a:picLocks noChangeAspect="1"/>
          </p:cNvPicPr>
          <p:nvPr/>
        </p:nvPicPr>
        <p:blipFill>
          <a:blip r:embed="rId6"/>
          <a:stretch>
            <a:fillRect/>
          </a:stretch>
        </p:blipFill>
        <p:spPr>
          <a:xfrm>
            <a:off x="3175091" y="1233553"/>
            <a:ext cx="1819275" cy="1857375"/>
          </a:xfrm>
          <a:prstGeom prst="rect">
            <a:avLst/>
          </a:prstGeom>
        </p:spPr>
      </p:pic>
      <p:pic>
        <p:nvPicPr>
          <p:cNvPr id="17" name="Picture 16">
            <a:extLst>
              <a:ext uri="{FF2B5EF4-FFF2-40B4-BE49-F238E27FC236}">
                <a16:creationId xmlns:a16="http://schemas.microsoft.com/office/drawing/2014/main" id="{FFB5AB70-369C-41C6-9454-DB3FAD3C4BDF}"/>
              </a:ext>
            </a:extLst>
          </p:cNvPr>
          <p:cNvPicPr>
            <a:picLocks noChangeAspect="1"/>
          </p:cNvPicPr>
          <p:nvPr/>
        </p:nvPicPr>
        <p:blipFill>
          <a:blip r:embed="rId6"/>
          <a:stretch>
            <a:fillRect/>
          </a:stretch>
        </p:blipFill>
        <p:spPr>
          <a:xfrm>
            <a:off x="5687948" y="1040410"/>
            <a:ext cx="1819275" cy="1857375"/>
          </a:xfrm>
          <a:prstGeom prst="rect">
            <a:avLst/>
          </a:prstGeom>
        </p:spPr>
      </p:pic>
    </p:spTree>
    <p:extLst>
      <p:ext uri="{BB962C8B-B14F-4D97-AF65-F5344CB8AC3E}">
        <p14:creationId xmlns:p14="http://schemas.microsoft.com/office/powerpoint/2010/main" val="27792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1"/>
            <a:ext cx="4669904" cy="1002200"/>
          </a:xfrm>
        </p:spPr>
        <p:txBody>
          <a:bodyPr/>
          <a:lstStyle/>
          <a:p>
            <a:r>
              <a:rPr lang="en-GB" dirty="0">
                <a:latin typeface="Arial" panose="020B0604020202020204" pitchFamily="34" charset="0"/>
                <a:cs typeface="Arial" panose="020B0604020202020204" pitchFamily="34" charset="0"/>
              </a:rPr>
              <a:t>Our Rationale</a:t>
            </a:r>
          </a:p>
        </p:txBody>
      </p:sp>
      <p:sp>
        <p:nvSpPr>
          <p:cNvPr id="3" name="Content Placeholder 2"/>
          <p:cNvSpPr>
            <a:spLocks noGrp="1"/>
          </p:cNvSpPr>
          <p:nvPr>
            <p:ph idx="1"/>
          </p:nvPr>
        </p:nvSpPr>
        <p:spPr>
          <a:xfrm>
            <a:off x="247650" y="1844824"/>
            <a:ext cx="8212782" cy="4455515"/>
          </a:xfrm>
        </p:spPr>
        <p:txBody>
          <a:bodyPr>
            <a:normAutofit fontScale="92500" lnSpcReduction="10000"/>
          </a:bodyPr>
          <a:lstStyle/>
          <a:p>
            <a:pPr marL="0" indent="0" algn="ctr">
              <a:buNone/>
            </a:pPr>
            <a:r>
              <a:rPr lang="en-GB" sz="1900" b="1" dirty="0">
                <a:solidFill>
                  <a:schemeClr val="tx1"/>
                </a:solidFill>
                <a:latin typeface="Arial" panose="020B0604020202020204" pitchFamily="34" charset="0"/>
                <a:cs typeface="Arial" panose="020B0604020202020204" pitchFamily="34" charset="0"/>
              </a:rPr>
              <a:t>Our BIG Curriculum!</a:t>
            </a:r>
            <a:r>
              <a:rPr lang="en-GB" sz="1900" dirty="0">
                <a:solidFill>
                  <a:schemeClr val="tx1"/>
                </a:solidFill>
                <a:latin typeface="Arial" panose="020B0604020202020204" pitchFamily="34" charset="0"/>
                <a:cs typeface="Arial" panose="020B0604020202020204" pitchFamily="34" charset="0"/>
              </a:rPr>
              <a:t> At Walter Infant School and Nursery we consider ourselves to be a “</a:t>
            </a:r>
            <a:r>
              <a:rPr lang="en-GB" sz="1900" b="1" dirty="0">
                <a:solidFill>
                  <a:schemeClr val="tx1"/>
                </a:solidFill>
                <a:latin typeface="Arial" panose="020B0604020202020204" pitchFamily="34" charset="0"/>
                <a:cs typeface="Arial" panose="020B0604020202020204" pitchFamily="34" charset="0"/>
              </a:rPr>
              <a:t>BIG School for LITTLE PEOPLE</a:t>
            </a:r>
            <a:r>
              <a:rPr lang="en-GB" sz="1900" dirty="0">
                <a:solidFill>
                  <a:schemeClr val="tx1"/>
                </a:solidFill>
                <a:latin typeface="Arial" panose="020B0604020202020204" pitchFamily="34" charset="0"/>
                <a:cs typeface="Arial" panose="020B0604020202020204" pitchFamily="34" charset="0"/>
              </a:rPr>
              <a:t>”. We have designed a </a:t>
            </a:r>
            <a:r>
              <a:rPr lang="en-GB" sz="1900" b="1" dirty="0">
                <a:solidFill>
                  <a:schemeClr val="tx1"/>
                </a:solidFill>
                <a:latin typeface="Arial" panose="020B0604020202020204" pitchFamily="34" charset="0"/>
                <a:cs typeface="Arial" panose="020B0604020202020204" pitchFamily="34" charset="0"/>
              </a:rPr>
              <a:t>‘BIG’ curriculum</a:t>
            </a:r>
            <a:r>
              <a:rPr lang="en-GB" sz="1900" dirty="0">
                <a:solidFill>
                  <a:schemeClr val="tx1"/>
                </a:solidFill>
                <a:latin typeface="Arial" panose="020B0604020202020204" pitchFamily="34" charset="0"/>
                <a:cs typeface="Arial" panose="020B0604020202020204" pitchFamily="34" charset="0"/>
              </a:rPr>
              <a:t> to excite, inspire and foster a desire to learn; we want our children to know more about the world around them and to be happy, confident and successful. </a:t>
            </a:r>
          </a:p>
          <a:p>
            <a:pPr marL="0" indent="0" algn="ctr">
              <a:buNone/>
            </a:pPr>
            <a:r>
              <a:rPr lang="en-GB" sz="1900" dirty="0">
                <a:solidFill>
                  <a:schemeClr val="tx1"/>
                </a:solidFill>
                <a:latin typeface="Arial" panose="020B0604020202020204" pitchFamily="34" charset="0"/>
                <a:cs typeface="Arial" panose="020B0604020202020204" pitchFamily="34" charset="0"/>
              </a:rPr>
              <a:t>We will encourage our children to have very positive behaviours for learning and to ask </a:t>
            </a:r>
            <a:r>
              <a:rPr lang="en-GB" sz="1900" b="1" dirty="0">
                <a:solidFill>
                  <a:schemeClr val="tx1"/>
                </a:solidFill>
                <a:latin typeface="Arial" panose="020B0604020202020204" pitchFamily="34" charset="0"/>
                <a:cs typeface="Arial" panose="020B0604020202020204" pitchFamily="34" charset="0"/>
              </a:rPr>
              <a:t>BIG questions</a:t>
            </a:r>
            <a:r>
              <a:rPr lang="en-GB" sz="1900" dirty="0">
                <a:solidFill>
                  <a:schemeClr val="tx1"/>
                </a:solidFill>
                <a:latin typeface="Arial" panose="020B0604020202020204" pitchFamily="34" charset="0"/>
                <a:cs typeface="Arial" panose="020B0604020202020204" pitchFamily="34" charset="0"/>
              </a:rPr>
              <a:t> and for our staff team to support our children in finding authentic, age-appropriate answers to those questions and inspire them to want to know more. </a:t>
            </a:r>
          </a:p>
          <a:p>
            <a:pPr marL="0" indent="0" algn="ctr">
              <a:buNone/>
            </a:pPr>
            <a:r>
              <a:rPr lang="en-GB" sz="1900" dirty="0">
                <a:solidFill>
                  <a:schemeClr val="tx1"/>
                </a:solidFill>
                <a:latin typeface="Arial" panose="020B0604020202020204" pitchFamily="34" charset="0"/>
                <a:cs typeface="Arial" panose="020B0604020202020204" pitchFamily="34" charset="0"/>
              </a:rPr>
              <a:t>Our children will learn through real-life and practical experiences, as well as through wonderful, awe inspiring fiction texts in which they can ‘see themselves’ and exciting and purposeful non-fiction texts. </a:t>
            </a:r>
          </a:p>
          <a:p>
            <a:pPr marL="0" indent="0" algn="ctr">
              <a:buNone/>
            </a:pPr>
            <a:r>
              <a:rPr lang="en-GB" sz="1900" dirty="0">
                <a:solidFill>
                  <a:schemeClr val="tx1"/>
                </a:solidFill>
                <a:latin typeface="Arial" panose="020B0604020202020204" pitchFamily="34" charset="0"/>
                <a:cs typeface="Arial" panose="020B0604020202020204" pitchFamily="34" charset="0"/>
              </a:rPr>
              <a:t>Our children will learn inside and outside the classroom, fulfilling and exceeding the requirements of national age-appropriate curriculums in a stimulating, fun and memorable way.</a:t>
            </a:r>
          </a:p>
          <a:p>
            <a:pPr marL="0" indent="0" algn="ctr">
              <a:buNone/>
            </a:pPr>
            <a:endParaRPr lang="en-GB" dirty="0"/>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44624"/>
            <a:ext cx="5148064" cy="1002200"/>
          </a:xfrm>
          <a:prstGeom prst="rect">
            <a:avLst/>
          </a:prstGeom>
        </p:spPr>
      </p:pic>
      <p:pic>
        <p:nvPicPr>
          <p:cNvPr id="7" name="Picture 6">
            <a:extLst>
              <a:ext uri="{FF2B5EF4-FFF2-40B4-BE49-F238E27FC236}">
                <a16:creationId xmlns:a16="http://schemas.microsoft.com/office/drawing/2014/main" id="{A37E8D0F-26C8-4642-80D4-C4209F304E48}"/>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7553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46824"/>
            <a:ext cx="6347713" cy="1320800"/>
          </a:xfrm>
        </p:spPr>
        <p:txBody>
          <a:bodyPr/>
          <a:lstStyle/>
          <a:p>
            <a:r>
              <a:rPr lang="en-GB" dirty="0">
                <a:latin typeface="Arial" panose="020B0604020202020204" pitchFamily="34" charset="0"/>
                <a:cs typeface="Arial" panose="020B0604020202020204" pitchFamily="34" charset="0"/>
              </a:rPr>
              <a:t>Any questions?</a:t>
            </a:r>
          </a:p>
        </p:txBody>
      </p:sp>
      <p:sp>
        <p:nvSpPr>
          <p:cNvPr id="2" name="Content Placeholder 1"/>
          <p:cNvSpPr>
            <a:spLocks noGrp="1"/>
          </p:cNvSpPr>
          <p:nvPr>
            <p:ph idx="1"/>
          </p:nvPr>
        </p:nvSpPr>
        <p:spPr>
          <a:xfrm>
            <a:off x="263422" y="1844824"/>
            <a:ext cx="7260905"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We are so looking forward to your children joining us; we recognise what a big event this is within your family unit and we want to get it right for you and your child. </a:t>
            </a:r>
          </a:p>
          <a:p>
            <a:r>
              <a:rPr lang="en-US" dirty="0">
                <a:solidFill>
                  <a:schemeClr val="tx1"/>
                </a:solidFill>
                <a:latin typeface="Arial" panose="020B0604020202020204" pitchFamily="34" charset="0"/>
                <a:cs typeface="Arial" panose="020B0604020202020204" pitchFamily="34" charset="0"/>
              </a:rPr>
              <a:t>W</a:t>
            </a:r>
            <a:r>
              <a:rPr lang="en-GB" dirty="0">
                <a:solidFill>
                  <a:schemeClr val="tx1"/>
                </a:solidFill>
                <a:latin typeface="Arial" panose="020B0604020202020204" pitchFamily="34" charset="0"/>
                <a:cs typeface="Arial" panose="020B0604020202020204" pitchFamily="34" charset="0"/>
              </a:rPr>
              <a:t>e hope you have had the opportunity to have a look around the Foundation Stage to see the learning environment. </a:t>
            </a:r>
          </a:p>
          <a:p>
            <a:r>
              <a:rPr lang="en-GB" dirty="0">
                <a:solidFill>
                  <a:schemeClr val="tx1"/>
                </a:solidFill>
                <a:latin typeface="Arial" panose="020B0604020202020204" pitchFamily="34" charset="0"/>
                <a:cs typeface="Arial" panose="020B0604020202020204" pitchFamily="34" charset="0"/>
              </a:rPr>
              <a:t>If you think of anything at all that you didn’t ask or need to know, just get in touch by phone or email.</a:t>
            </a:r>
          </a:p>
        </p:txBody>
      </p:sp>
      <p:pic>
        <p:nvPicPr>
          <p:cNvPr id="5" name="Picture 4">
            <a:extLst>
              <a:ext uri="{FF2B5EF4-FFF2-40B4-BE49-F238E27FC236}">
                <a16:creationId xmlns:a16="http://schemas.microsoft.com/office/drawing/2014/main" id="{724A7130-A5A8-4FB1-830E-F100D8974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A227CEEE-C2E7-4874-AD38-BF493258E62A}"/>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30855F1-97E5-4BF1-910A-94C5A92697D6}"/>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41150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1"/>
            <a:ext cx="7417838" cy="1002200"/>
          </a:xfrm>
        </p:spPr>
        <p:txBody>
          <a:bodyPr>
            <a:normAutofit fontScale="90000"/>
          </a:bodyPr>
          <a:lstStyle/>
          <a:p>
            <a:r>
              <a:rPr lang="en-US" dirty="0">
                <a:latin typeface="Arial" panose="020B0604020202020204" pitchFamily="34" charset="0"/>
                <a:cs typeface="Arial" panose="020B0604020202020204" pitchFamily="34" charset="0"/>
              </a:rPr>
              <a:t>What the current Robin children say…</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47650" y="1844824"/>
            <a:ext cx="8212782" cy="4455515"/>
          </a:xfrm>
        </p:spPr>
        <p:txBody>
          <a:bodyPr>
            <a:normAutofit/>
          </a:bodyPr>
          <a:lstStyle/>
          <a:p>
            <a:pPr marL="0" indent="0" algn="ctr">
              <a:buNone/>
            </a:pPr>
            <a:r>
              <a:rPr lang="en-US" sz="1600" dirty="0">
                <a:solidFill>
                  <a:schemeClr val="tx1"/>
                </a:solidFill>
                <a:latin typeface="Arial" panose="020B0604020202020204" pitchFamily="34" charset="0"/>
                <a:cs typeface="Arial" panose="020B0604020202020204" pitchFamily="34" charset="0"/>
              </a:rPr>
              <a:t>This year I have really enjoyed “all of the toys, there are so many. I love PE with Jack because we play fun games, like the one where we have to throw balls over the benches. My teachers help me so much.”</a:t>
            </a:r>
          </a:p>
          <a:p>
            <a:pPr marL="0" indent="0" algn="ctr">
              <a:buNone/>
            </a:pPr>
            <a:r>
              <a:rPr lang="en-US" sz="1600" dirty="0">
                <a:solidFill>
                  <a:schemeClr val="tx1"/>
                </a:solidFill>
                <a:latin typeface="Arial" panose="020B0604020202020204" pitchFamily="34" charset="0"/>
                <a:cs typeface="Arial" panose="020B0604020202020204" pitchFamily="34" charset="0"/>
              </a:rPr>
              <a:t>Jesse, age 4</a:t>
            </a:r>
          </a:p>
          <a:p>
            <a:pPr marL="0" indent="0" algn="ctr">
              <a:buNone/>
            </a:pPr>
            <a:endParaRPr lang="en-US" sz="1600" dirty="0">
              <a:solidFill>
                <a:schemeClr val="tx1"/>
              </a:solidFill>
              <a:latin typeface="Arial" panose="020B0604020202020204" pitchFamily="34" charset="0"/>
              <a:cs typeface="Arial" panose="020B0604020202020204" pitchFamily="34" charset="0"/>
            </a:endParaRPr>
          </a:p>
          <a:p>
            <a:pPr marL="0" indent="0" algn="ctr">
              <a:buNone/>
            </a:pPr>
            <a:r>
              <a:rPr lang="en-US" sz="1600" dirty="0">
                <a:solidFill>
                  <a:schemeClr val="tx1"/>
                </a:solidFill>
                <a:latin typeface="Arial" panose="020B0604020202020204" pitchFamily="34" charset="0"/>
                <a:cs typeface="Arial" panose="020B0604020202020204" pitchFamily="34" charset="0"/>
              </a:rPr>
              <a:t>“I love all my teachers because they are so kind and I just love them. I think I would love to give them some chocolate. I like PE because it is so much fun. I like climbing and doing the monkey bars.”</a:t>
            </a:r>
          </a:p>
          <a:p>
            <a:pPr marL="0" indent="0" algn="ctr">
              <a:buNone/>
            </a:pPr>
            <a:r>
              <a:rPr lang="en-US" sz="1600" dirty="0">
                <a:solidFill>
                  <a:schemeClr val="tx1"/>
                </a:solidFill>
                <a:latin typeface="Arial" panose="020B0604020202020204" pitchFamily="34" charset="0"/>
                <a:cs typeface="Arial" panose="020B0604020202020204" pitchFamily="34" charset="0"/>
              </a:rPr>
              <a:t>Edith, age 3</a:t>
            </a:r>
            <a:endParaRPr lang="en-US" dirty="0">
              <a:solidFill>
                <a:schemeClr val="tx1"/>
              </a:solidFill>
              <a:latin typeface="Arial" panose="020B0604020202020204" pitchFamily="34" charset="0"/>
              <a:cs typeface="Arial" panose="020B0604020202020204" pitchFamily="34" charset="0"/>
            </a:endParaRPr>
          </a:p>
          <a:p>
            <a:pPr marL="0" indent="0" algn="ctr">
              <a:buNone/>
            </a:pPr>
            <a:endParaRPr lang="en-US" sz="1600" dirty="0">
              <a:solidFill>
                <a:schemeClr val="tx1"/>
              </a:solidFill>
              <a:latin typeface="Arial" panose="020B0604020202020204" pitchFamily="34" charset="0"/>
              <a:cs typeface="Arial" panose="020B0604020202020204" pitchFamily="34" charset="0"/>
            </a:endParaRPr>
          </a:p>
          <a:p>
            <a:pPr marL="0" indent="0" algn="ctr">
              <a:buNone/>
            </a:pPr>
            <a:r>
              <a:rPr lang="en-US" sz="1600" dirty="0">
                <a:solidFill>
                  <a:schemeClr val="tx1"/>
                </a:solidFill>
                <a:latin typeface="Arial" panose="020B0604020202020204" pitchFamily="34" charset="0"/>
                <a:cs typeface="Arial" panose="020B0604020202020204" pitchFamily="34" charset="0"/>
              </a:rPr>
              <a:t>“I like playing on the bikes, driving round on them. I have made friends and I play with them. My favourite games are mermaids and princesses.” </a:t>
            </a:r>
          </a:p>
          <a:p>
            <a:pPr marL="0" indent="0" algn="ctr">
              <a:buNone/>
            </a:pPr>
            <a:r>
              <a:rPr lang="en-US" sz="1600" dirty="0">
                <a:solidFill>
                  <a:schemeClr val="tx1"/>
                </a:solidFill>
                <a:latin typeface="Arial" panose="020B0604020202020204" pitchFamily="34" charset="0"/>
                <a:cs typeface="Arial" panose="020B0604020202020204" pitchFamily="34" charset="0"/>
              </a:rPr>
              <a:t>Emma, age 4</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44624"/>
            <a:ext cx="5148064" cy="1002200"/>
          </a:xfrm>
          <a:prstGeom prst="rect">
            <a:avLst/>
          </a:prstGeom>
        </p:spPr>
      </p:pic>
      <p:pic>
        <p:nvPicPr>
          <p:cNvPr id="7" name="Picture 6">
            <a:extLst>
              <a:ext uri="{FF2B5EF4-FFF2-40B4-BE49-F238E27FC236}">
                <a16:creationId xmlns:a16="http://schemas.microsoft.com/office/drawing/2014/main" id="{A37E8D0F-26C8-4642-80D4-C4209F304E48}"/>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9390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12416"/>
            <a:ext cx="6444207" cy="660400"/>
          </a:xfrm>
        </p:spPr>
        <p:txBody>
          <a:bodyPr>
            <a:normAutofit/>
          </a:bodyPr>
          <a:lstStyle/>
          <a:p>
            <a:r>
              <a:rPr lang="en-GB" dirty="0">
                <a:latin typeface="Arial" panose="020B0604020202020204" pitchFamily="34" charset="0"/>
                <a:cs typeface="Arial" panose="020B0604020202020204" pitchFamily="34" charset="0"/>
              </a:rPr>
              <a:t>The Foundation Stage 1 Team</a:t>
            </a:r>
          </a:p>
        </p:txBody>
      </p:sp>
      <p:pic>
        <p:nvPicPr>
          <p:cNvPr id="7" name="Picture 6">
            <a:extLst>
              <a:ext uri="{FF2B5EF4-FFF2-40B4-BE49-F238E27FC236}">
                <a16:creationId xmlns:a16="http://schemas.microsoft.com/office/drawing/2014/main" id="{6D9998A0-C67B-4F12-812F-E9B6AA0BC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4" name="Content Placeholder 3">
            <a:extLst>
              <a:ext uri="{FF2B5EF4-FFF2-40B4-BE49-F238E27FC236}">
                <a16:creationId xmlns:a16="http://schemas.microsoft.com/office/drawing/2014/main" id="{D3CD48AB-4E9B-4C71-BFB1-B9DCA98FE7A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704" y="1936676"/>
            <a:ext cx="1282136" cy="1844476"/>
          </a:xfrm>
        </p:spPr>
      </p:pic>
      <p:pic>
        <p:nvPicPr>
          <p:cNvPr id="9" name="Picture 8">
            <a:extLst>
              <a:ext uri="{FF2B5EF4-FFF2-40B4-BE49-F238E27FC236}">
                <a16:creationId xmlns:a16="http://schemas.microsoft.com/office/drawing/2014/main" id="{0FB6EA26-3E9F-4FEE-ACB6-F6C5DCCB7B5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2212" y="1936676"/>
            <a:ext cx="1331640" cy="1844476"/>
          </a:xfrm>
          <a:prstGeom prst="rect">
            <a:avLst/>
          </a:prstGeom>
        </p:spPr>
      </p:pic>
      <p:sp>
        <p:nvSpPr>
          <p:cNvPr id="5" name="TextBox 4">
            <a:extLst>
              <a:ext uri="{FF2B5EF4-FFF2-40B4-BE49-F238E27FC236}">
                <a16:creationId xmlns:a16="http://schemas.microsoft.com/office/drawing/2014/main" id="{10E73493-C774-4063-B6FC-EA8109BCFC91}"/>
              </a:ext>
            </a:extLst>
          </p:cNvPr>
          <p:cNvSpPr txBox="1"/>
          <p:nvPr/>
        </p:nvSpPr>
        <p:spPr>
          <a:xfrm>
            <a:off x="65967" y="3819936"/>
            <a:ext cx="4427983"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Bennette</a:t>
            </a:r>
          </a:p>
          <a:p>
            <a:r>
              <a:rPr lang="en-GB" dirty="0">
                <a:latin typeface="Arial" panose="020B0604020202020204" pitchFamily="34" charset="0"/>
                <a:cs typeface="Arial" panose="020B0604020202020204" pitchFamily="34" charset="0"/>
              </a:rPr>
              <a:t>Foundation Stage Leader</a:t>
            </a:r>
          </a:p>
        </p:txBody>
      </p:sp>
      <p:sp>
        <p:nvSpPr>
          <p:cNvPr id="10" name="TextBox 9">
            <a:extLst>
              <a:ext uri="{FF2B5EF4-FFF2-40B4-BE49-F238E27FC236}">
                <a16:creationId xmlns:a16="http://schemas.microsoft.com/office/drawing/2014/main" id="{C614EF6E-305A-44C4-85C1-67585F22B767}"/>
              </a:ext>
            </a:extLst>
          </p:cNvPr>
          <p:cNvSpPr txBox="1"/>
          <p:nvPr/>
        </p:nvSpPr>
        <p:spPr>
          <a:xfrm>
            <a:off x="3176972" y="1872589"/>
            <a:ext cx="437775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Goddard</a:t>
            </a:r>
          </a:p>
          <a:p>
            <a:r>
              <a:rPr lang="en-GB" dirty="0">
                <a:latin typeface="Arial" panose="020B0604020202020204" pitchFamily="34" charset="0"/>
                <a:cs typeface="Arial" panose="020B0604020202020204" pitchFamily="34" charset="0"/>
              </a:rPr>
              <a:t>Robin Class Teacher / FS SEND Lead</a:t>
            </a:r>
          </a:p>
        </p:txBody>
      </p:sp>
      <p:pic>
        <p:nvPicPr>
          <p:cNvPr id="11" name="Picture 10">
            <a:extLst>
              <a:ext uri="{FF2B5EF4-FFF2-40B4-BE49-F238E27FC236}">
                <a16:creationId xmlns:a16="http://schemas.microsoft.com/office/drawing/2014/main" id="{08513CA1-7DF7-4FF2-8395-997B5CD2FF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692" y="2599423"/>
            <a:ext cx="1273830" cy="1839231"/>
          </a:xfrm>
          <a:prstGeom prst="rect">
            <a:avLst/>
          </a:prstGeom>
        </p:spPr>
      </p:pic>
      <p:sp>
        <p:nvSpPr>
          <p:cNvPr id="12" name="TextBox 11">
            <a:extLst>
              <a:ext uri="{FF2B5EF4-FFF2-40B4-BE49-F238E27FC236}">
                <a16:creationId xmlns:a16="http://schemas.microsoft.com/office/drawing/2014/main" id="{EDCC0116-8ADE-4F5F-8A8A-7DAF0F65DC0A}"/>
              </a:ext>
            </a:extLst>
          </p:cNvPr>
          <p:cNvSpPr txBox="1"/>
          <p:nvPr/>
        </p:nvSpPr>
        <p:spPr>
          <a:xfrm>
            <a:off x="4751522" y="2868853"/>
            <a:ext cx="3006619"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MacLeod</a:t>
            </a:r>
          </a:p>
          <a:p>
            <a:r>
              <a:rPr lang="en-GB" dirty="0">
                <a:latin typeface="Arial" panose="020B0604020202020204" pitchFamily="34" charset="0"/>
                <a:cs typeface="Arial" panose="020B0604020202020204" pitchFamily="34" charset="0"/>
              </a:rPr>
              <a:t>Early Years Practitioner</a:t>
            </a:r>
          </a:p>
        </p:txBody>
      </p:sp>
      <p:pic>
        <p:nvPicPr>
          <p:cNvPr id="14" name="Picture 13">
            <a:extLst>
              <a:ext uri="{FF2B5EF4-FFF2-40B4-BE49-F238E27FC236}">
                <a16:creationId xmlns:a16="http://schemas.microsoft.com/office/drawing/2014/main" id="{254DB91A-C2B1-4FB1-B8CC-D97B321496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36" y="4679963"/>
            <a:ext cx="1277222" cy="1845381"/>
          </a:xfrm>
          <a:prstGeom prst="rect">
            <a:avLst/>
          </a:prstGeom>
        </p:spPr>
      </p:pic>
      <p:pic>
        <p:nvPicPr>
          <p:cNvPr id="16" name="Picture 15">
            <a:extLst>
              <a:ext uri="{FF2B5EF4-FFF2-40B4-BE49-F238E27FC236}">
                <a16:creationId xmlns:a16="http://schemas.microsoft.com/office/drawing/2014/main" id="{885E259E-41B4-4ACD-856A-C437CD0F95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6077" y="4679963"/>
            <a:ext cx="1274991" cy="1845381"/>
          </a:xfrm>
          <a:prstGeom prst="rect">
            <a:avLst/>
          </a:prstGeom>
        </p:spPr>
      </p:pic>
      <p:pic>
        <p:nvPicPr>
          <p:cNvPr id="18" name="Picture 17">
            <a:extLst>
              <a:ext uri="{FF2B5EF4-FFF2-40B4-BE49-F238E27FC236}">
                <a16:creationId xmlns:a16="http://schemas.microsoft.com/office/drawing/2014/main" id="{01824562-79FF-48C9-B85D-649401ED35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1087" y="4679323"/>
            <a:ext cx="1297001" cy="1845381"/>
          </a:xfrm>
          <a:prstGeom prst="rect">
            <a:avLst/>
          </a:prstGeom>
        </p:spPr>
      </p:pic>
      <p:pic>
        <p:nvPicPr>
          <p:cNvPr id="19" name="Picture 2" descr="Animals | Flashcards">
            <a:extLst>
              <a:ext uri="{FF2B5EF4-FFF2-40B4-BE49-F238E27FC236}">
                <a16:creationId xmlns:a16="http://schemas.microsoft.com/office/drawing/2014/main" id="{9E984F05-7628-4538-A915-B9589136B2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7594" y="1091543"/>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BBC0EC-BB30-4F21-9CD1-3F5C7AD77EF8}"/>
              </a:ext>
            </a:extLst>
          </p:cNvPr>
          <p:cNvSpPr txBox="1"/>
          <p:nvPr/>
        </p:nvSpPr>
        <p:spPr>
          <a:xfrm>
            <a:off x="4572000" y="5001848"/>
            <a:ext cx="3731188"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Simpson, Mrs Bowles and Miss Gosling ~ Learning Support Assistants and Lunch Club Assistants</a:t>
            </a:r>
          </a:p>
        </p:txBody>
      </p:sp>
      <p:pic>
        <p:nvPicPr>
          <p:cNvPr id="17" name="Picture 16">
            <a:extLst>
              <a:ext uri="{FF2B5EF4-FFF2-40B4-BE49-F238E27FC236}">
                <a16:creationId xmlns:a16="http://schemas.microsoft.com/office/drawing/2014/main" id="{3E1DAC8D-0F70-4B5A-A70E-9BAC6E9EBB11}"/>
              </a:ext>
            </a:extLst>
          </p:cNvPr>
          <p:cNvPicPr>
            <a:picLocks noChangeAspect="1"/>
          </p:cNvPicPr>
          <p:nvPr/>
        </p:nvPicPr>
        <p:blipFill>
          <a:blip r:embed="rId10"/>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4226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9309" y="1974139"/>
            <a:ext cx="2088232" cy="660400"/>
          </a:xfrm>
        </p:spPr>
        <p:txBody>
          <a:bodyPr>
            <a:normAutofit/>
          </a:bodyPr>
          <a:lstStyle/>
          <a:p>
            <a:r>
              <a:rPr lang="en-GB" sz="2400" dirty="0">
                <a:latin typeface="Arial" panose="020B0604020202020204" pitchFamily="34" charset="0"/>
                <a:cs typeface="Arial" panose="020B0604020202020204" pitchFamily="34" charset="0"/>
              </a:rPr>
              <a:t>SEND Team</a:t>
            </a:r>
          </a:p>
        </p:txBody>
      </p:sp>
      <p:pic>
        <p:nvPicPr>
          <p:cNvPr id="7" name="Picture 6">
            <a:extLst>
              <a:ext uri="{FF2B5EF4-FFF2-40B4-BE49-F238E27FC236}">
                <a16:creationId xmlns:a16="http://schemas.microsoft.com/office/drawing/2014/main" id="{6D9998A0-C67B-4F12-812F-E9B6AA0BC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4" name="Content Placeholder 3">
            <a:extLst>
              <a:ext uri="{FF2B5EF4-FFF2-40B4-BE49-F238E27FC236}">
                <a16:creationId xmlns:a16="http://schemas.microsoft.com/office/drawing/2014/main" id="{D3CD48AB-4E9B-4C71-BFB1-B9DCA98FE7A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7544" y="2420888"/>
            <a:ext cx="1282136" cy="1844476"/>
          </a:xfrm>
        </p:spPr>
      </p:pic>
      <p:sp>
        <p:nvSpPr>
          <p:cNvPr id="10" name="TextBox 9">
            <a:extLst>
              <a:ext uri="{FF2B5EF4-FFF2-40B4-BE49-F238E27FC236}">
                <a16:creationId xmlns:a16="http://schemas.microsoft.com/office/drawing/2014/main" id="{C614EF6E-305A-44C4-85C1-67585F22B767}"/>
              </a:ext>
            </a:extLst>
          </p:cNvPr>
          <p:cNvSpPr txBox="1"/>
          <p:nvPr/>
        </p:nvSpPr>
        <p:spPr>
          <a:xfrm>
            <a:off x="1749680" y="2803709"/>
            <a:ext cx="437775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Goddard</a:t>
            </a:r>
          </a:p>
          <a:p>
            <a:r>
              <a:rPr lang="en-GB" dirty="0">
                <a:latin typeface="Arial" panose="020B0604020202020204" pitchFamily="34" charset="0"/>
                <a:cs typeface="Arial" panose="020B0604020202020204" pitchFamily="34" charset="0"/>
              </a:rPr>
              <a:t>Foundation Stage SEND Lead</a:t>
            </a:r>
          </a:p>
        </p:txBody>
      </p:sp>
      <p:pic>
        <p:nvPicPr>
          <p:cNvPr id="18" name="Picture 17">
            <a:extLst>
              <a:ext uri="{FF2B5EF4-FFF2-40B4-BE49-F238E27FC236}">
                <a16:creationId xmlns:a16="http://schemas.microsoft.com/office/drawing/2014/main" id="{01824562-79FF-48C9-B85D-649401ED3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4517472"/>
            <a:ext cx="1297001" cy="1845381"/>
          </a:xfrm>
          <a:prstGeom prst="rect">
            <a:avLst/>
          </a:prstGeom>
        </p:spPr>
      </p:pic>
      <p:pic>
        <p:nvPicPr>
          <p:cNvPr id="19" name="Picture 2" descr="Animals | Flashcards">
            <a:extLst>
              <a:ext uri="{FF2B5EF4-FFF2-40B4-BE49-F238E27FC236}">
                <a16:creationId xmlns:a16="http://schemas.microsoft.com/office/drawing/2014/main" id="{9E984F05-7628-4538-A915-B9589136B2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6937" y="1215893"/>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BBC0EC-BB30-4F21-9CD1-3F5C7AD77EF8}"/>
              </a:ext>
            </a:extLst>
          </p:cNvPr>
          <p:cNvSpPr txBox="1"/>
          <p:nvPr/>
        </p:nvSpPr>
        <p:spPr>
          <a:xfrm>
            <a:off x="4815778" y="4445012"/>
            <a:ext cx="3138182" cy="9519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Miss Gosling, Mrs Briggs and Miss Rennalls ~ SEND Learning Support Assistants</a:t>
            </a:r>
          </a:p>
        </p:txBody>
      </p:sp>
      <p:pic>
        <p:nvPicPr>
          <p:cNvPr id="17" name="Picture 16">
            <a:extLst>
              <a:ext uri="{FF2B5EF4-FFF2-40B4-BE49-F238E27FC236}">
                <a16:creationId xmlns:a16="http://schemas.microsoft.com/office/drawing/2014/main" id="{3E1DAC8D-0F70-4B5A-A70E-9BAC6E9EBB11}"/>
              </a:ext>
            </a:extLst>
          </p:cNvPr>
          <p:cNvPicPr>
            <a:picLocks noChangeAspect="1"/>
          </p:cNvPicPr>
          <p:nvPr/>
        </p:nvPicPr>
        <p:blipFill>
          <a:blip r:embed="rId6"/>
          <a:stretch>
            <a:fillRect/>
          </a:stretch>
        </p:blipFill>
        <p:spPr>
          <a:xfrm>
            <a:off x="8098913" y="5901406"/>
            <a:ext cx="1029874" cy="951929"/>
          </a:xfrm>
          <a:prstGeom prst="rect">
            <a:avLst/>
          </a:prstGeom>
        </p:spPr>
      </p:pic>
      <p:sp>
        <p:nvSpPr>
          <p:cNvPr id="20" name="Title 2">
            <a:extLst>
              <a:ext uri="{FF2B5EF4-FFF2-40B4-BE49-F238E27FC236}">
                <a16:creationId xmlns:a16="http://schemas.microsoft.com/office/drawing/2014/main" id="{9831031C-957B-4187-A3CE-C6C33C7895C3}"/>
              </a:ext>
            </a:extLst>
          </p:cNvPr>
          <p:cNvSpPr txBox="1">
            <a:spLocks/>
          </p:cNvSpPr>
          <p:nvPr/>
        </p:nvSpPr>
        <p:spPr>
          <a:xfrm>
            <a:off x="259904" y="1264816"/>
            <a:ext cx="6444207" cy="660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atin typeface="Arial" panose="020B0604020202020204" pitchFamily="34" charset="0"/>
                <a:cs typeface="Arial" panose="020B0604020202020204" pitchFamily="34" charset="0"/>
              </a:rPr>
              <a:t>The Foundation Stage 1 Team</a:t>
            </a:r>
            <a:endParaRPr lang="en-GB"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9629C5D-1B53-41CC-8F76-F1A1E108FA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8173" y="4509120"/>
            <a:ext cx="1230254" cy="1845381"/>
          </a:xfrm>
          <a:prstGeom prst="rect">
            <a:avLst/>
          </a:prstGeom>
        </p:spPr>
      </p:pic>
      <p:pic>
        <p:nvPicPr>
          <p:cNvPr id="22" name="Picture 21">
            <a:extLst>
              <a:ext uri="{FF2B5EF4-FFF2-40B4-BE49-F238E27FC236}">
                <a16:creationId xmlns:a16="http://schemas.microsoft.com/office/drawing/2014/main" id="{E5EF6207-4888-4BAE-A765-2BB6FAD7A7E2}"/>
              </a:ext>
            </a:extLst>
          </p:cNvPr>
          <p:cNvPicPr>
            <a:picLocks noChangeAspect="1"/>
          </p:cNvPicPr>
          <p:nvPr/>
        </p:nvPicPr>
        <p:blipFill rotWithShape="1">
          <a:blip r:embed="rId8"/>
          <a:srcRect l="14402" t="7173" r="8987"/>
          <a:stretch/>
        </p:blipFill>
        <p:spPr>
          <a:xfrm>
            <a:off x="3564317" y="4508236"/>
            <a:ext cx="1251461" cy="1854617"/>
          </a:xfrm>
          <a:prstGeom prst="rect">
            <a:avLst/>
          </a:prstGeom>
        </p:spPr>
      </p:pic>
    </p:spTree>
    <p:extLst>
      <p:ext uri="{BB962C8B-B14F-4D97-AF65-F5344CB8AC3E}">
        <p14:creationId xmlns:p14="http://schemas.microsoft.com/office/powerpoint/2010/main" val="32046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1179-8F51-46CA-9A83-620F07108B51}"/>
              </a:ext>
            </a:extLst>
          </p:cNvPr>
          <p:cNvSpPr>
            <a:spLocks noGrp="1"/>
          </p:cNvSpPr>
          <p:nvPr>
            <p:ph type="title"/>
          </p:nvPr>
        </p:nvSpPr>
        <p:spPr>
          <a:xfrm>
            <a:off x="75095" y="1124744"/>
            <a:ext cx="6347713" cy="720080"/>
          </a:xfrm>
        </p:spPr>
        <p:txBody>
          <a:bodyPr/>
          <a:lstStyle/>
          <a:p>
            <a:r>
              <a:rPr lang="en-GB" dirty="0"/>
              <a:t>Our Daily Routine</a:t>
            </a:r>
          </a:p>
        </p:txBody>
      </p:sp>
      <p:sp>
        <p:nvSpPr>
          <p:cNvPr id="3" name="Content Placeholder 2">
            <a:extLst>
              <a:ext uri="{FF2B5EF4-FFF2-40B4-BE49-F238E27FC236}">
                <a16:creationId xmlns:a16="http://schemas.microsoft.com/office/drawing/2014/main" id="{72356C9F-6066-4287-BC4A-30473778C529}"/>
              </a:ext>
            </a:extLst>
          </p:cNvPr>
          <p:cNvSpPr>
            <a:spLocks noGrp="1"/>
          </p:cNvSpPr>
          <p:nvPr>
            <p:ph idx="1"/>
          </p:nvPr>
        </p:nvSpPr>
        <p:spPr>
          <a:xfrm>
            <a:off x="467544" y="1955654"/>
            <a:ext cx="7848872" cy="4857722"/>
          </a:xfrm>
        </p:spPr>
        <p:txBody>
          <a:bodyPr>
            <a:normAutofit lnSpcReduction="10000"/>
          </a:bodyPr>
          <a:lstStyle/>
          <a:p>
            <a:r>
              <a:rPr lang="en-US" dirty="0">
                <a:solidFill>
                  <a:schemeClr val="tx1"/>
                </a:solidFill>
                <a:latin typeface="Arial" panose="020B0604020202020204" pitchFamily="34" charset="0"/>
                <a:cs typeface="Arial" panose="020B0604020202020204" pitchFamily="34" charset="0"/>
              </a:rPr>
              <a:t>Robin gate will open at 8:30am and close promptly at 8:40am</a:t>
            </a:r>
          </a:p>
          <a:p>
            <a:pPr lvl="1"/>
            <a:r>
              <a:rPr lang="en-US" dirty="0">
                <a:solidFill>
                  <a:schemeClr val="tx1"/>
                </a:solidFill>
                <a:latin typeface="Arial" panose="020B0604020202020204" pitchFamily="34" charset="0"/>
                <a:cs typeface="Arial" panose="020B0604020202020204" pitchFamily="34" charset="0"/>
              </a:rPr>
              <a:t>After this time, children will need to be signed in at the main office</a:t>
            </a:r>
          </a:p>
          <a:p>
            <a:r>
              <a:rPr lang="en-US" dirty="0">
                <a:solidFill>
                  <a:schemeClr val="tx1"/>
                </a:solidFill>
                <a:latin typeface="Arial" panose="020B0604020202020204" pitchFamily="34" charset="0"/>
                <a:cs typeface="Arial" panose="020B0604020202020204" pitchFamily="34" charset="0"/>
              </a:rPr>
              <a:t>Children will independently walk into the classroom and start putting their belongings away – there will be an adult inside to support them.</a:t>
            </a:r>
          </a:p>
          <a:p>
            <a:r>
              <a:rPr lang="en-US" dirty="0">
                <a:solidFill>
                  <a:schemeClr val="tx1"/>
                </a:solidFill>
                <a:latin typeface="Arial" panose="020B0604020202020204" pitchFamily="34" charset="0"/>
                <a:cs typeface="Arial" panose="020B0604020202020204" pitchFamily="34" charset="0"/>
              </a:rPr>
              <a:t>Children will sit down for register after exploring the resources</a:t>
            </a:r>
          </a:p>
          <a:p>
            <a:r>
              <a:rPr lang="en-US" dirty="0">
                <a:solidFill>
                  <a:schemeClr val="tx1"/>
                </a:solidFill>
                <a:latin typeface="Arial" panose="020B0604020202020204" pitchFamily="34" charset="0"/>
                <a:cs typeface="Arial" panose="020B0604020202020204" pitchFamily="34" charset="0"/>
              </a:rPr>
              <a:t>Whole class input – this could be a story, group singing, or a Literacy or Maths input</a:t>
            </a:r>
          </a:p>
          <a:p>
            <a:r>
              <a:rPr lang="en-US" dirty="0">
                <a:solidFill>
                  <a:schemeClr val="tx1"/>
                </a:solidFill>
                <a:latin typeface="Arial" panose="020B0604020202020204" pitchFamily="34" charset="0"/>
                <a:cs typeface="Arial" panose="020B0604020202020204" pitchFamily="34" charset="0"/>
              </a:rPr>
              <a:t>Small groups and independent learning – both inside and outside of the classroom! </a:t>
            </a:r>
          </a:p>
          <a:p>
            <a:r>
              <a:rPr lang="en-US" dirty="0">
                <a:solidFill>
                  <a:schemeClr val="tx1"/>
                </a:solidFill>
                <a:latin typeface="Arial" panose="020B0604020202020204" pitchFamily="34" charset="0"/>
                <a:cs typeface="Arial" panose="020B0604020202020204" pitchFamily="34" charset="0"/>
              </a:rPr>
              <a:t>Phonics </a:t>
            </a:r>
          </a:p>
          <a:p>
            <a:r>
              <a:rPr lang="en-US" dirty="0">
                <a:solidFill>
                  <a:schemeClr val="tx1"/>
                </a:solidFill>
                <a:latin typeface="Arial" panose="020B0604020202020204" pitchFamily="34" charset="0"/>
                <a:cs typeface="Arial" panose="020B0604020202020204" pitchFamily="34" charset="0"/>
              </a:rPr>
              <a:t>Home time for our morning children and lunch time for the children who attend for 30 hours</a:t>
            </a:r>
          </a:p>
          <a:p>
            <a:pPr marL="0" indent="0">
              <a:buNone/>
            </a:pPr>
            <a:r>
              <a:rPr lang="en-US" dirty="0">
                <a:solidFill>
                  <a:schemeClr val="tx1"/>
                </a:solidFill>
                <a:latin typeface="Arial" panose="020B0604020202020204" pitchFamily="34" charset="0"/>
                <a:cs typeface="Arial" panose="020B0604020202020204" pitchFamily="34" charset="0"/>
              </a:rPr>
              <a:t>This routine is repeated in the afternoon – an adult will greet the children at 12:30pm at the Robin gate.</a:t>
            </a:r>
          </a:p>
          <a:p>
            <a:endParaRPr lang="en-US" dirty="0"/>
          </a:p>
          <a:p>
            <a:endParaRPr lang="en-GB" dirty="0"/>
          </a:p>
        </p:txBody>
      </p:sp>
      <p:pic>
        <p:nvPicPr>
          <p:cNvPr id="5" name="Picture 4">
            <a:extLst>
              <a:ext uri="{FF2B5EF4-FFF2-40B4-BE49-F238E27FC236}">
                <a16:creationId xmlns:a16="http://schemas.microsoft.com/office/drawing/2014/main" id="{6FD6150F-7A57-44EB-88BC-DA4A51FE1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7B1BEB4A-3552-4A75-A447-E5E7FB62F18E}"/>
              </a:ext>
            </a:extLst>
          </p:cNvPr>
          <p:cNvPicPr>
            <a:picLocks noChangeAspect="1"/>
          </p:cNvPicPr>
          <p:nvPr/>
        </p:nvPicPr>
        <p:blipFill>
          <a:blip r:embed="rId3"/>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6600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3820</TotalTime>
  <Words>3192</Words>
  <Application>Microsoft Office PowerPoint</Application>
  <PresentationFormat>On-screen Show (4:3)</PresentationFormat>
  <Paragraphs>183</Paragraphs>
  <Slides>50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Times New Roman</vt:lpstr>
      <vt:lpstr>Trebuchet MS</vt:lpstr>
      <vt:lpstr>Wingdings 3</vt:lpstr>
      <vt:lpstr>Facet</vt:lpstr>
      <vt:lpstr>PowerPoint Presentation</vt:lpstr>
      <vt:lpstr>Headteacher’s Welcome</vt:lpstr>
      <vt:lpstr>Walter ~ School Dog</vt:lpstr>
      <vt:lpstr>Ofsted ~ OUTSTANDING!</vt:lpstr>
      <vt:lpstr>Our Rationale</vt:lpstr>
      <vt:lpstr>What the current Robin children say…</vt:lpstr>
      <vt:lpstr>The Foundation Stage 1 Team</vt:lpstr>
      <vt:lpstr>SEND Team</vt:lpstr>
      <vt:lpstr>Our Daily Routine</vt:lpstr>
      <vt:lpstr>How will your children learn at Walter Infant School and Nursery?</vt:lpstr>
      <vt:lpstr>The learning opportunities we provide in Foundation Stage build upon the interests of the children and the things they wish to learn about, partnered with the expertise and creativity of the staff, all of which is reflected in the classrooms and outside learning spaces.</vt:lpstr>
      <vt:lpstr>At Walter Infant School and Nursery the children have the opportunity to learn in an environment that is exciting, stimulating, awe-inspiring and memorable.</vt:lpstr>
      <vt:lpstr>PowerPoint Presentation</vt:lpstr>
      <vt:lpstr>PowerPoint Presentation</vt:lpstr>
      <vt:lpstr>Adult-Led Activities</vt:lpstr>
      <vt:lpstr>Child Initiated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Together</vt:lpstr>
      <vt:lpstr>PowerPoint Presentation</vt:lpstr>
      <vt:lpstr>PowerPoint Presentation</vt:lpstr>
      <vt:lpstr>PowerPoint Presentation</vt:lpstr>
      <vt:lpstr>PowerPoint Presentation</vt:lpstr>
      <vt:lpstr>PowerPoint Presentation</vt:lpstr>
      <vt:lpstr>PowerPoint Presentation</vt:lpstr>
      <vt:lpstr>Walter Infant School and Nursery Values</vt:lpstr>
      <vt:lpstr>Our Values</vt:lpstr>
      <vt:lpstr>Expectations for Behaviour</vt:lpstr>
      <vt:lpstr>Our School Uniform</vt:lpstr>
      <vt:lpstr>Our School Uniform</vt:lpstr>
      <vt:lpstr>Trainers with Velcro are best!</vt:lpstr>
      <vt:lpstr>Being Ready for Robin</vt:lpstr>
      <vt:lpstr>Being Ready for Robin</vt:lpstr>
      <vt:lpstr>Being Ready for Robin</vt:lpstr>
      <vt:lpstr>Being Ready for Robin</vt:lpstr>
      <vt:lpstr>Being Ready for Robin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Walter Infant School</dc:title>
  <dc:creator>Vanessa Mitura</dc:creator>
  <cp:lastModifiedBy>Debbie Janes</cp:lastModifiedBy>
  <cp:revision>251</cp:revision>
  <cp:lastPrinted>2025-06-23T13:05:51Z</cp:lastPrinted>
  <dcterms:created xsi:type="dcterms:W3CDTF">2016-06-20T07:18:16Z</dcterms:created>
  <dcterms:modified xsi:type="dcterms:W3CDTF">2025-06-24T09:46:28Z</dcterms:modified>
</cp:coreProperties>
</file>