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56" r:id="rId5"/>
    <p:sldId id="281" r:id="rId6"/>
    <p:sldId id="268" r:id="rId7"/>
    <p:sldId id="269" r:id="rId8"/>
    <p:sldId id="270" r:id="rId9"/>
    <p:sldId id="271" r:id="rId10"/>
    <p:sldId id="272" r:id="rId11"/>
    <p:sldId id="273" r:id="rId12"/>
    <p:sldId id="274" r:id="rId13"/>
    <p:sldId id="275" r:id="rId14"/>
    <p:sldId id="276" r:id="rId15"/>
    <p:sldId id="277" r:id="rId16"/>
    <p:sldId id="278" r:id="rId17"/>
    <p:sldId id="257" r:id="rId18"/>
    <p:sldId id="258" r:id="rId19"/>
    <p:sldId id="259" r:id="rId20"/>
    <p:sldId id="260" r:id="rId21"/>
    <p:sldId id="262" r:id="rId22"/>
    <p:sldId id="282" r:id="rId23"/>
    <p:sldId id="283" r:id="rId24"/>
    <p:sldId id="292" r:id="rId25"/>
    <p:sldId id="293" r:id="rId26"/>
    <p:sldId id="286" r:id="rId27"/>
    <p:sldId id="285" r:id="rId28"/>
    <p:sldId id="284" r:id="rId29"/>
    <p:sldId id="291" r:id="rId30"/>
    <p:sldId id="290" r:id="rId31"/>
    <p:sldId id="289" r:id="rId32"/>
    <p:sldId id="288" r:id="rId33"/>
    <p:sldId id="287" r:id="rId34"/>
    <p:sldId id="294" r:id="rId35"/>
    <p:sldId id="263" r:id="rId36"/>
    <p:sldId id="264" r:id="rId37"/>
    <p:sldId id="280" r:id="rId38"/>
    <p:sldId id="265" r:id="rId39"/>
  </p:sldIdLst>
  <p:sldSz cx="9144000" cy="6858000" type="screen4x3"/>
  <p:notesSz cx="6858000" cy="9144000"/>
  <p:defaultText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Karen" initials="WK" lastIdx="8" clrIdx="0">
    <p:extLst>
      <p:ext uri="{19B8F6BF-5375-455C-9EA6-DF929625EA0E}">
        <p15:presenceInfo xmlns:p15="http://schemas.microsoft.com/office/powerpoint/2012/main" userId="Walker, Kar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3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67483" autoAdjust="0"/>
  </p:normalViewPr>
  <p:slideViewPr>
    <p:cSldViewPr snapToGrid="0" snapToObjects="1">
      <p:cViewPr varScale="1">
        <p:scale>
          <a:sx n="77" d="100"/>
          <a:sy n="77" d="100"/>
        </p:scale>
        <p:origin x="271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B1429-5A77-AE4F-9644-178FF7EF1BE6}" type="datetimeFigureOut">
              <a:rPr lang="en-US" smtClean="0"/>
              <a:t>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C2C6D6-5FAD-7846-BA53-8A75CE882870}" type="slidenum">
              <a:rPr lang="en-US" smtClean="0"/>
              <a:t>‹#›</a:t>
            </a:fld>
            <a:endParaRPr lang="en-US"/>
          </a:p>
        </p:txBody>
      </p:sp>
    </p:spTree>
    <p:extLst>
      <p:ext uri="{BB962C8B-B14F-4D97-AF65-F5344CB8AC3E}">
        <p14:creationId xmlns:p14="http://schemas.microsoft.com/office/powerpoint/2010/main" val="302717610"/>
      </p:ext>
    </p:extLst>
  </p:cSld>
  <p:clrMap bg1="lt1" tx1="dk1" bg2="lt2" tx2="dk2" accent1="accent1" accent2="accent2" accent3="accent3" accent4="accent4" accent5="accent5" accent6="accent6" hlink="hlink" folHlink="folHlink"/>
  <p:notesStyle>
    <a:lvl1pPr marL="0" algn="l" defTabSz="400827" rtl="0" eaLnBrk="1" latinLnBrk="0" hangingPunct="1">
      <a:defRPr sz="1100" kern="1200">
        <a:solidFill>
          <a:schemeClr val="tx1"/>
        </a:solidFill>
        <a:latin typeface="+mn-lt"/>
        <a:ea typeface="+mn-ea"/>
        <a:cs typeface="+mn-cs"/>
      </a:defRPr>
    </a:lvl1pPr>
    <a:lvl2pPr marL="400827" algn="l" defTabSz="400827" rtl="0" eaLnBrk="1" latinLnBrk="0" hangingPunct="1">
      <a:defRPr sz="1100" kern="1200">
        <a:solidFill>
          <a:schemeClr val="tx1"/>
        </a:solidFill>
        <a:latin typeface="+mn-lt"/>
        <a:ea typeface="+mn-ea"/>
        <a:cs typeface="+mn-cs"/>
      </a:defRPr>
    </a:lvl2pPr>
    <a:lvl3pPr marL="801654" algn="l" defTabSz="400827" rtl="0" eaLnBrk="1" latinLnBrk="0" hangingPunct="1">
      <a:defRPr sz="1100" kern="1200">
        <a:solidFill>
          <a:schemeClr val="tx1"/>
        </a:solidFill>
        <a:latin typeface="+mn-lt"/>
        <a:ea typeface="+mn-ea"/>
        <a:cs typeface="+mn-cs"/>
      </a:defRPr>
    </a:lvl3pPr>
    <a:lvl4pPr marL="1202482" algn="l" defTabSz="400827" rtl="0" eaLnBrk="1" latinLnBrk="0" hangingPunct="1">
      <a:defRPr sz="1100" kern="1200">
        <a:solidFill>
          <a:schemeClr val="tx1"/>
        </a:solidFill>
        <a:latin typeface="+mn-lt"/>
        <a:ea typeface="+mn-ea"/>
        <a:cs typeface="+mn-cs"/>
      </a:defRPr>
    </a:lvl4pPr>
    <a:lvl5pPr marL="1603309" algn="l" defTabSz="400827" rtl="0" eaLnBrk="1" latinLnBrk="0" hangingPunct="1">
      <a:defRPr sz="1100" kern="1200">
        <a:solidFill>
          <a:schemeClr val="tx1"/>
        </a:solidFill>
        <a:latin typeface="+mn-lt"/>
        <a:ea typeface="+mn-ea"/>
        <a:cs typeface="+mn-cs"/>
      </a:defRPr>
    </a:lvl5pPr>
    <a:lvl6pPr marL="2004136" algn="l" defTabSz="400827" rtl="0" eaLnBrk="1" latinLnBrk="0" hangingPunct="1">
      <a:defRPr sz="1100" kern="1200">
        <a:solidFill>
          <a:schemeClr val="tx1"/>
        </a:solidFill>
        <a:latin typeface="+mn-lt"/>
        <a:ea typeface="+mn-ea"/>
        <a:cs typeface="+mn-cs"/>
      </a:defRPr>
    </a:lvl6pPr>
    <a:lvl7pPr marL="2404963" algn="l" defTabSz="400827" rtl="0" eaLnBrk="1" latinLnBrk="0" hangingPunct="1">
      <a:defRPr sz="1100" kern="1200">
        <a:solidFill>
          <a:schemeClr val="tx1"/>
        </a:solidFill>
        <a:latin typeface="+mn-lt"/>
        <a:ea typeface="+mn-ea"/>
        <a:cs typeface="+mn-cs"/>
      </a:defRPr>
    </a:lvl7pPr>
    <a:lvl8pPr marL="2805791" algn="l" defTabSz="400827" rtl="0" eaLnBrk="1" latinLnBrk="0" hangingPunct="1">
      <a:defRPr sz="1100" kern="1200">
        <a:solidFill>
          <a:schemeClr val="tx1"/>
        </a:solidFill>
        <a:latin typeface="+mn-lt"/>
        <a:ea typeface="+mn-ea"/>
        <a:cs typeface="+mn-cs"/>
      </a:defRPr>
    </a:lvl8pPr>
    <a:lvl9pPr marL="3206618" algn="l" defTabSz="4008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mn-lt"/>
                <a:ea typeface="+mn-ea"/>
                <a:cs typeface="+mn-cs"/>
              </a:rPr>
              <a:t>Notes for Teachers: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The Number Day assembly plan and presentation can help teachers to</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explain why their school is taking part in Number Day and how everyone can make a difference by having fun with numbers and using maths activities to help raise money.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mn-lt"/>
                <a:ea typeface="+mn-ea"/>
                <a:cs typeface="+mn-cs"/>
              </a:rPr>
              <a:t>To </a:t>
            </a:r>
            <a:r>
              <a:rPr lang="en-GB" sz="1100" b="1" kern="1200" dirty="0">
                <a:solidFill>
                  <a:srgbClr val="00B050"/>
                </a:solidFill>
                <a:effectLst/>
                <a:latin typeface="+mn-lt"/>
                <a:ea typeface="+mn-ea"/>
                <a:cs typeface="+mn-cs"/>
              </a:rPr>
              <a:t>be presented</a:t>
            </a:r>
            <a:r>
              <a:rPr lang="en-GB" sz="1100" b="1" kern="1200" baseline="0" dirty="0">
                <a:solidFill>
                  <a:srgbClr val="00B050"/>
                </a:solidFill>
                <a:effectLst/>
                <a:latin typeface="+mn-lt"/>
                <a:ea typeface="+mn-ea"/>
                <a:cs typeface="+mn-cs"/>
              </a:rPr>
              <a:t> in class the two weeks leading up to Number Day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kern="1200" baseline="0" dirty="0">
              <a:solidFill>
                <a:srgbClr val="00B050"/>
              </a:solidFill>
              <a:effectLst/>
              <a:latin typeface="+mn-lt"/>
              <a:ea typeface="+mn-ea"/>
              <a:cs typeface="+mn-cs"/>
            </a:endParaRPr>
          </a:p>
          <a:p>
            <a:r>
              <a:rPr lang="en-GB" sz="1100" b="1" kern="1200" dirty="0">
                <a:solidFill>
                  <a:schemeClr val="tx1"/>
                </a:solidFill>
                <a:effectLst/>
                <a:latin typeface="+mn-lt"/>
                <a:ea typeface="+mn-ea"/>
                <a:cs typeface="+mn-cs"/>
              </a:rPr>
              <a:t>By the end of the class assembly pupils will:</a:t>
            </a:r>
          </a:p>
          <a:p>
            <a:pPr marL="228600" lvl="0" indent="-228600">
              <a:buFont typeface="+mj-lt"/>
              <a:buAutoNum type="arabicPeriod"/>
            </a:pPr>
            <a:r>
              <a:rPr lang="en-GB" sz="1100" kern="1200" dirty="0">
                <a:solidFill>
                  <a:schemeClr val="tx1"/>
                </a:solidFill>
                <a:effectLst/>
                <a:latin typeface="+mn-lt"/>
                <a:ea typeface="+mn-ea"/>
                <a:cs typeface="+mn-cs"/>
              </a:rPr>
              <a:t>Understand the purpose of Number Day to:</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a) raise money for the NSPCC</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b) have fun with numbers and promote a positive “can do” attitude to maths.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GB" sz="1100" kern="1200" dirty="0">
                <a:solidFill>
                  <a:schemeClr val="tx1"/>
                </a:solidFill>
                <a:effectLst/>
                <a:latin typeface="+mn-lt"/>
                <a:ea typeface="+mn-ea"/>
                <a:cs typeface="+mn-cs"/>
              </a:rPr>
              <a:t>Understand about the work of the NSPCC as a charitable organisation and how we help children and young people</a:t>
            </a:r>
          </a:p>
          <a:p>
            <a:pPr marL="228600" indent="-228600">
              <a:buFont typeface="+mj-lt"/>
              <a:buAutoNum type="arabicPeriod" startAt="3"/>
            </a:pPr>
            <a:r>
              <a:rPr lang="en-GB" sz="1100" kern="1200" dirty="0">
                <a:solidFill>
                  <a:schemeClr val="tx1"/>
                </a:solidFill>
                <a:effectLst/>
                <a:latin typeface="+mn-lt"/>
                <a:ea typeface="+mn-ea"/>
                <a:cs typeface="+mn-cs"/>
              </a:rPr>
              <a:t>Feel motivated and proud to make a difference </a:t>
            </a:r>
          </a:p>
          <a:p>
            <a:pPr marL="228600" indent="-228600">
              <a:buFont typeface="+mj-lt"/>
              <a:buAutoNum type="arabicPeriod" startAt="3"/>
            </a:pPr>
            <a:r>
              <a:rPr lang="en-GB" sz="1100" kern="1200" dirty="0">
                <a:solidFill>
                  <a:schemeClr val="tx1"/>
                </a:solidFill>
                <a:effectLst/>
                <a:latin typeface="+mn-lt"/>
                <a:ea typeface="+mn-ea"/>
                <a:cs typeface="+mn-cs"/>
              </a:rPr>
              <a:t>Be excited about their Number Day Activities</a:t>
            </a:r>
          </a:p>
          <a:p>
            <a:pPr marL="0" indent="0">
              <a:buFont typeface="+mj-lt"/>
              <a:buNone/>
            </a:pPr>
            <a:r>
              <a:rPr lang="en-GB" dirty="0"/>
              <a:t>[Don’t forget to display the NSPCC Number Day posters / printable bunting around the class</a:t>
            </a:r>
            <a:r>
              <a:rPr lang="en-GB" baseline="0" dirty="0"/>
              <a:t> – these are available at </a:t>
            </a:r>
            <a:r>
              <a:rPr lang="en-GB" b="1" u="sng" baseline="0" dirty="0"/>
              <a:t>www.nspcc.org.uk/numberdayresources</a:t>
            </a:r>
            <a:r>
              <a:rPr lang="en-GB" baseline="0" dirty="0"/>
              <a:t>]</a:t>
            </a:r>
            <a:endParaRPr lang="en-GB" dirty="0"/>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1</a:t>
            </a:fld>
            <a:endParaRPr lang="en-US"/>
          </a:p>
        </p:txBody>
      </p:sp>
    </p:spTree>
    <p:extLst>
      <p:ext uri="{BB962C8B-B14F-4D97-AF65-F5344CB8AC3E}">
        <p14:creationId xmlns:p14="http://schemas.microsoft.com/office/powerpoint/2010/main" val="1976530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Cruelty = another word for cruelty could be mean, nasty, horrible (to expand on this section you could run through the different types of harm in the appendix) </a:t>
            </a:r>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10</a:t>
            </a:fld>
            <a:endParaRPr lang="en-US"/>
          </a:p>
        </p:txBody>
      </p:sp>
    </p:spTree>
    <p:extLst>
      <p:ext uri="{BB962C8B-B14F-4D97-AF65-F5344CB8AC3E}">
        <p14:creationId xmlns:p14="http://schemas.microsoft.com/office/powerpoint/2010/main" val="419870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Children = ask the pupils what age do you stop being a child? The answer is 18</a:t>
            </a:r>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11</a:t>
            </a:fld>
            <a:endParaRPr lang="en-US"/>
          </a:p>
        </p:txBody>
      </p:sp>
    </p:spTree>
    <p:extLst>
      <p:ext uri="{BB962C8B-B14F-4D97-AF65-F5344CB8AC3E}">
        <p14:creationId xmlns:p14="http://schemas.microsoft.com/office/powerpoint/2010/main" val="24663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baseline="0" dirty="0">
                <a:solidFill>
                  <a:schemeClr val="tx1"/>
                </a:solidFill>
                <a:latin typeface="+mn-lt"/>
                <a:ea typeface="+mn-ea"/>
                <a:cs typeface="+mn-cs"/>
              </a:rPr>
              <a:t>Keeping children safe is why the NSPCC is here. That’s what drives their work, and that’s why – as long as children need support – they will fight for every childhood. </a:t>
            </a:r>
          </a:p>
          <a:p>
            <a:endParaRPr lang="en-GB" sz="1100" b="0" i="0" u="none" strike="noStrike" kern="1200" baseline="0" dirty="0">
              <a:solidFill>
                <a:schemeClr val="tx1"/>
              </a:solidFill>
              <a:latin typeface="+mn-lt"/>
              <a:ea typeface="+mn-ea"/>
              <a:cs typeface="+mn-cs"/>
            </a:endParaRPr>
          </a:p>
          <a:p>
            <a:r>
              <a:rPr lang="en-GB" sz="1100" b="0" i="0" u="none" strike="noStrike" kern="1200" baseline="0" dirty="0">
                <a:solidFill>
                  <a:schemeClr val="tx1"/>
                </a:solidFill>
                <a:latin typeface="+mn-lt"/>
                <a:ea typeface="+mn-ea"/>
                <a:cs typeface="+mn-cs"/>
              </a:rPr>
              <a:t>So when a child needs a helping hand, they’ll be there. </a:t>
            </a:r>
          </a:p>
          <a:p>
            <a:r>
              <a:rPr lang="en-GB" sz="1100" b="0" i="0" u="none" strike="noStrike" kern="1200" baseline="0" dirty="0">
                <a:solidFill>
                  <a:schemeClr val="tx1"/>
                </a:solidFill>
                <a:latin typeface="+mn-lt"/>
                <a:ea typeface="+mn-ea"/>
                <a:cs typeface="+mn-cs"/>
              </a:rPr>
              <a:t>When parents are finding it tough, they’ll help. </a:t>
            </a:r>
          </a:p>
          <a:p>
            <a:r>
              <a:rPr lang="en-GB" sz="1100" b="0" i="0" u="none" strike="noStrike" kern="1200" baseline="0" dirty="0">
                <a:solidFill>
                  <a:schemeClr val="tx1"/>
                </a:solidFill>
                <a:latin typeface="+mn-lt"/>
                <a:ea typeface="+mn-ea"/>
                <a:cs typeface="+mn-cs"/>
              </a:rPr>
              <a:t>When laws need to change, or governments need to do more, they won’t give up.</a:t>
            </a:r>
            <a:endParaRPr lang="en-GB"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12</a:t>
            </a:fld>
            <a:endParaRPr lang="en-US"/>
          </a:p>
        </p:txBody>
      </p:sp>
    </p:spTree>
    <p:extLst>
      <p:ext uri="{BB962C8B-B14F-4D97-AF65-F5344CB8AC3E}">
        <p14:creationId xmlns:p14="http://schemas.microsoft.com/office/powerpoint/2010/main" val="411483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baseline="0" dirty="0">
                <a:solidFill>
                  <a:schemeClr val="tx1"/>
                </a:solidFill>
                <a:latin typeface="+mn-lt"/>
                <a:ea typeface="+mn-ea"/>
                <a:cs typeface="+mn-cs"/>
              </a:rPr>
              <a:t>It is really important to speak out to a trusted adult or grown up if you are ever worried, upset or need to talk.     </a:t>
            </a:r>
            <a:r>
              <a:rPr lang="en-GB" sz="1100" b="0" i="0" u="none" strike="noStrike" kern="1200" baseline="0" dirty="0" err="1">
                <a:solidFill>
                  <a:schemeClr val="tx1"/>
                </a:solidFill>
                <a:latin typeface="+mn-lt"/>
                <a:ea typeface="+mn-ea"/>
                <a:cs typeface="+mn-cs"/>
              </a:rPr>
              <a:t>Childline</a:t>
            </a:r>
            <a:r>
              <a:rPr lang="en-GB" sz="1100" b="0" i="0" u="none" strike="noStrike" kern="1200" baseline="0" dirty="0">
                <a:solidFill>
                  <a:schemeClr val="tx1"/>
                </a:solidFill>
                <a:latin typeface="+mn-lt"/>
                <a:ea typeface="+mn-ea"/>
                <a:cs typeface="+mn-cs"/>
              </a:rPr>
              <a:t>, a service provided by NSPCC is also there to listen to children and young people, whatever their worry, whenever they need help.</a:t>
            </a:r>
          </a:p>
          <a:p>
            <a:endParaRPr lang="en-GB" sz="1100" b="0" i="0" u="none" strike="noStrike" kern="1200" baseline="0" dirty="0">
              <a:solidFill>
                <a:schemeClr val="tx1"/>
              </a:solidFill>
              <a:latin typeface="+mn-lt"/>
              <a:ea typeface="+mn-ea"/>
              <a:cs typeface="+mn-cs"/>
            </a:endParaRPr>
          </a:p>
          <a:p>
            <a:pPr marL="0" marR="0" lvl="0" indent="0" algn="l" defTabSz="400827"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On average, a child contacts Childline every 25 seconds </a:t>
            </a:r>
            <a:r>
              <a:rPr lang="en-GB" sz="1100" b="0" i="0" u="none" strike="noStrike" kern="1200" baseline="0" dirty="0">
                <a:solidFill>
                  <a:schemeClr val="tx1"/>
                </a:solidFill>
                <a:latin typeface="+mn-lt"/>
                <a:ea typeface="+mn-ea"/>
                <a:cs typeface="+mn-cs"/>
              </a:rPr>
              <a:t>– they can talk about anything, and often it’s a problem they feel they can’t talk to anyone else about. A child or young person can contact </a:t>
            </a:r>
            <a:r>
              <a:rPr lang="en-GB" sz="1100" b="0" i="0" u="none" strike="noStrike" kern="1200" baseline="0" dirty="0" err="1">
                <a:solidFill>
                  <a:schemeClr val="tx1"/>
                </a:solidFill>
                <a:latin typeface="+mn-lt"/>
                <a:ea typeface="+mn-ea"/>
                <a:cs typeface="+mn-cs"/>
              </a:rPr>
              <a:t>Childline</a:t>
            </a:r>
            <a:r>
              <a:rPr lang="en-GB" sz="1100" b="0" i="0" u="none" strike="noStrike" kern="1200" baseline="0" dirty="0">
                <a:solidFill>
                  <a:schemeClr val="tx1"/>
                </a:solidFill>
                <a:latin typeface="+mn-lt"/>
                <a:ea typeface="+mn-ea"/>
                <a:cs typeface="+mn-cs"/>
              </a:rPr>
              <a:t>, they can do this by calling 0800 1111 or visiting </a:t>
            </a:r>
            <a:r>
              <a:rPr lang="en-GB" sz="1100" b="0" i="0" u="none" strike="noStrike" kern="1200" baseline="0" dirty="0" err="1">
                <a:solidFill>
                  <a:schemeClr val="tx1"/>
                </a:solidFill>
                <a:latin typeface="+mn-lt"/>
                <a:ea typeface="+mn-ea"/>
                <a:cs typeface="+mn-cs"/>
              </a:rPr>
              <a:t>childline.org.uk</a:t>
            </a:r>
            <a:endParaRPr lang="en-GB" sz="1100" kern="1200" baseline="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r>
              <a:rPr lang="en-GB" sz="1100" kern="1200" dirty="0" err="1">
                <a:solidFill>
                  <a:schemeClr val="tx1"/>
                </a:solidFill>
                <a:effectLst/>
                <a:latin typeface="+mn-lt"/>
                <a:ea typeface="+mn-ea"/>
                <a:cs typeface="+mn-cs"/>
              </a:rPr>
              <a:t>Childline</a:t>
            </a:r>
            <a:r>
              <a:rPr lang="en-GB" sz="1100" kern="1200" dirty="0">
                <a:solidFill>
                  <a:schemeClr val="tx1"/>
                </a:solidFill>
                <a:effectLst/>
                <a:latin typeface="+mn-lt"/>
                <a:ea typeface="+mn-ea"/>
                <a:cs typeface="+mn-cs"/>
              </a:rPr>
              <a:t> is open 24 hours a day, 365 days a year, it’s never closed.</a:t>
            </a:r>
          </a:p>
          <a:p>
            <a:endParaRPr lang="en-GB"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baseline="0" dirty="0">
                <a:solidFill>
                  <a:schemeClr val="tx1"/>
                </a:solidFill>
                <a:effectLst/>
                <a:latin typeface="+mn-lt"/>
                <a:ea typeface="+mn-ea"/>
                <a:cs typeface="+mn-cs"/>
              </a:rPr>
              <a:t>The fundraising we are doing in school is helping to pay for the NSPCC’s services that include the Speak out Stay safe programme and Childline. </a:t>
            </a:r>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13</a:t>
            </a:fld>
            <a:endParaRPr lang="en-US"/>
          </a:p>
        </p:txBody>
      </p:sp>
    </p:spTree>
    <p:extLst>
      <p:ext uri="{BB962C8B-B14F-4D97-AF65-F5344CB8AC3E}">
        <p14:creationId xmlns:p14="http://schemas.microsoft.com/office/powerpoint/2010/main" val="203415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baseline="0" dirty="0">
                <a:solidFill>
                  <a:schemeClr val="tx1"/>
                </a:solidFill>
                <a:latin typeface="+mn-lt"/>
                <a:ea typeface="+mn-ea"/>
                <a:cs typeface="+mn-cs"/>
              </a:rPr>
              <a:t>Another service of the NSPCC is the NSPCC Schools Service which visits schools in every town and city in the UK to teach children about the different types of harm and how to keep safe.  Children also learn the importance of speaking out to a grown-up or trusted adult if they need help and this is a really important service. </a:t>
            </a:r>
          </a:p>
          <a:p>
            <a:endParaRPr lang="en-GB" sz="1100" b="0" i="0" u="none" strike="noStrike" kern="1200" baseline="0" dirty="0">
              <a:solidFill>
                <a:schemeClr val="tx1"/>
              </a:solidFill>
              <a:latin typeface="+mn-lt"/>
              <a:ea typeface="+mn-ea"/>
              <a:cs typeface="+mn-cs"/>
            </a:endParaRPr>
          </a:p>
          <a:p>
            <a:r>
              <a:rPr lang="en-GB" sz="1100" b="0" i="0" u="none" strike="noStrike" kern="1200" baseline="0" dirty="0">
                <a:solidFill>
                  <a:schemeClr val="tx1"/>
                </a:solidFill>
                <a:latin typeface="+mn-lt"/>
                <a:ea typeface="+mn-ea"/>
                <a:cs typeface="+mn-cs"/>
              </a:rPr>
              <a:t>They do this through delivering a service call the ‘Speak out. Stay safe.’ programme. </a:t>
            </a:r>
          </a:p>
          <a:p>
            <a:endParaRPr lang="en-GB" sz="1100" b="0" i="0" u="none" strike="noStrike" kern="1200" baseline="0" dirty="0">
              <a:solidFill>
                <a:schemeClr val="tx1"/>
              </a:solidFill>
              <a:effectLst/>
              <a:latin typeface="+mn-lt"/>
              <a:ea typeface="+mn-ea"/>
              <a:cs typeface="+mn-cs"/>
            </a:endParaRPr>
          </a:p>
          <a:p>
            <a:r>
              <a:rPr lang="en-GB" sz="1100" b="0" i="0" u="none" strike="noStrike" kern="1200" baseline="0" dirty="0">
                <a:solidFill>
                  <a:schemeClr val="tx1"/>
                </a:solidFill>
                <a:effectLst/>
                <a:latin typeface="+mn-lt"/>
                <a:ea typeface="+mn-ea"/>
                <a:cs typeface="+mn-cs"/>
              </a:rPr>
              <a:t>The fundraising we are doing in school is helping to fund the NSPCC’s services that include the Speak out Stay safe programme and also Childline.</a:t>
            </a:r>
            <a:r>
              <a:rPr lang="en-GB" sz="1100" b="0" i="0" u="none" strike="noStrike" kern="1200" baseline="0" dirty="0">
                <a:solidFill>
                  <a:schemeClr val="tx1"/>
                </a:solidFill>
                <a:latin typeface="+mn-lt"/>
                <a:ea typeface="+mn-ea"/>
                <a:cs typeface="+mn-cs"/>
              </a:rPr>
              <a:t> </a:t>
            </a:r>
          </a:p>
          <a:p>
            <a:endParaRPr lang="en-GB" sz="1100" b="0" i="0" u="none" strike="noStrike" kern="1200" baseline="0" dirty="0">
              <a:solidFill>
                <a:schemeClr val="tx1"/>
              </a:solidFill>
              <a:latin typeface="+mn-lt"/>
              <a:ea typeface="+mn-ea"/>
              <a:cs typeface="+mn-cs"/>
            </a:endParaRPr>
          </a:p>
          <a:p>
            <a:r>
              <a:rPr lang="en-GB" sz="1100" b="0" i="0" u="none" strike="noStrike" kern="1200" baseline="0" dirty="0">
                <a:solidFill>
                  <a:schemeClr val="tx1"/>
                </a:solidFill>
                <a:latin typeface="+mn-lt"/>
                <a:ea typeface="+mn-ea"/>
                <a:cs typeface="+mn-cs"/>
              </a:rPr>
              <a:t>[Primary Schools – hopefully you’ve had the service in your school and can remind the children about when Buddy and the Speak out Stay safe programme visited your school.  If you’ve not had the service and would like to find out more , please go to www.nspcc.org.uk/speakout to sign up.)  </a:t>
            </a:r>
          </a:p>
          <a:p>
            <a:endParaRPr lang="en-GB" sz="1100" b="0" i="0" u="none" strike="noStrike" kern="1200" baseline="0" dirty="0">
              <a:solidFill>
                <a:schemeClr val="tx1"/>
              </a:solidFill>
              <a:effectLst/>
              <a:latin typeface="+mn-lt"/>
              <a:ea typeface="+mn-ea"/>
              <a:cs typeface="+mn-cs"/>
            </a:endParaRPr>
          </a:p>
          <a:p>
            <a:r>
              <a:rPr lang="en-GB" sz="1100" b="0" i="0" u="none" strike="noStrike" kern="1200" baseline="0" dirty="0">
                <a:solidFill>
                  <a:schemeClr val="tx1"/>
                </a:solidFill>
                <a:effectLst/>
                <a:latin typeface="+mn-lt"/>
                <a:ea typeface="+mn-ea"/>
                <a:cs typeface="+mn-cs"/>
              </a:rPr>
              <a:t>[Post Primary Schools, you could ask the children if they remember Buddy coming to their Primary School]</a:t>
            </a:r>
          </a:p>
        </p:txBody>
      </p:sp>
      <p:sp>
        <p:nvSpPr>
          <p:cNvPr id="4" name="Slide Number Placeholder 3"/>
          <p:cNvSpPr>
            <a:spLocks noGrp="1"/>
          </p:cNvSpPr>
          <p:nvPr>
            <p:ph type="sldNum" sz="quarter" idx="10"/>
          </p:nvPr>
        </p:nvSpPr>
        <p:spPr/>
        <p:txBody>
          <a:bodyPr/>
          <a:lstStyle/>
          <a:p>
            <a:fld id="{CFC2C6D6-5FAD-7846-BA53-8A75CE882870}" type="slidenum">
              <a:rPr lang="en-US" smtClean="0"/>
              <a:t>14</a:t>
            </a:fld>
            <a:endParaRPr lang="en-US"/>
          </a:p>
        </p:txBody>
      </p:sp>
    </p:spTree>
    <p:extLst>
      <p:ext uri="{BB962C8B-B14F-4D97-AF65-F5344CB8AC3E}">
        <p14:creationId xmlns:p14="http://schemas.microsoft.com/office/powerpoint/2010/main" val="176815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a:t>The NSPCC has many other services across</a:t>
            </a:r>
            <a:r>
              <a:rPr lang="en-GB" baseline="0" dirty="0"/>
              <a:t> the UK that you will be helping to raise money for.   </a:t>
            </a:r>
            <a:r>
              <a:rPr lang="en-GB" dirty="0"/>
              <a:t>Make the link between maths / numbers and helping children</a:t>
            </a:r>
            <a:r>
              <a:rPr lang="en-GB" baseline="0" dirty="0"/>
              <a:t> raise money for other children</a:t>
            </a:r>
          </a:p>
          <a:p>
            <a:endParaRPr lang="en-GB" baseline="0" dirty="0"/>
          </a:p>
          <a:p>
            <a:r>
              <a:rPr lang="en-GB" sz="1100" kern="1200" dirty="0">
                <a:solidFill>
                  <a:schemeClr val="tx1"/>
                </a:solidFill>
                <a:effectLst/>
                <a:latin typeface="+mn-lt"/>
                <a:ea typeface="+mn-ea"/>
                <a:cs typeface="+mn-cs"/>
              </a:rPr>
              <a:t>It takes a lot of time and a lot of money to ensure that Childline and NSPCC’s other</a:t>
            </a:r>
            <a:r>
              <a:rPr lang="en-GB" sz="1100" kern="1200" baseline="0" dirty="0">
                <a:solidFill>
                  <a:schemeClr val="tx1"/>
                </a:solidFill>
                <a:effectLst/>
                <a:latin typeface="+mn-lt"/>
                <a:ea typeface="+mn-ea"/>
                <a:cs typeface="+mn-cs"/>
              </a:rPr>
              <a:t> services are</a:t>
            </a:r>
            <a:r>
              <a:rPr lang="en-GB" sz="1100" kern="1200" dirty="0">
                <a:solidFill>
                  <a:schemeClr val="tx1"/>
                </a:solidFill>
                <a:effectLst/>
                <a:latin typeface="+mn-lt"/>
                <a:ea typeface="+mn-ea"/>
                <a:cs typeface="+mn-cs"/>
              </a:rPr>
              <a:t> there every day for children and young people.</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Our</a:t>
            </a:r>
            <a:r>
              <a:rPr lang="en-GB" sz="1100" kern="1200" baseline="0" dirty="0">
                <a:solidFill>
                  <a:schemeClr val="tx1"/>
                </a:solidFill>
                <a:effectLst/>
                <a:latin typeface="+mn-lt"/>
                <a:ea typeface="+mn-ea"/>
                <a:cs typeface="+mn-cs"/>
              </a:rPr>
              <a:t> school </a:t>
            </a:r>
            <a:r>
              <a:rPr lang="en-GB" sz="1100" kern="1200" dirty="0">
                <a:solidFill>
                  <a:schemeClr val="tx1"/>
                </a:solidFill>
                <a:effectLst/>
                <a:latin typeface="+mn-lt"/>
                <a:ea typeface="+mn-ea"/>
                <a:cs typeface="+mn-cs"/>
              </a:rPr>
              <a:t>is joining hundreds of others to take part in NSPCC Number Day and help raise money for children.</a:t>
            </a:r>
          </a:p>
          <a:p>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endParaRPr lang="en-GB" baseline="0" dirty="0"/>
          </a:p>
          <a:p>
            <a:endParaRPr lang="en-GB" b="1" i="1" dirty="0"/>
          </a:p>
        </p:txBody>
      </p:sp>
      <p:sp>
        <p:nvSpPr>
          <p:cNvPr id="4" name="Slide Number Placeholder 3"/>
          <p:cNvSpPr>
            <a:spLocks noGrp="1"/>
          </p:cNvSpPr>
          <p:nvPr>
            <p:ph type="sldNum" sz="quarter" idx="10"/>
          </p:nvPr>
        </p:nvSpPr>
        <p:spPr/>
        <p:txBody>
          <a:bodyPr/>
          <a:lstStyle/>
          <a:p>
            <a:fld id="{CFC2C6D6-5FAD-7846-BA53-8A75CE882870}" type="slidenum">
              <a:rPr lang="en-US" smtClean="0"/>
              <a:t>15</a:t>
            </a:fld>
            <a:endParaRPr lang="en-US"/>
          </a:p>
        </p:txBody>
      </p:sp>
    </p:spTree>
    <p:extLst>
      <p:ext uri="{BB962C8B-B14F-4D97-AF65-F5344CB8AC3E}">
        <p14:creationId xmlns:p14="http://schemas.microsoft.com/office/powerpoint/2010/main" val="182057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insert the details of your schools Number Day event:-</a:t>
            </a:r>
          </a:p>
          <a:p>
            <a:endParaRPr lang="en-GB" dirty="0"/>
          </a:p>
          <a:p>
            <a:pPr marL="171450" indent="-171450">
              <a:buFont typeface="Arial" pitchFamily="34" charset="0"/>
              <a:buChar char="•"/>
            </a:pPr>
            <a:r>
              <a:rPr lang="en-GB" dirty="0"/>
              <a:t>What activity</a:t>
            </a:r>
            <a:r>
              <a:rPr lang="en-GB" baseline="0" dirty="0"/>
              <a:t> you are doing  (Teacher:  Have a look at our fun new Buddy’s Key Challenge sponsored event – find out more at www.nspcc.org.uk/numberdayresources)</a:t>
            </a:r>
          </a:p>
          <a:p>
            <a:pPr marL="171450" indent="-171450">
              <a:buFont typeface="Arial" pitchFamily="34" charset="0"/>
              <a:buChar char="•"/>
            </a:pPr>
            <a:r>
              <a:rPr lang="en-GB" baseline="0" dirty="0"/>
              <a:t>The amount of time your class is dedicating to Number Day (a lesson or a whole digit day!)</a:t>
            </a:r>
          </a:p>
          <a:p>
            <a:pPr marL="171450" indent="-171450">
              <a:buFont typeface="Arial" pitchFamily="34" charset="0"/>
              <a:buChar char="•"/>
            </a:pPr>
            <a:r>
              <a:rPr lang="en-GB" baseline="0" dirty="0"/>
              <a:t>Who will be taking part – teachers and parents can join in too</a:t>
            </a:r>
          </a:p>
          <a:p>
            <a:pPr marL="171450" indent="-171450">
              <a:buFont typeface="Arial" pitchFamily="34" charset="0"/>
              <a:buChar char="•"/>
            </a:pPr>
            <a:r>
              <a:rPr lang="en-GB" baseline="0" dirty="0"/>
              <a:t>Why not ask the School or Pupil Council to help organise the event and make a display</a:t>
            </a:r>
          </a:p>
          <a:p>
            <a:pPr marL="171450" indent="-171450">
              <a:buFont typeface="Arial" pitchFamily="34" charset="0"/>
              <a:buChar char="•"/>
            </a:pPr>
            <a:r>
              <a:rPr lang="en-GB" b="0" i="0" baseline="0" dirty="0"/>
              <a:t>You could send a covering letter to parents (template available to download) to explain  about the purpose of NSPCC Number Day and to generate  their support.</a:t>
            </a:r>
          </a:p>
          <a:p>
            <a:pPr marL="171450" indent="-171450">
              <a:buFont typeface="Arial" pitchFamily="34" charset="0"/>
              <a:buChar char="•"/>
            </a:pPr>
            <a:r>
              <a:rPr lang="en-GB" b="0" i="0" baseline="0" dirty="0"/>
              <a:t>You can also use the posters and press releases from the Number Day website to promote your event.</a:t>
            </a:r>
          </a:p>
          <a:p>
            <a:pPr marL="171450" indent="-171450">
              <a:buFont typeface="Arial" pitchFamily="34" charset="0"/>
              <a:buChar char="•"/>
            </a:pPr>
            <a:r>
              <a:rPr lang="en-GB" b="0" i="0" baseline="0" dirty="0"/>
              <a:t>Raise money and donate using the details in your welcome letter or using ParentPay or </a:t>
            </a:r>
            <a:r>
              <a:rPr lang="en-GB" b="0" i="0" baseline="0" dirty="0" err="1"/>
              <a:t>JustGiving</a:t>
            </a:r>
            <a:endParaRPr lang="en-GB" b="0" i="0" baseline="0" dirty="0"/>
          </a:p>
          <a:p>
            <a:pPr marL="0" indent="0">
              <a:buFont typeface="Arial" pitchFamily="34" charset="0"/>
              <a:buNone/>
            </a:pPr>
            <a:endParaRPr lang="en-GB" i="0" dirty="0"/>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16</a:t>
            </a:fld>
            <a:endParaRPr lang="en-US"/>
          </a:p>
        </p:txBody>
      </p:sp>
    </p:spTree>
    <p:extLst>
      <p:ext uri="{BB962C8B-B14F-4D97-AF65-F5344CB8AC3E}">
        <p14:creationId xmlns:p14="http://schemas.microsoft.com/office/powerpoint/2010/main" val="95585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what your number crunching, digit day event is and  how the children will be raising money by either collecting</a:t>
            </a:r>
            <a:r>
              <a:rPr lang="en-GB" baseline="0" dirty="0"/>
              <a:t> sponsors or asking for donations</a:t>
            </a:r>
          </a:p>
          <a:p>
            <a:endParaRPr lang="en-GB" baseline="0" dirty="0"/>
          </a:p>
          <a:p>
            <a:r>
              <a:rPr lang="en-GB" baseline="0" dirty="0"/>
              <a:t>In your fundraising pack there is a sample sponsor form which can be photocopied. The sponsor form can also be downloaded from the Number Day website.</a:t>
            </a:r>
          </a:p>
          <a:p>
            <a:endParaRPr lang="en-GB" baseline="0" dirty="0"/>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17</a:t>
            </a:fld>
            <a:endParaRPr lang="en-US"/>
          </a:p>
        </p:txBody>
      </p:sp>
    </p:spTree>
    <p:extLst>
      <p:ext uri="{BB962C8B-B14F-4D97-AF65-F5344CB8AC3E}">
        <p14:creationId xmlns:p14="http://schemas.microsoft.com/office/powerpoint/2010/main" val="94609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receive a certificate showing how much sponsorship the whole school has raised doing Buddy’s Key Challenge, and what the money will be spent on.  </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34</a:t>
            </a:fld>
            <a:endParaRPr lang="en-US"/>
          </a:p>
        </p:txBody>
      </p:sp>
    </p:spTree>
    <p:extLst>
      <p:ext uri="{BB962C8B-B14F-4D97-AF65-F5344CB8AC3E}">
        <p14:creationId xmlns:p14="http://schemas.microsoft.com/office/powerpoint/2010/main" val="1276531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0827" rtl="0" eaLnBrk="1" fontAlgn="auto" latinLnBrk="0" hangingPunct="1">
              <a:lnSpc>
                <a:spcPct val="100000"/>
              </a:lnSpc>
              <a:spcBef>
                <a:spcPts val="0"/>
              </a:spcBef>
              <a:spcAft>
                <a:spcPts val="0"/>
              </a:spcAft>
              <a:buClrTx/>
              <a:buSzTx/>
              <a:buFontTx/>
              <a:buNone/>
              <a:tabLst/>
              <a:defRPr/>
            </a:pPr>
            <a:r>
              <a:rPr lang="en-GB" dirty="0"/>
              <a:t>Summarise</a:t>
            </a:r>
            <a:r>
              <a:rPr lang="en-GB" baseline="0" dirty="0"/>
              <a:t> your school plans and remind the children of the date.</a:t>
            </a:r>
            <a:endParaRPr lang="en-GB" dirty="0"/>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35</a:t>
            </a:fld>
            <a:endParaRPr lang="en-US"/>
          </a:p>
        </p:txBody>
      </p:sp>
    </p:spTree>
    <p:extLst>
      <p:ext uri="{BB962C8B-B14F-4D97-AF65-F5344CB8AC3E}">
        <p14:creationId xmlns:p14="http://schemas.microsoft.com/office/powerpoint/2010/main" val="120506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mn-lt"/>
                <a:ea typeface="+mn-ea"/>
                <a:cs typeface="+mn-cs"/>
              </a:rPr>
              <a:t>Notes for Teachers: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The Number Day assembly plan and presentation can help teachers to</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explain why their school is taking part in Number Day and how everyone can make a difference by having fun with numbers and using maths activities to help raise money.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mn-lt"/>
                <a:ea typeface="+mn-ea"/>
                <a:cs typeface="+mn-cs"/>
              </a:rPr>
              <a:t>To </a:t>
            </a:r>
            <a:r>
              <a:rPr lang="en-GB" sz="1100" b="1" kern="1200" dirty="0">
                <a:solidFill>
                  <a:srgbClr val="00B050"/>
                </a:solidFill>
                <a:effectLst/>
                <a:latin typeface="+mn-lt"/>
                <a:ea typeface="+mn-ea"/>
                <a:cs typeface="+mn-cs"/>
              </a:rPr>
              <a:t>be presented</a:t>
            </a:r>
            <a:r>
              <a:rPr lang="en-GB" sz="1100" b="1" kern="1200" baseline="0" dirty="0">
                <a:solidFill>
                  <a:srgbClr val="00B050"/>
                </a:solidFill>
                <a:effectLst/>
                <a:latin typeface="+mn-lt"/>
                <a:ea typeface="+mn-ea"/>
                <a:cs typeface="+mn-cs"/>
              </a:rPr>
              <a:t> in class the two weeks leading up to Number Day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kern="1200" baseline="0" dirty="0">
              <a:solidFill>
                <a:srgbClr val="00B050"/>
              </a:solidFill>
              <a:effectLst/>
              <a:latin typeface="+mn-lt"/>
              <a:ea typeface="+mn-ea"/>
              <a:cs typeface="+mn-cs"/>
            </a:endParaRPr>
          </a:p>
          <a:p>
            <a:r>
              <a:rPr lang="en-GB" sz="1100" b="1" kern="1200" dirty="0">
                <a:solidFill>
                  <a:schemeClr val="tx1"/>
                </a:solidFill>
                <a:effectLst/>
                <a:latin typeface="+mn-lt"/>
                <a:ea typeface="+mn-ea"/>
                <a:cs typeface="+mn-cs"/>
              </a:rPr>
              <a:t>By the end of the class assembly pupils will:</a:t>
            </a:r>
          </a:p>
          <a:p>
            <a:pPr marL="228600" lvl="0" indent="-228600">
              <a:buFont typeface="+mj-lt"/>
              <a:buAutoNum type="arabicPeriod"/>
            </a:pPr>
            <a:r>
              <a:rPr lang="en-GB" sz="1100" kern="1200" dirty="0">
                <a:solidFill>
                  <a:schemeClr val="tx1"/>
                </a:solidFill>
                <a:effectLst/>
                <a:latin typeface="+mn-lt"/>
                <a:ea typeface="+mn-ea"/>
                <a:cs typeface="+mn-cs"/>
              </a:rPr>
              <a:t>Understand the purpose of Number Day to:</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a) raise money for the NSPCC</a:t>
            </a:r>
            <a:br>
              <a:rPr lang="en-GB" sz="1100" kern="1200" dirty="0">
                <a:solidFill>
                  <a:schemeClr val="tx1"/>
                </a:solidFill>
                <a:effectLst/>
                <a:latin typeface="+mn-lt"/>
                <a:ea typeface="+mn-ea"/>
                <a:cs typeface="+mn-cs"/>
              </a:rPr>
            </a:br>
            <a:r>
              <a:rPr lang="en-GB" sz="1100" kern="1200" dirty="0">
                <a:solidFill>
                  <a:schemeClr val="tx1"/>
                </a:solidFill>
                <a:effectLst/>
                <a:latin typeface="+mn-lt"/>
                <a:ea typeface="+mn-ea"/>
                <a:cs typeface="+mn-cs"/>
              </a:rPr>
              <a:t>b) have fun with numbers and promote a positive “can do” attitude to maths.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GB" sz="1100" kern="1200" dirty="0">
                <a:solidFill>
                  <a:schemeClr val="tx1"/>
                </a:solidFill>
                <a:effectLst/>
                <a:latin typeface="+mn-lt"/>
                <a:ea typeface="+mn-ea"/>
                <a:cs typeface="+mn-cs"/>
              </a:rPr>
              <a:t>Understand about the work of the NSPCC as a charitable organisation and how we help children and young people</a:t>
            </a:r>
          </a:p>
          <a:p>
            <a:pPr marL="228600" indent="-228600">
              <a:buFont typeface="+mj-lt"/>
              <a:buAutoNum type="arabicPeriod" startAt="3"/>
            </a:pPr>
            <a:r>
              <a:rPr lang="en-GB" sz="1100" kern="1200" dirty="0">
                <a:solidFill>
                  <a:schemeClr val="tx1"/>
                </a:solidFill>
                <a:effectLst/>
                <a:latin typeface="+mn-lt"/>
                <a:ea typeface="+mn-ea"/>
                <a:cs typeface="+mn-cs"/>
              </a:rPr>
              <a:t>Feel motivated and proud to make a difference </a:t>
            </a:r>
          </a:p>
          <a:p>
            <a:pPr marL="228600" indent="-228600">
              <a:buFont typeface="+mj-lt"/>
              <a:buAutoNum type="arabicPeriod" startAt="3"/>
            </a:pPr>
            <a:r>
              <a:rPr lang="en-GB" sz="1100" kern="1200" dirty="0">
                <a:solidFill>
                  <a:schemeClr val="tx1"/>
                </a:solidFill>
                <a:effectLst/>
                <a:latin typeface="+mn-lt"/>
                <a:ea typeface="+mn-ea"/>
                <a:cs typeface="+mn-cs"/>
              </a:rPr>
              <a:t>Be excited about their Number Day Activities</a:t>
            </a:r>
          </a:p>
          <a:p>
            <a:pPr marL="0" indent="0">
              <a:buFont typeface="+mj-lt"/>
              <a:buNone/>
            </a:pPr>
            <a:r>
              <a:rPr lang="en-GB" dirty="0"/>
              <a:t>[Don’t forget to display the NSPCC Number Day posters / printable bunting around the class</a:t>
            </a:r>
            <a:r>
              <a:rPr lang="en-GB" baseline="0" dirty="0"/>
              <a:t> – these are available at </a:t>
            </a:r>
            <a:r>
              <a:rPr lang="en-GB" b="1" u="sng" baseline="0" dirty="0"/>
              <a:t>www.nspcc.org.uk/numberdayresources</a:t>
            </a:r>
            <a:r>
              <a:rPr lang="en-GB" baseline="0" dirty="0"/>
              <a:t>]</a:t>
            </a:r>
            <a:endParaRPr lang="en-GB" dirty="0"/>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2</a:t>
            </a:fld>
            <a:endParaRPr lang="en-US"/>
          </a:p>
        </p:txBody>
      </p:sp>
    </p:spTree>
    <p:extLst>
      <p:ext uri="{BB962C8B-B14F-4D97-AF65-F5344CB8AC3E}">
        <p14:creationId xmlns:p14="http://schemas.microsoft.com/office/powerpoint/2010/main" val="21334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u="none" strike="noStrike" kern="1200" baseline="0" dirty="0">
                <a:solidFill>
                  <a:schemeClr val="tx1"/>
                </a:solidFill>
                <a:latin typeface="+mn-lt"/>
                <a:ea typeface="+mn-ea"/>
                <a:cs typeface="+mn-cs"/>
              </a:rPr>
              <a:t>Key Messages: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kern="1200" baseline="0" dirty="0">
                <a:solidFill>
                  <a:schemeClr val="tx1"/>
                </a:solidFill>
                <a:latin typeface="+mn-lt"/>
                <a:ea typeface="+mn-ea"/>
                <a:cs typeface="+mn-cs"/>
              </a:rPr>
              <a:t>Hands up - who enjoys playing board games or cards? Or watching, “Countdown”, “Pointless”, “Catchphrase”,  “Tipping Point” or “The Cube”.</a:t>
            </a:r>
          </a:p>
          <a:p>
            <a:pPr marL="171450" indent="-171450">
              <a:buFont typeface="Arial" panose="020B0604020202020204" pitchFamily="34" charset="0"/>
              <a:buChar char="•"/>
            </a:pPr>
            <a:r>
              <a:rPr lang="en-GB" dirty="0"/>
              <a:t>Ask the children if they enjoy watching and playing Number based games and quizzes and to explain why they enjoy these games and programmes.   They may offer</a:t>
            </a:r>
            <a:r>
              <a:rPr lang="en-GB" baseline="0" dirty="0"/>
              <a:t> answers such as “They are fun/interesting”. “I like watching them with my friends and family” or you can learn from them.</a:t>
            </a:r>
            <a:endParaRPr lang="en-GB" dirty="0"/>
          </a:p>
          <a:p>
            <a:pPr marL="171450" indent="-171450">
              <a:buFont typeface="Arial" panose="020B0604020202020204" pitchFamily="34" charset="0"/>
              <a:buChar char="•"/>
            </a:pPr>
            <a:r>
              <a:rPr lang="en-GB" dirty="0"/>
              <a:t>Take a variety</a:t>
            </a:r>
            <a:r>
              <a:rPr lang="en-GB" baseline="0" dirty="0"/>
              <a:t> of responses and use their answers to draw out what they can learn from playing such number games.</a:t>
            </a:r>
          </a:p>
          <a:p>
            <a:pPr marL="171450" indent="-171450">
              <a:buFont typeface="Arial" panose="020B0604020202020204" pitchFamily="34" charset="0"/>
              <a:buChar char="•"/>
            </a:pPr>
            <a:r>
              <a:rPr lang="en-GB" baseline="0" dirty="0"/>
              <a:t>The children may offer answers like: “You can learn about counting, adding, subtracting, taking turns, strategy etc..”</a:t>
            </a:r>
          </a:p>
          <a:p>
            <a:pPr marL="171450" indent="-171450">
              <a:buFont typeface="Arial" panose="020B0604020202020204" pitchFamily="34" charset="0"/>
              <a:buChar char="•"/>
            </a:pPr>
            <a:r>
              <a:rPr lang="en-GB" baseline="0" dirty="0"/>
              <a:t>Try to establish the link between the ideas of number games and the enjoyment and learning about maths. Once you feel you have established a context for introducing the subject of the assembly, tell them that on </a:t>
            </a:r>
            <a:r>
              <a:rPr lang="en-GB" b="1" baseline="0" dirty="0"/>
              <a:t>Friday 4</a:t>
            </a:r>
            <a:r>
              <a:rPr lang="en-GB" b="1" baseline="30000" dirty="0"/>
              <a:t>th</a:t>
            </a:r>
            <a:r>
              <a:rPr lang="en-GB" b="1" baseline="0" dirty="0"/>
              <a:t> February (or on another day that suits) </a:t>
            </a:r>
            <a:r>
              <a:rPr lang="en-GB" baseline="0" dirty="0"/>
              <a:t>everyone in school will have the chance to enjoy some number games and maths activities to celebrate Number Day and that “All over the Country’ other schools will be doing the same: celebrating how much fun maths can be”.   </a:t>
            </a:r>
          </a:p>
        </p:txBody>
      </p:sp>
      <p:sp>
        <p:nvSpPr>
          <p:cNvPr id="4" name="Slide Number Placeholder 3"/>
          <p:cNvSpPr>
            <a:spLocks noGrp="1"/>
          </p:cNvSpPr>
          <p:nvPr>
            <p:ph type="sldNum" sz="quarter" idx="10"/>
          </p:nvPr>
        </p:nvSpPr>
        <p:spPr/>
        <p:txBody>
          <a:bodyPr/>
          <a:lstStyle/>
          <a:p>
            <a:fld id="{CFC2C6D6-5FAD-7846-BA53-8A75CE882870}" type="slidenum">
              <a:rPr lang="en-US" smtClean="0"/>
              <a:t>3</a:t>
            </a:fld>
            <a:endParaRPr lang="en-US"/>
          </a:p>
        </p:txBody>
      </p:sp>
    </p:spTree>
    <p:extLst>
      <p:ext uri="{BB962C8B-B14F-4D97-AF65-F5344CB8AC3E}">
        <p14:creationId xmlns:p14="http://schemas.microsoft.com/office/powerpoint/2010/main" val="210094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a:t>
            </a:r>
            <a:r>
              <a:rPr lang="en-GB" baseline="0" dirty="0"/>
              <a:t> the children are interested and motivated to take part in Number Day, explain to them that there is another reason why taking part is so important to them –  they will “have the opportunity to raise money for thousands of children all over the country who are being helped by a charity called the NSPCC”.</a:t>
            </a:r>
            <a:r>
              <a:rPr lang="en-GB" b="1" dirty="0"/>
              <a:t> </a:t>
            </a:r>
          </a:p>
          <a:p>
            <a:pPr marL="0" marR="0" lvl="0" indent="0" algn="l" defTabSz="400827" rtl="0" eaLnBrk="1" fontAlgn="auto" latinLnBrk="0" hangingPunct="1">
              <a:lnSpc>
                <a:spcPct val="100000"/>
              </a:lnSpc>
              <a:spcBef>
                <a:spcPts val="0"/>
              </a:spcBef>
              <a:spcAft>
                <a:spcPts val="0"/>
              </a:spcAft>
              <a:buClrTx/>
              <a:buSzTx/>
              <a:buFontTx/>
              <a:buNone/>
              <a:tabLst/>
              <a:defRPr/>
            </a:pPr>
            <a:endParaRPr lang="en-GB" baseline="0" dirty="0"/>
          </a:p>
          <a:p>
            <a:endParaRPr lang="en-GB" b="1" dirty="0"/>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4</a:t>
            </a:fld>
            <a:endParaRPr lang="en-US"/>
          </a:p>
        </p:txBody>
      </p:sp>
    </p:spTree>
    <p:extLst>
      <p:ext uri="{BB962C8B-B14F-4D97-AF65-F5344CB8AC3E}">
        <p14:creationId xmlns:p14="http://schemas.microsoft.com/office/powerpoint/2010/main" val="282968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mn-lt"/>
                <a:ea typeface="+mn-ea"/>
                <a:cs typeface="+mn-cs"/>
              </a:rPr>
              <a:t>The NSPCC is a charity who want </a:t>
            </a:r>
            <a:r>
              <a:rPr lang="en-GB" sz="1100" b="1" kern="1200" baseline="0" dirty="0">
                <a:solidFill>
                  <a:schemeClr val="tx1"/>
                </a:solidFill>
                <a:effectLst/>
                <a:latin typeface="+mn-lt"/>
                <a:ea typeface="+mn-ea"/>
                <a:cs typeface="+mn-cs"/>
              </a:rPr>
              <a:t>every child to a safe and happy childhood. </a:t>
            </a:r>
            <a:endParaRPr lang="en-GB" sz="11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rgbClr val="FF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5</a:t>
            </a:fld>
            <a:endParaRPr lang="en-US"/>
          </a:p>
        </p:txBody>
      </p:sp>
    </p:spTree>
    <p:extLst>
      <p:ext uri="{BB962C8B-B14F-4D97-AF65-F5344CB8AC3E}">
        <p14:creationId xmlns:p14="http://schemas.microsoft.com/office/powerpoint/2010/main" val="316959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your school will be</a:t>
            </a:r>
            <a:r>
              <a:rPr lang="en-GB" dirty="0"/>
              <a:t> joining hundreds of other schools across the UK to take part in Number Day and to</a:t>
            </a:r>
            <a:r>
              <a:rPr lang="en-GB" baseline="0" dirty="0"/>
              <a:t> raise money </a:t>
            </a:r>
            <a:r>
              <a:rPr lang="en-GB" dirty="0"/>
              <a:t>for the NSPCC</a:t>
            </a:r>
          </a:p>
          <a:p>
            <a:r>
              <a:rPr lang="en-GB" b="0" baseline="0" dirty="0"/>
              <a:t>Ask if anyone has heard of the NSPCC</a:t>
            </a:r>
            <a:r>
              <a:rPr lang="en-GB" b="0" dirty="0"/>
              <a:t> ? Does anyone know what the initials NSPCC</a:t>
            </a:r>
            <a:r>
              <a:rPr lang="en-GB" b="0" baseline="0" dirty="0"/>
              <a:t> stand for?</a:t>
            </a:r>
            <a:endParaRPr lang="en-GB" b="0" dirty="0"/>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6</a:t>
            </a:fld>
            <a:endParaRPr lang="en-US"/>
          </a:p>
        </p:txBody>
      </p:sp>
    </p:spTree>
    <p:extLst>
      <p:ext uri="{BB962C8B-B14F-4D97-AF65-F5344CB8AC3E}">
        <p14:creationId xmlns:p14="http://schemas.microsoft.com/office/powerpoint/2010/main" val="235808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For example National = The NSPCC</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works all over the country,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7</a:t>
            </a:fld>
            <a:endParaRPr lang="en-US"/>
          </a:p>
        </p:txBody>
      </p:sp>
    </p:spTree>
    <p:extLst>
      <p:ext uri="{BB962C8B-B14F-4D97-AF65-F5344CB8AC3E}">
        <p14:creationId xmlns:p14="http://schemas.microsoft.com/office/powerpoint/2010/main" val="391786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Society = is like a group of people who have come together, some pupils may be members of their local scouts or brownies.</a:t>
            </a:r>
            <a:r>
              <a:rPr lang="en-GB" sz="1100" kern="1200" baseline="0" dirty="0">
                <a:solidFill>
                  <a:schemeClr val="tx1"/>
                </a:solidFill>
                <a:effectLst/>
                <a:latin typeface="+mn-lt"/>
                <a:ea typeface="+mn-ea"/>
                <a:cs typeface="+mn-cs"/>
              </a:rPr>
              <a:t> A </a:t>
            </a:r>
            <a:r>
              <a:rPr lang="en-GB" sz="1100" kern="1200" dirty="0">
                <a:solidFill>
                  <a:schemeClr val="tx1"/>
                </a:solidFill>
                <a:effectLst/>
                <a:latin typeface="+mn-lt"/>
                <a:ea typeface="+mn-ea"/>
                <a:cs typeface="+mn-cs"/>
              </a:rPr>
              <a:t>society is another word for a group of people, </a:t>
            </a:r>
          </a:p>
          <a:p>
            <a:r>
              <a:rPr lang="en-GB" sz="11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FC2C6D6-5FAD-7846-BA53-8A75CE882870}" type="slidenum">
              <a:rPr lang="en-US" smtClean="0"/>
              <a:t>8</a:t>
            </a:fld>
            <a:endParaRPr lang="en-US"/>
          </a:p>
        </p:txBody>
      </p:sp>
    </p:spTree>
    <p:extLst>
      <p:ext uri="{BB962C8B-B14F-4D97-AF65-F5344CB8AC3E}">
        <p14:creationId xmlns:p14="http://schemas.microsoft.com/office/powerpoint/2010/main" val="258683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Prevention = another word for prevention is ‘stop’, </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9</a:t>
            </a:fld>
            <a:endParaRPr lang="en-US"/>
          </a:p>
        </p:txBody>
      </p:sp>
    </p:spTree>
    <p:extLst>
      <p:ext uri="{BB962C8B-B14F-4D97-AF65-F5344CB8AC3E}">
        <p14:creationId xmlns:p14="http://schemas.microsoft.com/office/powerpoint/2010/main" val="1082487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4"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4" indent="0" algn="ctr">
              <a:buNone/>
              <a:defRPr>
                <a:solidFill>
                  <a:schemeClr val="tx1">
                    <a:tint val="75000"/>
                  </a:schemeClr>
                </a:solidFill>
              </a:defRPr>
            </a:lvl8pPr>
            <a:lvl9pPr marL="365714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823FC93-8012-974C-BEC7-EDB15DC765B1}" type="datetimeFigureOut">
              <a:rPr lang="en-US" smtClean="0"/>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10741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823FC93-8012-974C-BEC7-EDB15DC765B1}" type="datetimeFigureOut">
              <a:rPr lang="en-US" smtClean="0"/>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23846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0176" y="303214"/>
            <a:ext cx="2403475" cy="645318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534989" y="303214"/>
            <a:ext cx="7062787" cy="64531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823FC93-8012-974C-BEC7-EDB15DC765B1}" type="datetimeFigureOut">
              <a:rPr lang="en-US" smtClean="0"/>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204858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823FC93-8012-974C-BEC7-EDB15DC765B1}" type="datetimeFigureOut">
              <a:rPr lang="en-US" smtClean="0"/>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105421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7" indent="0">
              <a:buNone/>
              <a:defRPr sz="1600">
                <a:solidFill>
                  <a:schemeClr val="tx1">
                    <a:tint val="75000"/>
                  </a:schemeClr>
                </a:solidFill>
              </a:defRPr>
            </a:lvl3pPr>
            <a:lvl4pPr marL="1371431" indent="0">
              <a:buNone/>
              <a:defRPr sz="1400">
                <a:solidFill>
                  <a:schemeClr val="tx1">
                    <a:tint val="75000"/>
                  </a:schemeClr>
                </a:solidFill>
              </a:defRPr>
            </a:lvl4pPr>
            <a:lvl5pPr marL="1828574" indent="0">
              <a:buNone/>
              <a:defRPr sz="1400">
                <a:solidFill>
                  <a:schemeClr val="tx1">
                    <a:tint val="75000"/>
                  </a:schemeClr>
                </a:solidFill>
              </a:defRPr>
            </a:lvl5pPr>
            <a:lvl6pPr marL="2285717" indent="0">
              <a:buNone/>
              <a:defRPr sz="1400">
                <a:solidFill>
                  <a:schemeClr val="tx1">
                    <a:tint val="75000"/>
                  </a:schemeClr>
                </a:solidFill>
              </a:defRPr>
            </a:lvl6pPr>
            <a:lvl7pPr marL="2742861" indent="0">
              <a:buNone/>
              <a:defRPr sz="1400">
                <a:solidFill>
                  <a:schemeClr val="tx1">
                    <a:tint val="75000"/>
                  </a:schemeClr>
                </a:solidFill>
              </a:defRPr>
            </a:lvl7pPr>
            <a:lvl8pPr marL="3200004" indent="0">
              <a:buNone/>
              <a:defRPr sz="1400">
                <a:solidFill>
                  <a:schemeClr val="tx1">
                    <a:tint val="75000"/>
                  </a:schemeClr>
                </a:solidFill>
              </a:defRPr>
            </a:lvl8pPr>
            <a:lvl9pPr marL="365714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823FC93-8012-974C-BEC7-EDB15DC765B1}" type="datetimeFigureOut">
              <a:rPr lang="en-US" smtClean="0"/>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110524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34989" y="1765300"/>
            <a:ext cx="4732337"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19726" y="1765300"/>
            <a:ext cx="4733925"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823FC93-8012-974C-BEC7-EDB15DC765B1}" type="datetimeFigureOut">
              <a:rPr lang="en-US" smtClean="0"/>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2032323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44" indent="0">
              <a:buNone/>
              <a:defRPr sz="2000" b="1"/>
            </a:lvl2pPr>
            <a:lvl3pPr marL="914287" indent="0">
              <a:buNone/>
              <a:defRPr sz="1800" b="1"/>
            </a:lvl3pPr>
            <a:lvl4pPr marL="1371431" indent="0">
              <a:buNone/>
              <a:defRPr sz="1600" b="1"/>
            </a:lvl4pPr>
            <a:lvl5pPr marL="1828574" indent="0">
              <a:buNone/>
              <a:defRPr sz="1600" b="1"/>
            </a:lvl5pPr>
            <a:lvl6pPr marL="2285717" indent="0">
              <a:buNone/>
              <a:defRPr sz="1600" b="1"/>
            </a:lvl6pPr>
            <a:lvl7pPr marL="2742861" indent="0">
              <a:buNone/>
              <a:defRPr sz="1600" b="1"/>
            </a:lvl7pPr>
            <a:lvl8pPr marL="3200004" indent="0">
              <a:buNone/>
              <a:defRPr sz="1600" b="1"/>
            </a:lvl8pPr>
            <a:lvl9pPr marL="365714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44" indent="0">
              <a:buNone/>
              <a:defRPr sz="2000" b="1"/>
            </a:lvl2pPr>
            <a:lvl3pPr marL="914287" indent="0">
              <a:buNone/>
              <a:defRPr sz="1800" b="1"/>
            </a:lvl3pPr>
            <a:lvl4pPr marL="1371431" indent="0">
              <a:buNone/>
              <a:defRPr sz="1600" b="1"/>
            </a:lvl4pPr>
            <a:lvl5pPr marL="1828574" indent="0">
              <a:buNone/>
              <a:defRPr sz="1600" b="1"/>
            </a:lvl5pPr>
            <a:lvl6pPr marL="2285717" indent="0">
              <a:buNone/>
              <a:defRPr sz="1600" b="1"/>
            </a:lvl6pPr>
            <a:lvl7pPr marL="2742861" indent="0">
              <a:buNone/>
              <a:defRPr sz="1600" b="1"/>
            </a:lvl7pPr>
            <a:lvl8pPr marL="3200004" indent="0">
              <a:buNone/>
              <a:defRPr sz="1600" b="1"/>
            </a:lvl8pPr>
            <a:lvl9pPr marL="365714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823FC93-8012-974C-BEC7-EDB15DC765B1}" type="datetimeFigureOut">
              <a:rPr lang="en-US" smtClean="0"/>
              <a:t>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89138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823FC93-8012-974C-BEC7-EDB15DC765B1}" type="datetimeFigureOut">
              <a:rPr lang="en-US" smtClean="0"/>
              <a:t>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408583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3FC93-8012-974C-BEC7-EDB15DC765B1}" type="datetimeFigureOut">
              <a:rPr lang="en-US" smtClean="0"/>
              <a:t>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422303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4" indent="0">
              <a:buNone/>
              <a:defRPr sz="1200"/>
            </a:lvl2pPr>
            <a:lvl3pPr marL="914287" indent="0">
              <a:buNone/>
              <a:defRPr sz="1000"/>
            </a:lvl3pPr>
            <a:lvl4pPr marL="1371431" indent="0">
              <a:buNone/>
              <a:defRPr sz="900"/>
            </a:lvl4pPr>
            <a:lvl5pPr marL="1828574" indent="0">
              <a:buNone/>
              <a:defRPr sz="900"/>
            </a:lvl5pPr>
            <a:lvl6pPr marL="2285717" indent="0">
              <a:buNone/>
              <a:defRPr sz="900"/>
            </a:lvl6pPr>
            <a:lvl7pPr marL="2742861" indent="0">
              <a:buNone/>
              <a:defRPr sz="900"/>
            </a:lvl7pPr>
            <a:lvl8pPr marL="3200004" indent="0">
              <a:buNone/>
              <a:defRPr sz="900"/>
            </a:lvl8pPr>
            <a:lvl9pPr marL="365714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823FC93-8012-974C-BEC7-EDB15DC765B1}" type="datetimeFigureOut">
              <a:rPr lang="en-US" smtClean="0"/>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426367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44" indent="0">
              <a:buNone/>
              <a:defRPr sz="2800"/>
            </a:lvl2pPr>
            <a:lvl3pPr marL="914287" indent="0">
              <a:buNone/>
              <a:defRPr sz="2400"/>
            </a:lvl3pPr>
            <a:lvl4pPr marL="1371431" indent="0">
              <a:buNone/>
              <a:defRPr sz="2000"/>
            </a:lvl4pPr>
            <a:lvl5pPr marL="1828574" indent="0">
              <a:buNone/>
              <a:defRPr sz="2000"/>
            </a:lvl5pPr>
            <a:lvl6pPr marL="2285717" indent="0">
              <a:buNone/>
              <a:defRPr sz="2000"/>
            </a:lvl6pPr>
            <a:lvl7pPr marL="2742861" indent="0">
              <a:buNone/>
              <a:defRPr sz="2000"/>
            </a:lvl7pPr>
            <a:lvl8pPr marL="3200004" indent="0">
              <a:buNone/>
              <a:defRPr sz="2000"/>
            </a:lvl8pPr>
            <a:lvl9pPr marL="3657148"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144" indent="0">
              <a:buNone/>
              <a:defRPr sz="1200"/>
            </a:lvl2pPr>
            <a:lvl3pPr marL="914287" indent="0">
              <a:buNone/>
              <a:defRPr sz="1000"/>
            </a:lvl3pPr>
            <a:lvl4pPr marL="1371431" indent="0">
              <a:buNone/>
              <a:defRPr sz="900"/>
            </a:lvl4pPr>
            <a:lvl5pPr marL="1828574" indent="0">
              <a:buNone/>
              <a:defRPr sz="900"/>
            </a:lvl5pPr>
            <a:lvl6pPr marL="2285717" indent="0">
              <a:buNone/>
              <a:defRPr sz="900"/>
            </a:lvl6pPr>
            <a:lvl7pPr marL="2742861" indent="0">
              <a:buNone/>
              <a:defRPr sz="900"/>
            </a:lvl7pPr>
            <a:lvl8pPr marL="3200004" indent="0">
              <a:buNone/>
              <a:defRPr sz="900"/>
            </a:lvl8pPr>
            <a:lvl9pPr marL="365714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823FC93-8012-974C-BEC7-EDB15DC765B1}" type="datetimeFigureOut">
              <a:rPr lang="en-US" smtClean="0"/>
              <a:t>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F6F76-F5D8-6042-BE1A-09A6F0A6520E}" type="slidenum">
              <a:rPr lang="en-US" smtClean="0"/>
              <a:t>‹#›</a:t>
            </a:fld>
            <a:endParaRPr lang="en-US"/>
          </a:p>
        </p:txBody>
      </p:sp>
    </p:spTree>
    <p:extLst>
      <p:ext uri="{BB962C8B-B14F-4D97-AF65-F5344CB8AC3E}">
        <p14:creationId xmlns:p14="http://schemas.microsoft.com/office/powerpoint/2010/main" val="135038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8" tIns="45715" rIns="91428" bIns="45715"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8" tIns="45715" rIns="91428" bIns="45715"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F823FC93-8012-974C-BEC7-EDB15DC765B1}" type="datetimeFigureOut">
              <a:rPr lang="en-US" smtClean="0"/>
              <a:t>2/3/2022</a:t>
            </a:fld>
            <a:endParaRPr lang="en-US"/>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6C5F6F76-F5D8-6042-BE1A-09A6F0A6520E}" type="slidenum">
              <a:rPr lang="en-US" smtClean="0"/>
              <a:t>‹#›</a:t>
            </a:fld>
            <a:endParaRPr lang="en-US"/>
          </a:p>
        </p:txBody>
      </p:sp>
    </p:spTree>
    <p:extLst>
      <p:ext uri="{BB962C8B-B14F-4D97-AF65-F5344CB8AC3E}">
        <p14:creationId xmlns:p14="http://schemas.microsoft.com/office/powerpoint/2010/main" val="3070754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4"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457144" rtl="0" eaLnBrk="1" latinLnBrk="0" hangingPunct="1">
        <a:spcBef>
          <a:spcPct val="20000"/>
        </a:spcBef>
        <a:buFont typeface="Arial"/>
        <a:buChar char="•"/>
        <a:defRPr sz="3200" kern="1200">
          <a:solidFill>
            <a:schemeClr val="tx1"/>
          </a:solidFill>
          <a:latin typeface="+mn-lt"/>
          <a:ea typeface="+mn-ea"/>
          <a:cs typeface="+mn-cs"/>
        </a:defRPr>
      </a:lvl1pPr>
      <a:lvl2pPr marL="742858" indent="-285715" algn="l" defTabSz="457144" rtl="0" eaLnBrk="1" latinLnBrk="0" hangingPunct="1">
        <a:spcBef>
          <a:spcPct val="20000"/>
        </a:spcBef>
        <a:buFont typeface="Arial"/>
        <a:buChar char="–"/>
        <a:defRPr sz="2800" kern="1200">
          <a:solidFill>
            <a:schemeClr val="tx1"/>
          </a:solidFill>
          <a:latin typeface="+mn-lt"/>
          <a:ea typeface="+mn-ea"/>
          <a:cs typeface="+mn-cs"/>
        </a:defRPr>
      </a:lvl2pPr>
      <a:lvl3pPr marL="1142859" indent="-228571" algn="l" defTabSz="457144" rtl="0" eaLnBrk="1" latinLnBrk="0" hangingPunct="1">
        <a:spcBef>
          <a:spcPct val="20000"/>
        </a:spcBef>
        <a:buFont typeface="Arial"/>
        <a:buChar char="•"/>
        <a:defRPr sz="2400" kern="1200">
          <a:solidFill>
            <a:schemeClr val="tx1"/>
          </a:solidFill>
          <a:latin typeface="+mn-lt"/>
          <a:ea typeface="+mn-ea"/>
          <a:cs typeface="+mn-cs"/>
        </a:defRPr>
      </a:lvl3pPr>
      <a:lvl4pPr marL="1600002" indent="-228571" algn="l" defTabSz="457144" rtl="0" eaLnBrk="1" latinLnBrk="0" hangingPunct="1">
        <a:spcBef>
          <a:spcPct val="20000"/>
        </a:spcBef>
        <a:buFont typeface="Arial"/>
        <a:buChar char="–"/>
        <a:defRPr sz="2000" kern="1200">
          <a:solidFill>
            <a:schemeClr val="tx1"/>
          </a:solidFill>
          <a:latin typeface="+mn-lt"/>
          <a:ea typeface="+mn-ea"/>
          <a:cs typeface="+mn-cs"/>
        </a:defRPr>
      </a:lvl4pPr>
      <a:lvl5pPr marL="2057146" indent="-228571" algn="l" defTabSz="457144" rtl="0" eaLnBrk="1" latinLnBrk="0" hangingPunct="1">
        <a:spcBef>
          <a:spcPct val="20000"/>
        </a:spcBef>
        <a:buFont typeface="Arial"/>
        <a:buChar char="»"/>
        <a:defRPr sz="2000" kern="1200">
          <a:solidFill>
            <a:schemeClr val="tx1"/>
          </a:solidFill>
          <a:latin typeface="+mn-lt"/>
          <a:ea typeface="+mn-ea"/>
          <a:cs typeface="+mn-cs"/>
        </a:defRPr>
      </a:lvl5pPr>
      <a:lvl6pPr marL="2514289" indent="-228571"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3" indent="-228571"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6" indent="-228571"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19" indent="-228571"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jp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jp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jp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jpg"/><Relationship Id="rId5" Type="http://schemas.openxmlformats.org/officeDocument/2006/relationships/image" Target="../media/image1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jpg"/><Relationship Id="rId5" Type="http://schemas.openxmlformats.org/officeDocument/2006/relationships/image" Target="../media/image17.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g"/><Relationship Id="rId5" Type="http://schemas.openxmlformats.org/officeDocument/2006/relationships/image" Target="../media/image18.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jpg"/><Relationship Id="rId5" Type="http://schemas.openxmlformats.org/officeDocument/2006/relationships/image" Target="../media/image1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P0eLoV2My6Y" TargetMode="External"/><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4.png"/><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5.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4.png"/><Relationship Id="rId2" Type="http://schemas.microsoft.com/office/2007/relationships/media" Target="../media/media23.m4a"/><Relationship Id="rId1" Type="http://schemas.openxmlformats.org/officeDocument/2006/relationships/tags" Target="../tags/tag6.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4.png"/><Relationship Id="rId2" Type="http://schemas.microsoft.com/office/2007/relationships/media" Target="../media/media24.m4a"/><Relationship Id="rId1" Type="http://schemas.openxmlformats.org/officeDocument/2006/relationships/tags" Target="../tags/tag7.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8.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4.png"/><Relationship Id="rId2" Type="http://schemas.microsoft.com/office/2007/relationships/media" Target="../media/media26.m4a"/><Relationship Id="rId1" Type="http://schemas.openxmlformats.org/officeDocument/2006/relationships/tags" Target="../tags/tag9.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10.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4.png"/><Relationship Id="rId2" Type="http://schemas.microsoft.com/office/2007/relationships/media" Target="../media/media28.m4a"/><Relationship Id="rId1" Type="http://schemas.openxmlformats.org/officeDocument/2006/relationships/tags" Target="../tags/tag11.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12.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4.png"/><Relationship Id="rId2" Type="http://schemas.microsoft.com/office/2007/relationships/media" Target="../media/media30.m4a"/><Relationship Id="rId1" Type="http://schemas.openxmlformats.org/officeDocument/2006/relationships/tags" Target="../tags/tag13.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4.png"/><Relationship Id="rId2" Type="http://schemas.microsoft.com/office/2007/relationships/media" Target="../media/media31.m4a"/><Relationship Id="rId1" Type="http://schemas.openxmlformats.org/officeDocument/2006/relationships/tags" Target="../tags/tag14.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audio" Target="../media/media32.m4a"/><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32.m4a"/><Relationship Id="rId16" Type="http://schemas.openxmlformats.org/officeDocument/2006/relationships/image" Target="../media/image31.png"/><Relationship Id="rId1" Type="http://schemas.openxmlformats.org/officeDocument/2006/relationships/tags" Target="../tags/tag15.xml"/><Relationship Id="rId6" Type="http://schemas.openxmlformats.org/officeDocument/2006/relationships/image" Target="../media/image3.jpg"/><Relationship Id="rId11" Type="http://schemas.openxmlformats.org/officeDocument/2006/relationships/image" Target="../media/image26.png"/><Relationship Id="rId5" Type="http://schemas.openxmlformats.org/officeDocument/2006/relationships/image" Target="../media/image21.jp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4.png"/><Relationship Id="rId4" Type="http://schemas.openxmlformats.org/officeDocument/2006/relationships/slideLayout" Target="../slideLayouts/slideLayout1.xml"/><Relationship Id="rId9" Type="http://schemas.openxmlformats.org/officeDocument/2006/relationships/image" Target="../media/image24.png"/><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jpg"/><Relationship Id="rId5" Type="http://schemas.openxmlformats.org/officeDocument/2006/relationships/image" Target="../media/image34.jp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jp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jp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jp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jp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rc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1D67946-F2F1-4436-9848-4ABF14CB5998}"/>
              </a:ext>
            </a:extLst>
          </p:cNvPr>
          <p:cNvPicPr>
            <a:picLocks noChangeAspect="1"/>
          </p:cNvPicPr>
          <p:nvPr/>
        </p:nvPicPr>
        <p:blipFill>
          <a:blip r:embed="rId6"/>
          <a:stretch>
            <a:fillRect/>
          </a:stretch>
        </p:blipFill>
        <p:spPr>
          <a:xfrm>
            <a:off x="0" y="0"/>
            <a:ext cx="9144000" cy="6850952"/>
          </a:xfrm>
          <a:prstGeom prst="rect">
            <a:avLst/>
          </a:prstGeom>
        </p:spPr>
      </p:pic>
      <p:pic>
        <p:nvPicPr>
          <p:cNvPr id="4" name="Picture 3">
            <a:extLst>
              <a:ext uri="{FF2B5EF4-FFF2-40B4-BE49-F238E27FC236}">
                <a16:creationId xmlns:a16="http://schemas.microsoft.com/office/drawing/2014/main" id="{B1E23B62-BEB4-C648-9900-3382B0220AE5}"/>
              </a:ext>
            </a:extLst>
          </p:cNvPr>
          <p:cNvPicPr>
            <a:picLocks noChangeAspect="1"/>
          </p:cNvPicPr>
          <p:nvPr/>
        </p:nvPicPr>
        <p:blipFill>
          <a:blip r:embed="rId7"/>
          <a:stretch>
            <a:fillRect/>
          </a:stretch>
        </p:blipFill>
        <p:spPr>
          <a:xfrm>
            <a:off x="7891273" y="6135624"/>
            <a:ext cx="1192873" cy="420624"/>
          </a:xfrm>
          <a:prstGeom prst="rect">
            <a:avLst/>
          </a:prstGeom>
        </p:spPr>
      </p:pic>
      <p:pic>
        <p:nvPicPr>
          <p:cNvPr id="3" name="Audio 2">
            <a:hlinkClick r:id="" action="ppaction://media"/>
            <a:extLst>
              <a:ext uri="{FF2B5EF4-FFF2-40B4-BE49-F238E27FC236}">
                <a16:creationId xmlns:a16="http://schemas.microsoft.com/office/drawing/2014/main" id="{1DDFDF20-EB60-4FB7-B749-51776254A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314018"/>
      </p:ext>
    </p:extLst>
  </p:cSld>
  <p:clrMapOvr>
    <a:masterClrMapping/>
  </p:clrMapOvr>
  <mc:AlternateContent xmlns:mc="http://schemas.openxmlformats.org/markup-compatibility/2006">
    <mc:Choice xmlns:p14="http://schemas.microsoft.com/office/powerpoint/2010/main" Requires="p14">
      <p:transition spd="slow" p14:dur="2000" advTm="20031"/>
    </mc:Choice>
    <mc:Fallback>
      <p:transition spd="slow" advTm="2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1E5D62A0-FA89-2546-B711-3562140840F0}"/>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F7813204-7593-4E2E-9237-2B154C9F3A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276857"/>
      </p:ext>
    </p:extLst>
  </p:cSld>
  <p:clrMapOvr>
    <a:masterClrMapping/>
  </p:clrMapOvr>
  <mc:AlternateContent xmlns:mc="http://schemas.openxmlformats.org/markup-compatibility/2006">
    <mc:Choice xmlns:p14="http://schemas.microsoft.com/office/powerpoint/2010/main" Requires="p14">
      <p:transition spd="slow" p14:dur="2000" advTm="1893"/>
    </mc:Choice>
    <mc:Fallback>
      <p:transition spd="slow" advTm="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7668AD74-3A0B-9840-846C-51C521767825}"/>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F74AB09E-2AEB-41A0-A49E-AFB90AF472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267885"/>
      </p:ext>
    </p:extLst>
  </p:cSld>
  <p:clrMapOvr>
    <a:masterClrMapping/>
  </p:clrMapOvr>
  <mc:AlternateContent xmlns:mc="http://schemas.openxmlformats.org/markup-compatibility/2006">
    <mc:Choice xmlns:p14="http://schemas.microsoft.com/office/powerpoint/2010/main" Requires="p14">
      <p:transition spd="slow" p14:dur="2000" advTm="2171"/>
    </mc:Choice>
    <mc:Fallback>
      <p:transition spd="slow" advTm="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A5B713F-2C91-BD48-BB6F-168CA5A1ADDF}"/>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6A37CC9F-E43F-48CB-96D2-051072ED06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2349409"/>
      </p:ext>
    </p:extLst>
  </p:cSld>
  <p:clrMapOvr>
    <a:masterClrMapping/>
  </p:clrMapOvr>
  <mc:AlternateContent xmlns:mc="http://schemas.openxmlformats.org/markup-compatibility/2006">
    <mc:Choice xmlns:p14="http://schemas.microsoft.com/office/powerpoint/2010/main" Requires="p14">
      <p:transition spd="slow" p14:dur="2000" advTm="28264"/>
    </mc:Choice>
    <mc:Fallback>
      <p:transition spd="slow" advTm="2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D4615EF-79E2-9941-9D3D-B28B8A063006}"/>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5" name="Audio 4">
            <a:hlinkClick r:id="" action="ppaction://media"/>
            <a:extLst>
              <a:ext uri="{FF2B5EF4-FFF2-40B4-BE49-F238E27FC236}">
                <a16:creationId xmlns:a16="http://schemas.microsoft.com/office/drawing/2014/main" id="{751044B3-C357-44E5-A477-94A1D23398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0822328"/>
      </p:ext>
    </p:extLst>
  </p:cSld>
  <p:clrMapOvr>
    <a:masterClrMapping/>
  </p:clrMapOvr>
  <mc:AlternateContent xmlns:mc="http://schemas.openxmlformats.org/markup-compatibility/2006">
    <mc:Choice xmlns:p14="http://schemas.microsoft.com/office/powerpoint/2010/main" Requires="p14">
      <p:transition spd="slow" p14:dur="2000" advTm="64883"/>
    </mc:Choice>
    <mc:Fallback>
      <p:transition spd="slow" advTm="6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3F5CA9F3-CC5F-C645-9780-2D4E1DC190EA}"/>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DA849B83-D0CE-4BB9-859C-77200E09AF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0156191"/>
      </p:ext>
    </p:extLst>
  </p:cSld>
  <p:clrMapOvr>
    <a:masterClrMapping/>
  </p:clrMapOvr>
  <mc:AlternateContent xmlns:mc="http://schemas.openxmlformats.org/markup-compatibility/2006">
    <mc:Choice xmlns:p14="http://schemas.microsoft.com/office/powerpoint/2010/main" Requires="p14">
      <p:transition spd="slow" p14:dur="2000" advTm="28148"/>
    </mc:Choice>
    <mc:Fallback>
      <p:transition spd="slow" advTm="2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F691528B-DEC1-FD4F-885D-42B9EB7C76FD}"/>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438B882C-45E5-4606-BDC6-745CDD3FED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6660994"/>
      </p:ext>
    </p:extLst>
  </p:cSld>
  <p:clrMapOvr>
    <a:masterClrMapping/>
  </p:clrMapOvr>
  <mc:AlternateContent xmlns:mc="http://schemas.openxmlformats.org/markup-compatibility/2006">
    <mc:Choice xmlns:p14="http://schemas.microsoft.com/office/powerpoint/2010/main" Requires="p14">
      <p:transition spd="slow" p14:dur="2000" advTm="6427"/>
    </mc:Choice>
    <mc:Fallback>
      <p:transition spd="slow" advTm="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3" name="TextBox 2"/>
          <p:cNvSpPr txBox="1"/>
          <p:nvPr/>
        </p:nvSpPr>
        <p:spPr>
          <a:xfrm>
            <a:off x="1483032" y="2540000"/>
            <a:ext cx="6300839" cy="4021614"/>
          </a:xfrm>
          <a:prstGeom prst="rect">
            <a:avLst/>
          </a:prstGeom>
          <a:noFill/>
        </p:spPr>
        <p:txBody>
          <a:bodyPr wrap="square" rtlCol="0">
            <a:spAutoFit/>
          </a:bodyPr>
          <a:lstStyle/>
          <a:p>
            <a:pPr algn="ctr"/>
            <a:r>
              <a:rPr lang="en-GB" sz="2800" b="1" baseline="30000" dirty="0">
                <a:solidFill>
                  <a:srgbClr val="FF0000"/>
                </a:solidFill>
                <a:latin typeface="Verdana"/>
                <a:cs typeface="Verdana"/>
              </a:rPr>
              <a:t>Please come wearing numbers!  It could be a hat, a badge, a T-Shirt, a sports shirt…anything with a number will be FAB!</a:t>
            </a:r>
          </a:p>
          <a:p>
            <a:pPr algn="ctr"/>
            <a:endParaRPr lang="en-GB" sz="2800" b="1" baseline="30000" dirty="0">
              <a:solidFill>
                <a:srgbClr val="14932B"/>
              </a:solidFill>
              <a:latin typeface="Verdana"/>
              <a:cs typeface="Verdana"/>
            </a:endParaRPr>
          </a:p>
          <a:p>
            <a:pPr algn="ctr"/>
            <a:r>
              <a:rPr lang="en-GB" sz="2800" b="1" baseline="30000" dirty="0">
                <a:solidFill>
                  <a:srgbClr val="00B0F0"/>
                </a:solidFill>
                <a:latin typeface="Verdana"/>
                <a:cs typeface="Verdana"/>
              </a:rPr>
              <a:t>We are collecting for the NSPCC; more children than ever are suffering as a result of the pandemic and they need our help.</a:t>
            </a:r>
          </a:p>
          <a:p>
            <a:pPr algn="ctr"/>
            <a:endParaRPr lang="en-GB" sz="2800" b="1" baseline="30000" dirty="0">
              <a:solidFill>
                <a:srgbClr val="7030A0"/>
              </a:solidFill>
              <a:latin typeface="Verdana"/>
              <a:cs typeface="Verdana"/>
            </a:endParaRPr>
          </a:p>
          <a:p>
            <a:pPr algn="ctr"/>
            <a:r>
              <a:rPr lang="en-GB" sz="2800" b="1" baseline="30000" dirty="0">
                <a:solidFill>
                  <a:srgbClr val="7030A0"/>
                </a:solidFill>
                <a:latin typeface="Verdana"/>
                <a:cs typeface="Verdana"/>
              </a:rPr>
              <a:t>Please donate what you can; we suggest £2 per family.  We will have collection buckets at the start and end of the day.</a:t>
            </a:r>
          </a:p>
          <a:p>
            <a:pPr algn="ctr"/>
            <a:endParaRPr lang="en-US" sz="5000" b="1" dirty="0">
              <a:solidFill>
                <a:srgbClr val="14932B"/>
              </a:solidFill>
              <a:latin typeface="Verdana"/>
              <a:cs typeface="Verdana"/>
            </a:endParaRPr>
          </a:p>
        </p:txBody>
      </p:sp>
      <p:sp>
        <p:nvSpPr>
          <p:cNvPr id="5" name="TextBox 4"/>
          <p:cNvSpPr txBox="1"/>
          <p:nvPr/>
        </p:nvSpPr>
        <p:spPr>
          <a:xfrm>
            <a:off x="-14749" y="398216"/>
            <a:ext cx="9296400" cy="2015936"/>
          </a:xfrm>
          <a:prstGeom prst="rect">
            <a:avLst/>
          </a:prstGeom>
          <a:noFill/>
        </p:spPr>
        <p:txBody>
          <a:bodyPr wrap="square" rtlCol="0">
            <a:spAutoFit/>
          </a:bodyPr>
          <a:lstStyle/>
          <a:p>
            <a:pPr algn="ctr"/>
            <a:r>
              <a:rPr lang="en-GB" sz="7500" b="1" baseline="30000" dirty="0">
                <a:solidFill>
                  <a:srgbClr val="FFFFFF"/>
                </a:solidFill>
                <a:latin typeface="Verdana"/>
                <a:cs typeface="Verdana"/>
              </a:rPr>
              <a:t>Walter’s Number Day </a:t>
            </a:r>
            <a:r>
              <a:rPr lang="en-GB" sz="7500" b="1" baseline="30000" dirty="0">
                <a:solidFill>
                  <a:srgbClr val="14932B"/>
                </a:solidFill>
                <a:latin typeface="Verdana"/>
                <a:cs typeface="Verdana"/>
              </a:rPr>
              <a:t>Friday 4th February 2022</a:t>
            </a:r>
            <a:endParaRPr lang="en-US" sz="7500" b="1" dirty="0">
              <a:solidFill>
                <a:srgbClr val="14932B"/>
              </a:solidFill>
              <a:latin typeface="Verdana"/>
              <a:cs typeface="Verdana"/>
            </a:endParaRPr>
          </a:p>
        </p:txBody>
      </p:sp>
      <p:pic>
        <p:nvPicPr>
          <p:cNvPr id="6" name="Picture 5">
            <a:extLst>
              <a:ext uri="{FF2B5EF4-FFF2-40B4-BE49-F238E27FC236}">
                <a16:creationId xmlns:a16="http://schemas.microsoft.com/office/drawing/2014/main" id="{18A96AB0-A19D-754D-A433-AE847829364C}"/>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2" name="Audio 1">
            <a:hlinkClick r:id="" action="ppaction://media"/>
            <a:extLst>
              <a:ext uri="{FF2B5EF4-FFF2-40B4-BE49-F238E27FC236}">
                <a16:creationId xmlns:a16="http://schemas.microsoft.com/office/drawing/2014/main" id="{C311CAB2-6E05-43CC-A87E-03072C201C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2998472"/>
      </p:ext>
    </p:extLst>
  </p:cSld>
  <p:clrMapOvr>
    <a:masterClrMapping/>
  </p:clrMapOvr>
  <mc:AlternateContent xmlns:mc="http://schemas.openxmlformats.org/markup-compatibility/2006">
    <mc:Choice xmlns:p14="http://schemas.microsoft.com/office/powerpoint/2010/main" Requires="p14">
      <p:transition spd="slow" p14:dur="2000" advTm="58757"/>
    </mc:Choice>
    <mc:Fallback>
      <p:transition spd="slow" advTm="5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B379F0A4-4493-1448-97E5-DD26E0D03B64}"/>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58DEC5D4-4079-4332-ACE2-20CA083E2B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5794450"/>
      </p:ext>
    </p:extLst>
  </p:cSld>
  <p:clrMapOvr>
    <a:masterClrMapping/>
  </p:clrMapOvr>
  <mc:AlternateContent xmlns:mc="http://schemas.openxmlformats.org/markup-compatibility/2006">
    <mc:Choice xmlns:p14="http://schemas.microsoft.com/office/powerpoint/2010/main" Requires="p14">
      <p:transition spd="slow" p14:dur="2000" advTm="41139"/>
    </mc:Choice>
    <mc:Fallback>
      <p:transition spd="slow" advTm="4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How many children do you think come to our school?</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304</a:t>
            </a:r>
          </a:p>
        </p:txBody>
      </p:sp>
      <p:pic>
        <p:nvPicPr>
          <p:cNvPr id="3" name="Audio 2">
            <a:hlinkClick r:id="" action="ppaction://media"/>
            <a:extLst>
              <a:ext uri="{FF2B5EF4-FFF2-40B4-BE49-F238E27FC236}">
                <a16:creationId xmlns:a16="http://schemas.microsoft.com/office/drawing/2014/main" id="{91083E2C-2687-4E32-9A1C-1F3CAD10BF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28458350"/>
      </p:ext>
    </p:extLst>
  </p:cSld>
  <p:clrMapOvr>
    <a:masterClrMapping/>
  </p:clrMapOvr>
  <mc:AlternateContent xmlns:mc="http://schemas.openxmlformats.org/markup-compatibility/2006">
    <mc:Choice xmlns:p14="http://schemas.microsoft.com/office/powerpoint/2010/main" Requires="p14">
      <p:transition spd="slow" p14:dur="2000" advTm="26560"/>
    </mc:Choice>
    <mc:Fallback>
      <p:transition spd="slow" advTm="2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913070"/>
          </a:xfrm>
          <a:prstGeom prst="rect">
            <a:avLst/>
          </a:prstGeom>
        </p:spPr>
        <p:txBody>
          <a:bodyPr wrap="square">
            <a:spAutoFit/>
          </a:bodyPr>
          <a:lstStyle/>
          <a:p>
            <a:r>
              <a:rPr lang="en-GB" sz="4000" b="1" baseline="30000" dirty="0">
                <a:solidFill>
                  <a:srgbClr val="14932B"/>
                </a:solidFill>
                <a:latin typeface="Verdana"/>
                <a:cs typeface="Verdana"/>
              </a:rPr>
              <a:t>How many adults work at our school?</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47</a:t>
            </a:r>
          </a:p>
        </p:txBody>
      </p:sp>
      <p:pic>
        <p:nvPicPr>
          <p:cNvPr id="3" name="Audio 2">
            <a:hlinkClick r:id="" action="ppaction://media"/>
            <a:extLst>
              <a:ext uri="{FF2B5EF4-FFF2-40B4-BE49-F238E27FC236}">
                <a16:creationId xmlns:a16="http://schemas.microsoft.com/office/drawing/2014/main" id="{72D85771-EB08-4F66-AD8C-F661DB1A94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76420205"/>
      </p:ext>
    </p:extLst>
  </p:cSld>
  <p:clrMapOvr>
    <a:masterClrMapping/>
  </p:clrMapOvr>
  <mc:AlternateContent xmlns:mc="http://schemas.openxmlformats.org/markup-compatibility/2006">
    <mc:Choice xmlns:p14="http://schemas.microsoft.com/office/powerpoint/2010/main" Requires="p14">
      <p:transition spd="slow" p14:dur="2000" advTm="22296"/>
    </mc:Choice>
    <mc:Fallback>
      <p:transition spd="slow" advTm="2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rc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1D67946-F2F1-4436-9848-4ABF14CB5998}"/>
              </a:ext>
            </a:extLst>
          </p:cNvPr>
          <p:cNvPicPr>
            <a:picLocks noChangeAspect="1"/>
          </p:cNvPicPr>
          <p:nvPr/>
        </p:nvPicPr>
        <p:blipFill>
          <a:blip r:embed="rId6"/>
          <a:stretch>
            <a:fillRect/>
          </a:stretch>
        </p:blipFill>
        <p:spPr>
          <a:xfrm>
            <a:off x="0" y="0"/>
            <a:ext cx="9144000" cy="6850952"/>
          </a:xfrm>
          <a:prstGeom prst="rect">
            <a:avLst/>
          </a:prstGeom>
        </p:spPr>
      </p:pic>
      <p:pic>
        <p:nvPicPr>
          <p:cNvPr id="4" name="Picture 3">
            <a:extLst>
              <a:ext uri="{FF2B5EF4-FFF2-40B4-BE49-F238E27FC236}">
                <a16:creationId xmlns:a16="http://schemas.microsoft.com/office/drawing/2014/main" id="{B1E23B62-BEB4-C648-9900-3382B0220AE5}"/>
              </a:ext>
            </a:extLst>
          </p:cNvPr>
          <p:cNvPicPr>
            <a:picLocks noChangeAspect="1"/>
          </p:cNvPicPr>
          <p:nvPr/>
        </p:nvPicPr>
        <p:blipFill>
          <a:blip r:embed="rId7"/>
          <a:stretch>
            <a:fillRect/>
          </a:stretch>
        </p:blipFill>
        <p:spPr>
          <a:xfrm>
            <a:off x="7891273" y="6135624"/>
            <a:ext cx="1192873" cy="420624"/>
          </a:xfrm>
          <a:prstGeom prst="rect">
            <a:avLst/>
          </a:prstGeom>
        </p:spPr>
      </p:pic>
      <p:sp>
        <p:nvSpPr>
          <p:cNvPr id="3" name="TextBox 2">
            <a:extLst>
              <a:ext uri="{FF2B5EF4-FFF2-40B4-BE49-F238E27FC236}">
                <a16:creationId xmlns:a16="http://schemas.microsoft.com/office/drawing/2014/main" id="{ACEC671D-D5FA-4FC2-A42A-62A7BD5833E5}"/>
              </a:ext>
            </a:extLst>
          </p:cNvPr>
          <p:cNvSpPr txBox="1"/>
          <p:nvPr/>
        </p:nvSpPr>
        <p:spPr>
          <a:xfrm>
            <a:off x="1515649" y="5173249"/>
            <a:ext cx="6676373" cy="646331"/>
          </a:xfrm>
          <a:prstGeom prst="rect">
            <a:avLst/>
          </a:prstGeom>
          <a:noFill/>
        </p:spPr>
        <p:txBody>
          <a:bodyPr wrap="square" rtlCol="0">
            <a:spAutoFit/>
          </a:bodyPr>
          <a:lstStyle/>
          <a:p>
            <a:r>
              <a:rPr lang="en-GB" dirty="0">
                <a:hlinkClick r:id="rId8"/>
              </a:rPr>
              <a:t>https://www.youtube.com/watch?v=P0eLoV2My6Y</a:t>
            </a:r>
            <a:endParaRPr lang="en-GB" dirty="0"/>
          </a:p>
          <a:p>
            <a:endParaRPr lang="en-GB" dirty="0"/>
          </a:p>
        </p:txBody>
      </p:sp>
      <p:pic>
        <p:nvPicPr>
          <p:cNvPr id="6" name="Audio 5">
            <a:hlinkClick r:id="" action="ppaction://media"/>
            <a:extLst>
              <a:ext uri="{FF2B5EF4-FFF2-40B4-BE49-F238E27FC236}">
                <a16:creationId xmlns:a16="http://schemas.microsoft.com/office/drawing/2014/main" id="{A10C8C6C-54B2-43BA-BC3E-E846084299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5126176"/>
      </p:ext>
    </p:extLst>
  </p:cSld>
  <p:clrMapOvr>
    <a:masterClrMapping/>
  </p:clrMapOvr>
  <mc:AlternateContent xmlns:mc="http://schemas.openxmlformats.org/markup-compatibility/2006">
    <mc:Choice xmlns:p14="http://schemas.microsoft.com/office/powerpoint/2010/main" Requires="p14">
      <p:transition spd="slow" p14:dur="2000" advTm="13441"/>
    </mc:Choice>
    <mc:Fallback>
      <p:transition spd="slow" advTm="1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913070"/>
          </a:xfrm>
          <a:prstGeom prst="rect">
            <a:avLst/>
          </a:prstGeom>
        </p:spPr>
        <p:txBody>
          <a:bodyPr wrap="square">
            <a:spAutoFit/>
          </a:bodyPr>
          <a:lstStyle/>
          <a:p>
            <a:r>
              <a:rPr lang="en-GB" sz="4000" b="1" baseline="30000" dirty="0">
                <a:solidFill>
                  <a:srgbClr val="14932B"/>
                </a:solidFill>
                <a:latin typeface="Verdana"/>
                <a:cs typeface="Verdana"/>
              </a:rPr>
              <a:t>How many girls come to our school?</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142</a:t>
            </a:r>
          </a:p>
        </p:txBody>
      </p:sp>
      <p:pic>
        <p:nvPicPr>
          <p:cNvPr id="3" name="Audio 2">
            <a:hlinkClick r:id="" action="ppaction://media"/>
            <a:extLst>
              <a:ext uri="{FF2B5EF4-FFF2-40B4-BE49-F238E27FC236}">
                <a16:creationId xmlns:a16="http://schemas.microsoft.com/office/drawing/2014/main" id="{B0F4B08F-3351-49FD-B14B-D694BA8A7D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91397876"/>
      </p:ext>
    </p:extLst>
  </p:cSld>
  <p:clrMapOvr>
    <a:masterClrMapping/>
  </p:clrMapOvr>
  <mc:AlternateContent xmlns:mc="http://schemas.openxmlformats.org/markup-compatibility/2006">
    <mc:Choice xmlns:p14="http://schemas.microsoft.com/office/powerpoint/2010/main" Requires="p14">
      <p:transition spd="slow" p14:dur="2000" advTm="23648"/>
    </mc:Choice>
    <mc:Fallback>
      <p:transition spd="slow" advTm="2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913070"/>
          </a:xfrm>
          <a:prstGeom prst="rect">
            <a:avLst/>
          </a:prstGeom>
        </p:spPr>
        <p:txBody>
          <a:bodyPr wrap="square">
            <a:spAutoFit/>
          </a:bodyPr>
          <a:lstStyle/>
          <a:p>
            <a:r>
              <a:rPr lang="en-GB" sz="4000" b="1" baseline="30000" dirty="0">
                <a:solidFill>
                  <a:srgbClr val="14932B"/>
                </a:solidFill>
                <a:latin typeface="Verdana"/>
                <a:cs typeface="Verdana"/>
              </a:rPr>
              <a:t>How many boys come to our school?</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162</a:t>
            </a:r>
          </a:p>
        </p:txBody>
      </p:sp>
      <p:pic>
        <p:nvPicPr>
          <p:cNvPr id="3" name="Audio 2">
            <a:hlinkClick r:id="" action="ppaction://media"/>
            <a:extLst>
              <a:ext uri="{FF2B5EF4-FFF2-40B4-BE49-F238E27FC236}">
                <a16:creationId xmlns:a16="http://schemas.microsoft.com/office/drawing/2014/main" id="{AABE5A31-4B21-4871-859B-7C42657BFD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618580"/>
      </p:ext>
    </p:extLst>
  </p:cSld>
  <p:clrMapOvr>
    <a:masterClrMapping/>
  </p:clrMapOvr>
  <mc:AlternateContent xmlns:mc="http://schemas.openxmlformats.org/markup-compatibility/2006">
    <mc:Choice xmlns:p14="http://schemas.microsoft.com/office/powerpoint/2010/main" Requires="p14">
      <p:transition spd="slow" p14:dur="2000" advTm="16025"/>
    </mc:Choice>
    <mc:Fallback>
      <p:transition spd="slow" advTm="1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733808"/>
          </a:xfrm>
          <a:prstGeom prst="rect">
            <a:avLst/>
          </a:prstGeom>
        </p:spPr>
        <p:txBody>
          <a:bodyPr wrap="square">
            <a:spAutoFit/>
          </a:bodyPr>
          <a:lstStyle/>
          <a:p>
            <a:r>
              <a:rPr lang="en-GB" sz="4000" b="1" baseline="30000" dirty="0">
                <a:solidFill>
                  <a:srgbClr val="14932B"/>
                </a:solidFill>
                <a:latin typeface="Verdana"/>
                <a:cs typeface="Verdana"/>
              </a:rPr>
              <a:t>Do we have more boys or more girls?</a:t>
            </a:r>
          </a:p>
          <a:p>
            <a:endParaRPr lang="en-GB" sz="4000" b="1" baseline="30000" dirty="0">
              <a:solidFill>
                <a:srgbClr val="14932B"/>
              </a:solidFill>
              <a:latin typeface="Verdana"/>
              <a:cs typeface="Verdana"/>
            </a:endParaRPr>
          </a:p>
          <a:p>
            <a:r>
              <a:rPr lang="en-GB" sz="4000" b="1" baseline="30000" dirty="0">
                <a:solidFill>
                  <a:srgbClr val="14932B"/>
                </a:solidFill>
                <a:latin typeface="Verdana"/>
                <a:cs typeface="Verdana"/>
              </a:rPr>
              <a:t>How many more?</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745067" y="3169085"/>
            <a:ext cx="7873999" cy="1569660"/>
          </a:xfrm>
          <a:prstGeom prst="rect">
            <a:avLst/>
          </a:prstGeom>
          <a:noFill/>
        </p:spPr>
        <p:txBody>
          <a:bodyPr wrap="square" rtlCol="0">
            <a:spAutoFit/>
          </a:bodyPr>
          <a:lstStyle/>
          <a:p>
            <a:pPr algn="ctr"/>
            <a:r>
              <a:rPr lang="en-GB" sz="9600" b="1" dirty="0">
                <a:solidFill>
                  <a:srgbClr val="FF0000"/>
                </a:solidFill>
              </a:rPr>
              <a:t>20 more boys</a:t>
            </a:r>
          </a:p>
        </p:txBody>
      </p:sp>
      <p:pic>
        <p:nvPicPr>
          <p:cNvPr id="3" name="Audio 2">
            <a:hlinkClick r:id="" action="ppaction://media"/>
            <a:extLst>
              <a:ext uri="{FF2B5EF4-FFF2-40B4-BE49-F238E27FC236}">
                <a16:creationId xmlns:a16="http://schemas.microsoft.com/office/drawing/2014/main" id="{1A4660E0-C282-4ED7-9AC9-5ED7F0D910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6316819"/>
      </p:ext>
    </p:extLst>
  </p:cSld>
  <p:clrMapOvr>
    <a:masterClrMapping/>
  </p:clrMapOvr>
  <mc:AlternateContent xmlns:mc="http://schemas.openxmlformats.org/markup-compatibility/2006">
    <mc:Choice xmlns:p14="http://schemas.microsoft.com/office/powerpoint/2010/main" Requires="p14">
      <p:transition spd="slow" p14:dur="2000" advTm="16512"/>
    </mc:Choice>
    <mc:Fallback>
      <p:transition spd="slow" advTm="1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913070"/>
          </a:xfrm>
          <a:prstGeom prst="rect">
            <a:avLst/>
          </a:prstGeom>
        </p:spPr>
        <p:txBody>
          <a:bodyPr wrap="square">
            <a:spAutoFit/>
          </a:bodyPr>
          <a:lstStyle/>
          <a:p>
            <a:r>
              <a:rPr lang="en-GB" sz="4000" b="1" baseline="30000" dirty="0">
                <a:solidFill>
                  <a:srgbClr val="14932B"/>
                </a:solidFill>
                <a:latin typeface="Verdana"/>
                <a:cs typeface="Verdana"/>
              </a:rPr>
              <a:t>How many classrooms do we have?</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10</a:t>
            </a:r>
          </a:p>
        </p:txBody>
      </p:sp>
      <p:pic>
        <p:nvPicPr>
          <p:cNvPr id="3" name="Audio 2">
            <a:hlinkClick r:id="" action="ppaction://media"/>
            <a:extLst>
              <a:ext uri="{FF2B5EF4-FFF2-40B4-BE49-F238E27FC236}">
                <a16:creationId xmlns:a16="http://schemas.microsoft.com/office/drawing/2014/main" id="{D2BE5AC3-84A5-4C68-9F76-87940B26BA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58793258"/>
      </p:ext>
    </p:extLst>
  </p:cSld>
  <p:clrMapOvr>
    <a:masterClrMapping/>
  </p:clrMapOvr>
  <mc:AlternateContent xmlns:mc="http://schemas.openxmlformats.org/markup-compatibility/2006">
    <mc:Choice xmlns:p14="http://schemas.microsoft.com/office/powerpoint/2010/main" Requires="p14">
      <p:transition spd="slow" p14:dur="2000" advTm="14456"/>
    </mc:Choice>
    <mc:Fallback>
      <p:transition spd="slow" advTm="1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913070"/>
          </a:xfrm>
          <a:prstGeom prst="rect">
            <a:avLst/>
          </a:prstGeom>
        </p:spPr>
        <p:txBody>
          <a:bodyPr wrap="square">
            <a:spAutoFit/>
          </a:bodyPr>
          <a:lstStyle/>
          <a:p>
            <a:r>
              <a:rPr lang="en-GB" sz="4000" b="1" baseline="30000" dirty="0">
                <a:solidFill>
                  <a:srgbClr val="14932B"/>
                </a:solidFill>
                <a:latin typeface="Verdana"/>
                <a:cs typeface="Verdana"/>
              </a:rPr>
              <a:t>How many classes do we have?</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11</a:t>
            </a:r>
          </a:p>
        </p:txBody>
      </p:sp>
      <p:sp>
        <p:nvSpPr>
          <p:cNvPr id="3" name="TextBox 2">
            <a:extLst>
              <a:ext uri="{FF2B5EF4-FFF2-40B4-BE49-F238E27FC236}">
                <a16:creationId xmlns:a16="http://schemas.microsoft.com/office/drawing/2014/main" id="{1C1DB352-E686-4847-8EF3-3D8FB2DD3727}"/>
              </a:ext>
            </a:extLst>
          </p:cNvPr>
          <p:cNvSpPr txBox="1"/>
          <p:nvPr/>
        </p:nvSpPr>
        <p:spPr>
          <a:xfrm>
            <a:off x="1315233" y="4738745"/>
            <a:ext cx="7083700" cy="523220"/>
          </a:xfrm>
          <a:prstGeom prst="rect">
            <a:avLst/>
          </a:prstGeom>
          <a:noFill/>
        </p:spPr>
        <p:txBody>
          <a:bodyPr wrap="square" rtlCol="0">
            <a:spAutoFit/>
          </a:bodyPr>
          <a:lstStyle/>
          <a:p>
            <a:r>
              <a:rPr lang="en-GB" sz="2800" b="1" dirty="0">
                <a:solidFill>
                  <a:srgbClr val="FF0000"/>
                </a:solidFill>
              </a:rPr>
              <a:t>Did you forget our Robin afternoon Class?</a:t>
            </a:r>
          </a:p>
        </p:txBody>
      </p:sp>
      <p:pic>
        <p:nvPicPr>
          <p:cNvPr id="8" name="Audio 7">
            <a:hlinkClick r:id="" action="ppaction://media"/>
            <a:extLst>
              <a:ext uri="{FF2B5EF4-FFF2-40B4-BE49-F238E27FC236}">
                <a16:creationId xmlns:a16="http://schemas.microsoft.com/office/drawing/2014/main" id="{AC154C53-C415-4E78-8C9F-DFDB97694F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40401865"/>
      </p:ext>
    </p:extLst>
  </p:cSld>
  <p:clrMapOvr>
    <a:masterClrMapping/>
  </p:clrMapOvr>
  <mc:AlternateContent xmlns:mc="http://schemas.openxmlformats.org/markup-compatibility/2006">
    <mc:Choice xmlns:p14="http://schemas.microsoft.com/office/powerpoint/2010/main" Requires="p14">
      <p:transition spd="slow" p14:dur="2000" advTm="15295"/>
    </mc:Choice>
    <mc:Fallback>
      <p:transition spd="slow" advTm="15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How different languages are spoken in our school?</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35</a:t>
            </a:r>
          </a:p>
        </p:txBody>
      </p:sp>
      <p:pic>
        <p:nvPicPr>
          <p:cNvPr id="3" name="Audio 2">
            <a:hlinkClick r:id="" action="ppaction://media"/>
            <a:extLst>
              <a:ext uri="{FF2B5EF4-FFF2-40B4-BE49-F238E27FC236}">
                <a16:creationId xmlns:a16="http://schemas.microsoft.com/office/drawing/2014/main" id="{8C1A010F-B7D1-4BA1-A20B-1C90E426FA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4523286"/>
      </p:ext>
    </p:extLst>
  </p:cSld>
  <p:clrMapOvr>
    <a:masterClrMapping/>
  </p:clrMapOvr>
  <mc:AlternateContent xmlns:mc="http://schemas.openxmlformats.org/markup-compatibility/2006">
    <mc:Choice xmlns:p14="http://schemas.microsoft.com/office/powerpoint/2010/main" Requires="p14">
      <p:transition spd="slow" p14:dur="2000" advTm="24215"/>
    </mc:Choice>
    <mc:Fallback>
      <p:transition spd="slow" advTm="2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913070"/>
          </a:xfrm>
          <a:prstGeom prst="rect">
            <a:avLst/>
          </a:prstGeom>
        </p:spPr>
        <p:txBody>
          <a:bodyPr wrap="square">
            <a:spAutoFit/>
          </a:bodyPr>
          <a:lstStyle/>
          <a:p>
            <a:r>
              <a:rPr lang="en-GB" sz="4000" b="1" baseline="30000" dirty="0">
                <a:solidFill>
                  <a:srgbClr val="14932B"/>
                </a:solidFill>
                <a:latin typeface="Verdana"/>
                <a:cs typeface="Verdana"/>
              </a:rPr>
              <a:t>Which year was our school built in?</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1974</a:t>
            </a:r>
          </a:p>
        </p:txBody>
      </p:sp>
      <p:pic>
        <p:nvPicPr>
          <p:cNvPr id="3" name="Audio 2">
            <a:hlinkClick r:id="" action="ppaction://media"/>
            <a:extLst>
              <a:ext uri="{FF2B5EF4-FFF2-40B4-BE49-F238E27FC236}">
                <a16:creationId xmlns:a16="http://schemas.microsoft.com/office/drawing/2014/main" id="{D482590A-ACE1-4BA3-AF20-67DB69372D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2429403"/>
      </p:ext>
    </p:extLst>
  </p:cSld>
  <p:clrMapOvr>
    <a:masterClrMapping/>
  </p:clrMapOvr>
  <mc:AlternateContent xmlns:mc="http://schemas.openxmlformats.org/markup-compatibility/2006">
    <mc:Choice xmlns:p14="http://schemas.microsoft.com/office/powerpoint/2010/main" Requires="p14">
      <p:transition spd="slow" p14:dur="2000" advTm="8896"/>
    </mc:Choice>
    <mc:Fallback>
      <p:transition spd="slow" advTm="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How many days to children come to school each year?</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190</a:t>
            </a:r>
          </a:p>
        </p:txBody>
      </p:sp>
      <p:pic>
        <p:nvPicPr>
          <p:cNvPr id="3" name="Audio 2">
            <a:hlinkClick r:id="" action="ppaction://media"/>
            <a:extLst>
              <a:ext uri="{FF2B5EF4-FFF2-40B4-BE49-F238E27FC236}">
                <a16:creationId xmlns:a16="http://schemas.microsoft.com/office/drawing/2014/main" id="{E758C433-88CB-4147-9825-F8BE04167B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014520"/>
      </p:ext>
    </p:extLst>
  </p:cSld>
  <p:clrMapOvr>
    <a:masterClrMapping/>
  </p:clrMapOvr>
  <mc:AlternateContent xmlns:mc="http://schemas.openxmlformats.org/markup-compatibility/2006">
    <mc:Choice xmlns:p14="http://schemas.microsoft.com/office/powerpoint/2010/main" Requires="p14">
      <p:transition spd="slow" p14:dur="2000" advTm="12976"/>
    </mc:Choice>
    <mc:Fallback>
      <p:transition spd="slow" advTm="1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How many days should you come to school each week?</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5</a:t>
            </a:r>
          </a:p>
        </p:txBody>
      </p:sp>
      <p:pic>
        <p:nvPicPr>
          <p:cNvPr id="3" name="Audio 2">
            <a:hlinkClick r:id="" action="ppaction://media"/>
            <a:extLst>
              <a:ext uri="{FF2B5EF4-FFF2-40B4-BE49-F238E27FC236}">
                <a16:creationId xmlns:a16="http://schemas.microsoft.com/office/drawing/2014/main" id="{04F9DBD2-EB87-4229-84EC-B1AD606FF9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51961944"/>
      </p:ext>
    </p:extLst>
  </p:cSld>
  <p:clrMapOvr>
    <a:masterClrMapping/>
  </p:clrMapOvr>
  <mc:AlternateContent xmlns:mc="http://schemas.openxmlformats.org/markup-compatibility/2006">
    <mc:Choice xmlns:p14="http://schemas.microsoft.com/office/powerpoint/2010/main" Requires="p14">
      <p:transition spd="slow" p14:dur="2000" advTm="10439"/>
    </mc:Choice>
    <mc:Fallback>
      <p:transition spd="slow" advTm="1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How many hours do you spend at school (approximately) each day?</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1569660"/>
          </a:xfrm>
          <a:prstGeom prst="rect">
            <a:avLst/>
          </a:prstGeom>
          <a:noFill/>
        </p:spPr>
        <p:txBody>
          <a:bodyPr wrap="square" rtlCol="0">
            <a:spAutoFit/>
          </a:bodyPr>
          <a:lstStyle/>
          <a:p>
            <a:pPr algn="ctr"/>
            <a:r>
              <a:rPr lang="en-GB" sz="9600" b="1" dirty="0">
                <a:solidFill>
                  <a:srgbClr val="FF0000"/>
                </a:solidFill>
              </a:rPr>
              <a:t>6 ½ </a:t>
            </a:r>
          </a:p>
        </p:txBody>
      </p:sp>
      <p:pic>
        <p:nvPicPr>
          <p:cNvPr id="3" name="Audio 2">
            <a:hlinkClick r:id="" action="ppaction://media"/>
            <a:extLst>
              <a:ext uri="{FF2B5EF4-FFF2-40B4-BE49-F238E27FC236}">
                <a16:creationId xmlns:a16="http://schemas.microsoft.com/office/drawing/2014/main" id="{9146DF2C-8CA8-4BA3-9F80-1CF86DBA52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29427843"/>
      </p:ext>
    </p:extLst>
  </p:cSld>
  <p:clrMapOvr>
    <a:masterClrMapping/>
  </p:clrMapOvr>
  <mc:AlternateContent xmlns:mc="http://schemas.openxmlformats.org/markup-compatibility/2006">
    <mc:Choice xmlns:p14="http://schemas.microsoft.com/office/powerpoint/2010/main" Requires="p14">
      <p:transition spd="slow" p14:dur="2000" advTm="16368"/>
    </mc:Choice>
    <mc:Fallback>
      <p:transition spd="slow" advTm="1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rc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88730F02-613F-2148-B661-E14BA8F1BF0F}"/>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2" name="Audio 1">
            <a:hlinkClick r:id="" action="ppaction://media"/>
            <a:extLst>
              <a:ext uri="{FF2B5EF4-FFF2-40B4-BE49-F238E27FC236}">
                <a16:creationId xmlns:a16="http://schemas.microsoft.com/office/drawing/2014/main" id="{F0F9B5C0-DE46-410A-94D7-3723DB116F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7485951"/>
      </p:ext>
    </p:extLst>
  </p:cSld>
  <p:clrMapOvr>
    <a:masterClrMapping/>
  </p:clrMapOvr>
  <mc:AlternateContent xmlns:mc="http://schemas.openxmlformats.org/markup-compatibility/2006">
    <mc:Choice xmlns:p14="http://schemas.microsoft.com/office/powerpoint/2010/main" Requires="p14">
      <p:transition spd="slow" p14:dur="2000" advTm="14110"/>
    </mc:Choice>
    <mc:Fallback>
      <p:transition spd="slow" advTm="1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So how many hours a week do you spend at school?</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3046988"/>
          </a:xfrm>
          <a:prstGeom prst="rect">
            <a:avLst/>
          </a:prstGeom>
          <a:noFill/>
        </p:spPr>
        <p:txBody>
          <a:bodyPr wrap="square" rtlCol="0">
            <a:spAutoFit/>
          </a:bodyPr>
          <a:lstStyle/>
          <a:p>
            <a:pPr algn="ctr"/>
            <a:r>
              <a:rPr lang="en-GB" sz="9600" b="1" dirty="0">
                <a:solidFill>
                  <a:srgbClr val="FF0000"/>
                </a:solidFill>
              </a:rPr>
              <a:t>5 x 6 ½ </a:t>
            </a:r>
          </a:p>
          <a:p>
            <a:pPr algn="ctr"/>
            <a:endParaRPr lang="en-GB" sz="9600" b="1" dirty="0">
              <a:solidFill>
                <a:srgbClr val="FF0000"/>
              </a:solidFill>
            </a:endParaRPr>
          </a:p>
        </p:txBody>
      </p:sp>
      <p:sp>
        <p:nvSpPr>
          <p:cNvPr id="3" name="TextBox 2">
            <a:extLst>
              <a:ext uri="{FF2B5EF4-FFF2-40B4-BE49-F238E27FC236}">
                <a16:creationId xmlns:a16="http://schemas.microsoft.com/office/drawing/2014/main" id="{2F947054-8E9F-455B-A64C-1E709D514E12}"/>
              </a:ext>
            </a:extLst>
          </p:cNvPr>
          <p:cNvSpPr txBox="1"/>
          <p:nvPr/>
        </p:nvSpPr>
        <p:spPr>
          <a:xfrm>
            <a:off x="328866" y="4233797"/>
            <a:ext cx="9353753" cy="1200329"/>
          </a:xfrm>
          <a:prstGeom prst="rect">
            <a:avLst/>
          </a:prstGeom>
          <a:noFill/>
        </p:spPr>
        <p:txBody>
          <a:bodyPr wrap="square" rtlCol="0">
            <a:spAutoFit/>
          </a:bodyPr>
          <a:lstStyle/>
          <a:p>
            <a:r>
              <a:rPr lang="en-GB" sz="7200" b="1" dirty="0">
                <a:solidFill>
                  <a:srgbClr val="0070C0"/>
                </a:solidFill>
              </a:rPr>
              <a:t>= 32 ½ hours a week</a:t>
            </a:r>
          </a:p>
        </p:txBody>
      </p:sp>
      <p:pic>
        <p:nvPicPr>
          <p:cNvPr id="8" name="Audio 7">
            <a:hlinkClick r:id="" action="ppaction://media"/>
            <a:extLst>
              <a:ext uri="{FF2B5EF4-FFF2-40B4-BE49-F238E27FC236}">
                <a16:creationId xmlns:a16="http://schemas.microsoft.com/office/drawing/2014/main" id="{87FC00F6-0A63-49B5-B48E-5C50C529D7F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71988512"/>
      </p:ext>
    </p:extLst>
  </p:cSld>
  <p:clrMapOvr>
    <a:masterClrMapping/>
  </p:clrMapOvr>
  <mc:AlternateContent xmlns:mc="http://schemas.openxmlformats.org/markup-compatibility/2006">
    <mc:Choice xmlns:p14="http://schemas.microsoft.com/office/powerpoint/2010/main" Requires="p14">
      <p:transition spd="slow" p14:dur="2000" advTm="24325"/>
    </mc:Choice>
    <mc:Fallback>
      <p:transition spd="slow" advTm="2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88095" y="0"/>
            <a:ext cx="9144000" cy="6858000"/>
          </a:xfrm>
          <a:prstGeom prst="rect">
            <a:avLst/>
          </a:prstGeom>
        </p:spPr>
      </p:pic>
      <p:sp>
        <p:nvSpPr>
          <p:cNvPr id="5" name="TextBox 4"/>
          <p:cNvSpPr txBox="1"/>
          <p:nvPr/>
        </p:nvSpPr>
        <p:spPr>
          <a:xfrm>
            <a:off x="328866" y="385045"/>
            <a:ext cx="8595001" cy="707886"/>
          </a:xfrm>
          <a:prstGeom prst="rect">
            <a:avLst/>
          </a:prstGeom>
          <a:noFill/>
        </p:spPr>
        <p:txBody>
          <a:bodyPr wrap="square" rtlCol="0">
            <a:spAutoFit/>
          </a:bodyPr>
          <a:lstStyle/>
          <a:p>
            <a:r>
              <a:rPr lang="en-GB" sz="4000" b="1" dirty="0">
                <a:solidFill>
                  <a:schemeClr val="bg1"/>
                </a:solidFill>
                <a:latin typeface="Verdana"/>
                <a:cs typeface="Verdana"/>
              </a:rPr>
              <a:t>Walter Number Day Quiz</a:t>
            </a:r>
            <a:endParaRPr lang="en-US" sz="4000" b="1" dirty="0">
              <a:solidFill>
                <a:schemeClr val="bg1"/>
              </a:solidFill>
              <a:latin typeface="Verdana"/>
              <a:cs typeface="Verdana"/>
            </a:endParaRPr>
          </a:p>
        </p:txBody>
      </p:sp>
      <p:sp>
        <p:nvSpPr>
          <p:cNvPr id="6" name="Rectangle 5"/>
          <p:cNvSpPr/>
          <p:nvPr/>
        </p:nvSpPr>
        <p:spPr>
          <a:xfrm>
            <a:off x="220133" y="1631864"/>
            <a:ext cx="8178800" cy="1323439"/>
          </a:xfrm>
          <a:prstGeom prst="rect">
            <a:avLst/>
          </a:prstGeom>
        </p:spPr>
        <p:txBody>
          <a:bodyPr wrap="square">
            <a:spAutoFit/>
          </a:bodyPr>
          <a:lstStyle/>
          <a:p>
            <a:r>
              <a:rPr lang="en-GB" sz="4000" b="1" baseline="30000" dirty="0">
                <a:solidFill>
                  <a:srgbClr val="14932B"/>
                </a:solidFill>
                <a:latin typeface="Verdana"/>
                <a:cs typeface="Verdana"/>
              </a:rPr>
              <a:t>How many Number Day quiz questions have I asked you?</a:t>
            </a:r>
          </a:p>
          <a:p>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7BE5494D-ED4F-1342-BE7B-FC0A75C50327}"/>
              </a:ext>
            </a:extLst>
          </p:cNvPr>
          <p:cNvPicPr>
            <a:picLocks noChangeAspect="1"/>
          </p:cNvPicPr>
          <p:nvPr/>
        </p:nvPicPr>
        <p:blipFill>
          <a:blip r:embed="rId6"/>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B69E0A33-4ECE-4946-8BBD-36C70EE78238}"/>
              </a:ext>
            </a:extLst>
          </p:cNvPr>
          <p:cNvSpPr txBox="1"/>
          <p:nvPr/>
        </p:nvSpPr>
        <p:spPr>
          <a:xfrm>
            <a:off x="2805830" y="3169085"/>
            <a:ext cx="3670126" cy="3046988"/>
          </a:xfrm>
          <a:prstGeom prst="rect">
            <a:avLst/>
          </a:prstGeom>
          <a:noFill/>
        </p:spPr>
        <p:txBody>
          <a:bodyPr wrap="square" rtlCol="0">
            <a:spAutoFit/>
          </a:bodyPr>
          <a:lstStyle/>
          <a:p>
            <a:pPr algn="ctr"/>
            <a:r>
              <a:rPr lang="en-GB" sz="9600" b="1" dirty="0">
                <a:solidFill>
                  <a:srgbClr val="FF0000"/>
                </a:solidFill>
              </a:rPr>
              <a:t>14</a:t>
            </a:r>
          </a:p>
          <a:p>
            <a:pPr algn="ctr"/>
            <a:endParaRPr lang="en-GB" sz="9600" b="1" dirty="0">
              <a:solidFill>
                <a:srgbClr val="FF0000"/>
              </a:solidFill>
            </a:endParaRPr>
          </a:p>
        </p:txBody>
      </p:sp>
      <p:sp>
        <p:nvSpPr>
          <p:cNvPr id="3" name="TextBox 2">
            <a:extLst>
              <a:ext uri="{FF2B5EF4-FFF2-40B4-BE49-F238E27FC236}">
                <a16:creationId xmlns:a16="http://schemas.microsoft.com/office/drawing/2014/main" id="{2F947054-8E9F-455B-A64C-1E709D514E12}"/>
              </a:ext>
            </a:extLst>
          </p:cNvPr>
          <p:cNvSpPr txBox="1"/>
          <p:nvPr/>
        </p:nvSpPr>
        <p:spPr>
          <a:xfrm>
            <a:off x="328866" y="4233797"/>
            <a:ext cx="9353753" cy="830997"/>
          </a:xfrm>
          <a:prstGeom prst="rect">
            <a:avLst/>
          </a:prstGeom>
          <a:noFill/>
        </p:spPr>
        <p:txBody>
          <a:bodyPr wrap="square" rtlCol="0">
            <a:spAutoFit/>
          </a:bodyPr>
          <a:lstStyle/>
          <a:p>
            <a:r>
              <a:rPr lang="en-GB" sz="4800" b="1" dirty="0">
                <a:solidFill>
                  <a:srgbClr val="0070C0"/>
                </a:solidFill>
              </a:rPr>
              <a:t>Did your class get them all right!</a:t>
            </a:r>
          </a:p>
        </p:txBody>
      </p:sp>
      <p:pic>
        <p:nvPicPr>
          <p:cNvPr id="8" name="Audio 7">
            <a:hlinkClick r:id="" action="ppaction://media"/>
            <a:extLst>
              <a:ext uri="{FF2B5EF4-FFF2-40B4-BE49-F238E27FC236}">
                <a16:creationId xmlns:a16="http://schemas.microsoft.com/office/drawing/2014/main" id="{DE891EAB-295D-4725-98B8-7FA42BE109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07089614"/>
      </p:ext>
    </p:extLst>
  </p:cSld>
  <p:clrMapOvr>
    <a:masterClrMapping/>
  </p:clrMapOvr>
  <mc:AlternateContent xmlns:mc="http://schemas.openxmlformats.org/markup-compatibility/2006">
    <mc:Choice xmlns:p14="http://schemas.microsoft.com/office/powerpoint/2010/main" Requires="p14">
      <p:transition spd="slow" p14:dur="2000" advTm="19311"/>
    </mc:Choice>
    <mc:Fallback>
      <p:transition spd="slow" advTm="1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sp>
        <p:nvSpPr>
          <p:cNvPr id="3" name="TextBox 2"/>
          <p:cNvSpPr txBox="1"/>
          <p:nvPr/>
        </p:nvSpPr>
        <p:spPr>
          <a:xfrm>
            <a:off x="1483032" y="1023184"/>
            <a:ext cx="6300839" cy="1323439"/>
          </a:xfrm>
          <a:prstGeom prst="rect">
            <a:avLst/>
          </a:prstGeom>
          <a:noFill/>
        </p:spPr>
        <p:txBody>
          <a:bodyPr wrap="square" rtlCol="0">
            <a:spAutoFit/>
          </a:bodyPr>
          <a:lstStyle/>
          <a:p>
            <a:pPr algn="ctr"/>
            <a:r>
              <a:rPr lang="en-GB" sz="4800" b="1" baseline="30000" dirty="0">
                <a:solidFill>
                  <a:srgbClr val="14932B"/>
                </a:solidFill>
                <a:latin typeface="Verdana"/>
                <a:cs typeface="Verdana"/>
              </a:rPr>
              <a:t>Numbers are amazing and maths is all around us!</a:t>
            </a:r>
            <a:endParaRPr lang="en-US" sz="4800" b="1" dirty="0">
              <a:solidFill>
                <a:srgbClr val="14932B"/>
              </a:solidFill>
              <a:latin typeface="Verdana"/>
              <a:cs typeface="Verdana"/>
            </a:endParaRPr>
          </a:p>
        </p:txBody>
      </p:sp>
      <p:pic>
        <p:nvPicPr>
          <p:cNvPr id="4" name="Picture 3">
            <a:extLst>
              <a:ext uri="{FF2B5EF4-FFF2-40B4-BE49-F238E27FC236}">
                <a16:creationId xmlns:a16="http://schemas.microsoft.com/office/drawing/2014/main" id="{9740BC5A-8D23-D142-B770-46553E9C0841}"/>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5" name="Picture 4">
            <a:extLst>
              <a:ext uri="{FF2B5EF4-FFF2-40B4-BE49-F238E27FC236}">
                <a16:creationId xmlns:a16="http://schemas.microsoft.com/office/drawing/2014/main" id="{2BC2633F-9DDE-49E6-B2B7-42CD127292E3}"/>
              </a:ext>
            </a:extLst>
          </p:cNvPr>
          <p:cNvPicPr>
            <a:picLocks noChangeAspect="1"/>
          </p:cNvPicPr>
          <p:nvPr/>
        </p:nvPicPr>
        <p:blipFill>
          <a:blip r:embed="rId7"/>
          <a:stretch>
            <a:fillRect/>
          </a:stretch>
        </p:blipFill>
        <p:spPr>
          <a:xfrm>
            <a:off x="3195637" y="3005137"/>
            <a:ext cx="2752725" cy="847725"/>
          </a:xfrm>
          <a:prstGeom prst="rect">
            <a:avLst/>
          </a:prstGeom>
        </p:spPr>
      </p:pic>
      <p:pic>
        <p:nvPicPr>
          <p:cNvPr id="6" name="Picture 5">
            <a:extLst>
              <a:ext uri="{FF2B5EF4-FFF2-40B4-BE49-F238E27FC236}">
                <a16:creationId xmlns:a16="http://schemas.microsoft.com/office/drawing/2014/main" id="{D03AA6B0-6711-4329-A8DE-4C20A8DFA5B9}"/>
              </a:ext>
            </a:extLst>
          </p:cNvPr>
          <p:cNvPicPr>
            <a:picLocks noChangeAspect="1"/>
          </p:cNvPicPr>
          <p:nvPr/>
        </p:nvPicPr>
        <p:blipFill>
          <a:blip r:embed="rId8"/>
          <a:stretch>
            <a:fillRect/>
          </a:stretch>
        </p:blipFill>
        <p:spPr>
          <a:xfrm>
            <a:off x="6602771" y="301752"/>
            <a:ext cx="2362200" cy="2152650"/>
          </a:xfrm>
          <a:prstGeom prst="rect">
            <a:avLst/>
          </a:prstGeom>
        </p:spPr>
      </p:pic>
      <p:pic>
        <p:nvPicPr>
          <p:cNvPr id="7" name="Picture 6">
            <a:extLst>
              <a:ext uri="{FF2B5EF4-FFF2-40B4-BE49-F238E27FC236}">
                <a16:creationId xmlns:a16="http://schemas.microsoft.com/office/drawing/2014/main" id="{8332012A-A2F7-4E1C-A946-1A6373E45845}"/>
              </a:ext>
            </a:extLst>
          </p:cNvPr>
          <p:cNvPicPr>
            <a:picLocks noChangeAspect="1"/>
          </p:cNvPicPr>
          <p:nvPr/>
        </p:nvPicPr>
        <p:blipFill>
          <a:blip r:embed="rId9"/>
          <a:stretch>
            <a:fillRect/>
          </a:stretch>
        </p:blipFill>
        <p:spPr>
          <a:xfrm>
            <a:off x="301932" y="413359"/>
            <a:ext cx="2790825" cy="2171700"/>
          </a:xfrm>
          <a:prstGeom prst="rect">
            <a:avLst/>
          </a:prstGeom>
        </p:spPr>
      </p:pic>
      <p:pic>
        <p:nvPicPr>
          <p:cNvPr id="8" name="Picture 7">
            <a:extLst>
              <a:ext uri="{FF2B5EF4-FFF2-40B4-BE49-F238E27FC236}">
                <a16:creationId xmlns:a16="http://schemas.microsoft.com/office/drawing/2014/main" id="{1334B029-E13A-43BF-8E2A-D229447A083F}"/>
              </a:ext>
            </a:extLst>
          </p:cNvPr>
          <p:cNvPicPr>
            <a:picLocks noChangeAspect="1"/>
          </p:cNvPicPr>
          <p:nvPr/>
        </p:nvPicPr>
        <p:blipFill>
          <a:blip r:embed="rId10"/>
          <a:stretch>
            <a:fillRect/>
          </a:stretch>
        </p:blipFill>
        <p:spPr>
          <a:xfrm>
            <a:off x="5348614" y="4104104"/>
            <a:ext cx="2247573" cy="1953796"/>
          </a:xfrm>
          <a:prstGeom prst="rect">
            <a:avLst/>
          </a:prstGeom>
        </p:spPr>
      </p:pic>
      <p:pic>
        <p:nvPicPr>
          <p:cNvPr id="10" name="Picture 9">
            <a:extLst>
              <a:ext uri="{FF2B5EF4-FFF2-40B4-BE49-F238E27FC236}">
                <a16:creationId xmlns:a16="http://schemas.microsoft.com/office/drawing/2014/main" id="{D2B80B73-4DC0-49ED-BDAD-C9C022247843}"/>
              </a:ext>
            </a:extLst>
          </p:cNvPr>
          <p:cNvPicPr>
            <a:picLocks noChangeAspect="1"/>
          </p:cNvPicPr>
          <p:nvPr/>
        </p:nvPicPr>
        <p:blipFill>
          <a:blip r:embed="rId11"/>
          <a:stretch>
            <a:fillRect/>
          </a:stretch>
        </p:blipFill>
        <p:spPr>
          <a:xfrm>
            <a:off x="3471401" y="134435"/>
            <a:ext cx="2752725" cy="2487284"/>
          </a:xfrm>
          <a:prstGeom prst="rect">
            <a:avLst/>
          </a:prstGeom>
        </p:spPr>
      </p:pic>
      <p:pic>
        <p:nvPicPr>
          <p:cNvPr id="11" name="Picture 10">
            <a:extLst>
              <a:ext uri="{FF2B5EF4-FFF2-40B4-BE49-F238E27FC236}">
                <a16:creationId xmlns:a16="http://schemas.microsoft.com/office/drawing/2014/main" id="{41F84B5F-F972-4E68-B319-4BE7C005138C}"/>
              </a:ext>
            </a:extLst>
          </p:cNvPr>
          <p:cNvPicPr>
            <a:picLocks noChangeAspect="1"/>
          </p:cNvPicPr>
          <p:nvPr/>
        </p:nvPicPr>
        <p:blipFill>
          <a:blip r:embed="rId12"/>
          <a:stretch>
            <a:fillRect/>
          </a:stretch>
        </p:blipFill>
        <p:spPr>
          <a:xfrm>
            <a:off x="301932" y="2997354"/>
            <a:ext cx="1742022" cy="2783343"/>
          </a:xfrm>
          <a:prstGeom prst="rect">
            <a:avLst/>
          </a:prstGeom>
        </p:spPr>
      </p:pic>
      <p:pic>
        <p:nvPicPr>
          <p:cNvPr id="12" name="Picture 11">
            <a:extLst>
              <a:ext uri="{FF2B5EF4-FFF2-40B4-BE49-F238E27FC236}">
                <a16:creationId xmlns:a16="http://schemas.microsoft.com/office/drawing/2014/main" id="{6EE6BA54-C82D-42DE-A2C6-6172C9EE594F}"/>
              </a:ext>
            </a:extLst>
          </p:cNvPr>
          <p:cNvPicPr>
            <a:picLocks noChangeAspect="1"/>
          </p:cNvPicPr>
          <p:nvPr/>
        </p:nvPicPr>
        <p:blipFill>
          <a:blip r:embed="rId13"/>
          <a:stretch>
            <a:fillRect/>
          </a:stretch>
        </p:blipFill>
        <p:spPr>
          <a:xfrm>
            <a:off x="2797416" y="4272942"/>
            <a:ext cx="1278334" cy="2454402"/>
          </a:xfrm>
          <a:prstGeom prst="rect">
            <a:avLst/>
          </a:prstGeom>
        </p:spPr>
      </p:pic>
      <p:pic>
        <p:nvPicPr>
          <p:cNvPr id="13" name="Picture 12">
            <a:extLst>
              <a:ext uri="{FF2B5EF4-FFF2-40B4-BE49-F238E27FC236}">
                <a16:creationId xmlns:a16="http://schemas.microsoft.com/office/drawing/2014/main" id="{D51BB278-4AD3-450D-9A04-FCA59460C166}"/>
              </a:ext>
            </a:extLst>
          </p:cNvPr>
          <p:cNvPicPr>
            <a:picLocks noChangeAspect="1"/>
          </p:cNvPicPr>
          <p:nvPr/>
        </p:nvPicPr>
        <p:blipFill>
          <a:blip r:embed="rId14"/>
          <a:stretch>
            <a:fillRect/>
          </a:stretch>
        </p:blipFill>
        <p:spPr>
          <a:xfrm>
            <a:off x="7323336" y="2286917"/>
            <a:ext cx="1678357" cy="1984673"/>
          </a:xfrm>
          <a:prstGeom prst="rect">
            <a:avLst/>
          </a:prstGeom>
        </p:spPr>
      </p:pic>
      <p:pic>
        <p:nvPicPr>
          <p:cNvPr id="14" name="Picture 13">
            <a:extLst>
              <a:ext uri="{FF2B5EF4-FFF2-40B4-BE49-F238E27FC236}">
                <a16:creationId xmlns:a16="http://schemas.microsoft.com/office/drawing/2014/main" id="{A5DE4E6D-638C-42BD-8177-05DB6CD5AAA8}"/>
              </a:ext>
            </a:extLst>
          </p:cNvPr>
          <p:cNvPicPr>
            <a:picLocks noChangeAspect="1"/>
          </p:cNvPicPr>
          <p:nvPr/>
        </p:nvPicPr>
        <p:blipFill>
          <a:blip r:embed="rId15"/>
          <a:stretch>
            <a:fillRect/>
          </a:stretch>
        </p:blipFill>
        <p:spPr>
          <a:xfrm>
            <a:off x="7538795" y="5012107"/>
            <a:ext cx="1520290" cy="1445843"/>
          </a:xfrm>
          <a:prstGeom prst="rect">
            <a:avLst/>
          </a:prstGeom>
        </p:spPr>
      </p:pic>
      <p:pic>
        <p:nvPicPr>
          <p:cNvPr id="15" name="Picture 14">
            <a:extLst>
              <a:ext uri="{FF2B5EF4-FFF2-40B4-BE49-F238E27FC236}">
                <a16:creationId xmlns:a16="http://schemas.microsoft.com/office/drawing/2014/main" id="{29EA20F1-B652-41C2-85F6-0985E230CBEF}"/>
              </a:ext>
            </a:extLst>
          </p:cNvPr>
          <p:cNvPicPr>
            <a:picLocks noChangeAspect="1"/>
          </p:cNvPicPr>
          <p:nvPr/>
        </p:nvPicPr>
        <p:blipFill>
          <a:blip r:embed="rId16"/>
          <a:stretch>
            <a:fillRect/>
          </a:stretch>
        </p:blipFill>
        <p:spPr>
          <a:xfrm>
            <a:off x="1618625" y="2163685"/>
            <a:ext cx="1540290" cy="1920051"/>
          </a:xfrm>
          <a:prstGeom prst="rect">
            <a:avLst/>
          </a:prstGeom>
        </p:spPr>
      </p:pic>
      <p:pic>
        <p:nvPicPr>
          <p:cNvPr id="16" name="Picture 15">
            <a:extLst>
              <a:ext uri="{FF2B5EF4-FFF2-40B4-BE49-F238E27FC236}">
                <a16:creationId xmlns:a16="http://schemas.microsoft.com/office/drawing/2014/main" id="{73183AD3-0A88-44C8-A196-95D4286283BA}"/>
              </a:ext>
            </a:extLst>
          </p:cNvPr>
          <p:cNvPicPr>
            <a:picLocks noChangeAspect="1"/>
          </p:cNvPicPr>
          <p:nvPr/>
        </p:nvPicPr>
        <p:blipFill>
          <a:blip r:embed="rId17"/>
          <a:stretch>
            <a:fillRect/>
          </a:stretch>
        </p:blipFill>
        <p:spPr>
          <a:xfrm>
            <a:off x="402798" y="211100"/>
            <a:ext cx="1540290" cy="1540290"/>
          </a:xfrm>
          <a:prstGeom prst="rect">
            <a:avLst/>
          </a:prstGeom>
        </p:spPr>
      </p:pic>
      <p:pic>
        <p:nvPicPr>
          <p:cNvPr id="18" name="Picture 17">
            <a:extLst>
              <a:ext uri="{FF2B5EF4-FFF2-40B4-BE49-F238E27FC236}">
                <a16:creationId xmlns:a16="http://schemas.microsoft.com/office/drawing/2014/main" id="{CFE188AF-0849-4165-9C9F-A7E6AF75F7CF}"/>
              </a:ext>
            </a:extLst>
          </p:cNvPr>
          <p:cNvPicPr>
            <a:picLocks noChangeAspect="1"/>
          </p:cNvPicPr>
          <p:nvPr/>
        </p:nvPicPr>
        <p:blipFill>
          <a:blip r:embed="rId18"/>
          <a:stretch>
            <a:fillRect/>
          </a:stretch>
        </p:blipFill>
        <p:spPr>
          <a:xfrm>
            <a:off x="4765347" y="4667579"/>
            <a:ext cx="1678357" cy="1678357"/>
          </a:xfrm>
          <a:prstGeom prst="rect">
            <a:avLst/>
          </a:prstGeom>
        </p:spPr>
      </p:pic>
      <p:pic>
        <p:nvPicPr>
          <p:cNvPr id="19" name="Audio 18">
            <a:hlinkClick r:id="" action="ppaction://media"/>
            <a:extLst>
              <a:ext uri="{FF2B5EF4-FFF2-40B4-BE49-F238E27FC236}">
                <a16:creationId xmlns:a16="http://schemas.microsoft.com/office/drawing/2014/main" id="{3A707285-55EC-425E-9CC0-C79A8AA17EF4}"/>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98448359"/>
      </p:ext>
    </p:extLst>
  </p:cSld>
  <p:clrMapOvr>
    <a:masterClrMapping/>
  </p:clrMapOvr>
  <mc:AlternateContent xmlns:mc="http://schemas.openxmlformats.org/markup-compatibility/2006">
    <mc:Choice xmlns:p14="http://schemas.microsoft.com/office/powerpoint/2010/main" Requires="p14">
      <p:transition spd="slow" p14:dur="2000" advTm="55657"/>
    </mc:Choice>
    <mc:Fallback>
      <p:transition spd="slow" advTm="5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rc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D3CA789A-3450-8843-A7ED-EB9FBCEF5F08}"/>
              </a:ext>
            </a:extLst>
          </p:cNvPr>
          <p:cNvPicPr>
            <a:picLocks noChangeAspect="1"/>
          </p:cNvPicPr>
          <p:nvPr/>
        </p:nvPicPr>
        <p:blipFill>
          <a:blip r:embed="rId5"/>
          <a:stretch>
            <a:fillRect/>
          </a:stretch>
        </p:blipFill>
        <p:spPr>
          <a:xfrm>
            <a:off x="7891273" y="6135624"/>
            <a:ext cx="1192873" cy="420624"/>
          </a:xfrm>
          <a:prstGeom prst="rect">
            <a:avLst/>
          </a:prstGeom>
        </p:spPr>
      </p:pic>
      <p:sp>
        <p:nvSpPr>
          <p:cNvPr id="2" name="TextBox 1">
            <a:extLst>
              <a:ext uri="{FF2B5EF4-FFF2-40B4-BE49-F238E27FC236}">
                <a16:creationId xmlns:a16="http://schemas.microsoft.com/office/drawing/2014/main" id="{6305A9AA-A9EC-4DFE-A0B3-B0C881FB8008}"/>
              </a:ext>
            </a:extLst>
          </p:cNvPr>
          <p:cNvSpPr txBox="1"/>
          <p:nvPr/>
        </p:nvSpPr>
        <p:spPr>
          <a:xfrm>
            <a:off x="588723" y="463463"/>
            <a:ext cx="7954028" cy="4401205"/>
          </a:xfrm>
          <a:prstGeom prst="rect">
            <a:avLst/>
          </a:prstGeom>
          <a:noFill/>
        </p:spPr>
        <p:txBody>
          <a:bodyPr wrap="square" rtlCol="0">
            <a:spAutoFit/>
          </a:bodyPr>
          <a:lstStyle/>
          <a:p>
            <a:r>
              <a:rPr lang="en-GB" sz="4000" b="1" dirty="0">
                <a:solidFill>
                  <a:srgbClr val="0070C0"/>
                </a:solidFill>
                <a:latin typeface="+mj-lt"/>
              </a:rPr>
              <a:t>Please can each class guess how much money they think we will make as a school to help children who need to feel safe, cared for and loved?</a:t>
            </a:r>
          </a:p>
          <a:p>
            <a:endParaRPr lang="en-GB" sz="4000" b="1" dirty="0">
              <a:solidFill>
                <a:srgbClr val="0070C0"/>
              </a:solidFill>
              <a:latin typeface="+mj-lt"/>
            </a:endParaRPr>
          </a:p>
          <a:p>
            <a:r>
              <a:rPr lang="en-GB" sz="4000" b="1" dirty="0">
                <a:solidFill>
                  <a:srgbClr val="0070C0"/>
                </a:solidFill>
                <a:latin typeface="+mj-lt"/>
              </a:rPr>
              <a:t>Let me know you answers……</a:t>
            </a:r>
          </a:p>
        </p:txBody>
      </p:sp>
      <p:pic>
        <p:nvPicPr>
          <p:cNvPr id="3" name="Audio 2">
            <a:hlinkClick r:id="" action="ppaction://media"/>
            <a:extLst>
              <a:ext uri="{FF2B5EF4-FFF2-40B4-BE49-F238E27FC236}">
                <a16:creationId xmlns:a16="http://schemas.microsoft.com/office/drawing/2014/main" id="{C13BD05D-2D1E-4DDB-BCAF-A1D45214AD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4356867"/>
      </p:ext>
    </p:extLst>
  </p:cSld>
  <p:clrMapOvr>
    <a:masterClrMapping/>
  </p:clrMapOvr>
  <mc:AlternateContent xmlns:mc="http://schemas.openxmlformats.org/markup-compatibility/2006">
    <mc:Choice xmlns:p14="http://schemas.microsoft.com/office/powerpoint/2010/main" Requires="p14">
      <p:transition spd="slow" p14:dur="2000" advTm="17609"/>
    </mc:Choice>
    <mc:Fallback>
      <p:transition spd="slow" advTm="1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p:blipFill>
        <p:spPr>
          <a:xfrm>
            <a:off x="0" y="0"/>
            <a:ext cx="9144000" cy="6858000"/>
          </a:xfrm>
          <a:prstGeom prst="rect">
            <a:avLst/>
          </a:prstGeom>
        </p:spPr>
      </p:pic>
      <p:sp>
        <p:nvSpPr>
          <p:cNvPr id="5" name="TextBox 4"/>
          <p:cNvSpPr txBox="1"/>
          <p:nvPr/>
        </p:nvSpPr>
        <p:spPr>
          <a:xfrm>
            <a:off x="447399" y="461245"/>
            <a:ext cx="7667901" cy="1631216"/>
          </a:xfrm>
          <a:prstGeom prst="rect">
            <a:avLst/>
          </a:prstGeom>
          <a:noFill/>
        </p:spPr>
        <p:txBody>
          <a:bodyPr wrap="square" rtlCol="0">
            <a:spAutoFit/>
          </a:bodyPr>
          <a:lstStyle/>
          <a:p>
            <a:r>
              <a:rPr lang="en-GB" sz="5000" b="1" dirty="0">
                <a:solidFill>
                  <a:schemeClr val="bg1"/>
                </a:solidFill>
                <a:latin typeface="Verdana"/>
                <a:cs typeface="Verdana"/>
              </a:rPr>
              <a:t>Raise money </a:t>
            </a:r>
          </a:p>
          <a:p>
            <a:r>
              <a:rPr lang="en-GB" sz="5000" b="1" dirty="0">
                <a:solidFill>
                  <a:schemeClr val="bg1"/>
                </a:solidFill>
                <a:latin typeface="Verdana"/>
                <a:cs typeface="Verdana"/>
              </a:rPr>
              <a:t>and have fun!</a:t>
            </a:r>
            <a:endParaRPr lang="en-US" sz="5000" b="1" dirty="0">
              <a:solidFill>
                <a:schemeClr val="bg1"/>
              </a:solidFill>
              <a:latin typeface="Verdana"/>
              <a:cs typeface="Verdana"/>
            </a:endParaRPr>
          </a:p>
        </p:txBody>
      </p:sp>
      <p:sp>
        <p:nvSpPr>
          <p:cNvPr id="6" name="Rectangle 5"/>
          <p:cNvSpPr/>
          <p:nvPr/>
        </p:nvSpPr>
        <p:spPr>
          <a:xfrm>
            <a:off x="479314" y="2274795"/>
            <a:ext cx="8321785" cy="913070"/>
          </a:xfrm>
          <a:prstGeom prst="rect">
            <a:avLst/>
          </a:prstGeom>
        </p:spPr>
        <p:txBody>
          <a:bodyPr wrap="square">
            <a:spAutoFit/>
          </a:bodyPr>
          <a:lstStyle/>
          <a:p>
            <a:pPr marL="571500" indent="-571500">
              <a:buFont typeface="Arial" panose="020B0604020202020204" pitchFamily="34" charset="0"/>
              <a:buChar char="•"/>
            </a:pPr>
            <a:endParaRPr lang="en-GB" sz="4000" b="1" baseline="30000" dirty="0">
              <a:solidFill>
                <a:srgbClr val="14932B"/>
              </a:solidFill>
              <a:latin typeface="Verdana"/>
              <a:cs typeface="Verdana"/>
            </a:endParaRPr>
          </a:p>
          <a:p>
            <a:pPr marL="571500" indent="-571500">
              <a:buFont typeface="Arial" panose="020B0604020202020204" pitchFamily="34" charset="0"/>
              <a:buChar char="•"/>
            </a:pPr>
            <a:endParaRPr lang="en-GB" sz="4000" b="1" baseline="30000" dirty="0">
              <a:solidFill>
                <a:srgbClr val="14932B"/>
              </a:solidFill>
              <a:latin typeface="Verdana"/>
              <a:cs typeface="Verdana"/>
            </a:endParaRPr>
          </a:p>
        </p:txBody>
      </p:sp>
      <p:pic>
        <p:nvPicPr>
          <p:cNvPr id="7" name="Picture 6">
            <a:extLst>
              <a:ext uri="{FF2B5EF4-FFF2-40B4-BE49-F238E27FC236}">
                <a16:creationId xmlns:a16="http://schemas.microsoft.com/office/drawing/2014/main" id="{4E29D69F-0B62-1B4B-B9A9-6E3B9DB6B78E}"/>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2" name="Picture 1">
            <a:extLst>
              <a:ext uri="{FF2B5EF4-FFF2-40B4-BE49-F238E27FC236}">
                <a16:creationId xmlns:a16="http://schemas.microsoft.com/office/drawing/2014/main" id="{83B4411E-4C4F-4A4B-AA6C-1D37705AACDF}"/>
              </a:ext>
            </a:extLst>
          </p:cNvPr>
          <p:cNvPicPr>
            <a:picLocks noChangeAspect="1"/>
          </p:cNvPicPr>
          <p:nvPr/>
        </p:nvPicPr>
        <p:blipFill>
          <a:blip r:embed="rId7"/>
          <a:stretch>
            <a:fillRect/>
          </a:stretch>
        </p:blipFill>
        <p:spPr>
          <a:xfrm>
            <a:off x="1427967" y="2274795"/>
            <a:ext cx="6288066" cy="3381977"/>
          </a:xfrm>
          <a:prstGeom prst="rect">
            <a:avLst/>
          </a:prstGeom>
        </p:spPr>
      </p:pic>
      <p:pic>
        <p:nvPicPr>
          <p:cNvPr id="3" name="Audio 2">
            <a:hlinkClick r:id="" action="ppaction://media"/>
            <a:extLst>
              <a:ext uri="{FF2B5EF4-FFF2-40B4-BE49-F238E27FC236}">
                <a16:creationId xmlns:a16="http://schemas.microsoft.com/office/drawing/2014/main" id="{4F281286-F9D3-489C-9EC6-D0C888788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7165940"/>
      </p:ext>
    </p:extLst>
  </p:cSld>
  <p:clrMapOvr>
    <a:masterClrMapping/>
  </p:clrMapOvr>
  <mc:AlternateContent xmlns:mc="http://schemas.openxmlformats.org/markup-compatibility/2006">
    <mc:Choice xmlns:p14="http://schemas.microsoft.com/office/powerpoint/2010/main" Requires="p14">
      <p:transition spd="slow" p14:dur="2000" advTm="27337"/>
    </mc:Choice>
    <mc:Fallback>
      <p:transition spd="slow" advTm="2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5A046442-87A4-4394-BDED-061BF72BB612}"/>
              </a:ext>
            </a:extLst>
          </p:cNvPr>
          <p:cNvPicPr>
            <a:picLocks noChangeAspect="1"/>
          </p:cNvPicPr>
          <p:nvPr/>
        </p:nvPicPr>
        <p:blipFill>
          <a:blip r:embed="rId4"/>
          <a:stretch>
            <a:fillRect/>
          </a:stretch>
        </p:blipFill>
        <p:spPr>
          <a:xfrm>
            <a:off x="0" y="0"/>
            <a:ext cx="9144000" cy="6850952"/>
          </a:xfrm>
          <a:prstGeom prst="rect">
            <a:avLst/>
          </a:prstGeom>
        </p:spPr>
      </p:pic>
      <p:pic>
        <p:nvPicPr>
          <p:cNvPr id="4" name="Picture 3">
            <a:extLst>
              <a:ext uri="{FF2B5EF4-FFF2-40B4-BE49-F238E27FC236}">
                <a16:creationId xmlns:a16="http://schemas.microsoft.com/office/drawing/2014/main" id="{C5086A9E-8908-0A4A-950C-05D51F74E3AD}"/>
              </a:ext>
            </a:extLst>
          </p:cNvPr>
          <p:cNvPicPr>
            <a:picLocks noChangeAspect="1"/>
          </p:cNvPicPr>
          <p:nvPr/>
        </p:nvPicPr>
        <p:blipFill>
          <a:blip r:embed="rId5"/>
          <a:stretch>
            <a:fillRect/>
          </a:stretch>
        </p:blipFill>
        <p:spPr>
          <a:xfrm>
            <a:off x="7891273" y="6135624"/>
            <a:ext cx="1192873" cy="420624"/>
          </a:xfrm>
          <a:prstGeom prst="rect">
            <a:avLst/>
          </a:prstGeom>
        </p:spPr>
      </p:pic>
    </p:spTree>
    <p:extLst>
      <p:ext uri="{BB962C8B-B14F-4D97-AF65-F5344CB8AC3E}">
        <p14:creationId xmlns:p14="http://schemas.microsoft.com/office/powerpoint/2010/main" val="153939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1A5C566E-41AB-6040-8658-1C7509675386}"/>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02DEF34D-24AB-49FB-BF33-93582533E6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1109208"/>
      </p:ext>
    </p:extLst>
  </p:cSld>
  <p:clrMapOvr>
    <a:masterClrMapping/>
  </p:clrMapOvr>
  <mc:AlternateContent xmlns:mc="http://schemas.openxmlformats.org/markup-compatibility/2006">
    <mc:Choice xmlns:p14="http://schemas.microsoft.com/office/powerpoint/2010/main" Requires="p14">
      <p:transition spd="slow" p14:dur="2000" advTm="29654"/>
    </mc:Choice>
    <mc:Fallback>
      <p:transition spd="slow" advTm="2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4F916C25-152A-DC4B-9D82-E8A9C180FD28}"/>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9BDD7F46-425C-4BB0-8842-3E636BE6B7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5838113"/>
      </p:ext>
    </p:extLst>
  </p:cSld>
  <p:clrMapOvr>
    <a:masterClrMapping/>
  </p:clrMapOvr>
  <mc:AlternateContent xmlns:mc="http://schemas.openxmlformats.org/markup-compatibility/2006">
    <mc:Choice xmlns:p14="http://schemas.microsoft.com/office/powerpoint/2010/main" Requires="p14">
      <p:transition spd="slow" p14:dur="2000" advTm="49095"/>
    </mc:Choice>
    <mc:Fallback>
      <p:transition spd="slow" advTm="49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D8CEB078-F5B1-8E45-B45F-EB66AED325AB}"/>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AB5FE211-F0C0-4205-A03C-388D7F78B5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5462437"/>
      </p:ext>
    </p:extLst>
  </p:cSld>
  <p:clrMapOvr>
    <a:masterClrMapping/>
  </p:clrMapOvr>
  <mc:AlternateContent xmlns:mc="http://schemas.openxmlformats.org/markup-compatibility/2006">
    <mc:Choice xmlns:p14="http://schemas.microsoft.com/office/powerpoint/2010/main" Requires="p14">
      <p:transition spd="slow" p14:dur="2000" advTm="9213"/>
    </mc:Choice>
    <mc:Fallback>
      <p:transition spd="slow" advTm="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8EFD5C59-4742-6B4E-834F-72B27C90C57D}"/>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E837453A-5DBE-4472-9C8A-5261FA83EE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131781"/>
      </p:ext>
    </p:extLst>
  </p:cSld>
  <p:clrMapOvr>
    <a:masterClrMapping/>
  </p:clrMapOvr>
  <mc:AlternateContent xmlns:mc="http://schemas.openxmlformats.org/markup-compatibility/2006">
    <mc:Choice xmlns:p14="http://schemas.microsoft.com/office/powerpoint/2010/main" Requires="p14">
      <p:transition spd="slow" p14:dur="2000" advTm="2183"/>
    </mc:Choice>
    <mc:Fallback>
      <p:transition spd="slow" advTm="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AC0EDF78-80CB-C643-AD99-0091BF5E22D5}"/>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6E35CEF2-1940-4B67-9DE9-E4EDEEB31F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0894937"/>
      </p:ext>
    </p:extLst>
  </p:cSld>
  <p:clrMapOvr>
    <a:masterClrMapping/>
  </p:clrMapOvr>
  <mc:AlternateContent xmlns:mc="http://schemas.openxmlformats.org/markup-compatibility/2006">
    <mc:Choice xmlns:p14="http://schemas.microsoft.com/office/powerpoint/2010/main" Requires="p14">
      <p:transition spd="slow" p14:dur="2000" advTm="2229"/>
    </mc:Choice>
    <mc:Fallback>
      <p:transition spd="slow" advTm="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AF62B644-D2A0-C946-81DC-42A40288A6CE}"/>
              </a:ext>
            </a:extLst>
          </p:cNvPr>
          <p:cNvPicPr>
            <a:picLocks noChangeAspect="1"/>
          </p:cNvPicPr>
          <p:nvPr/>
        </p:nvPicPr>
        <p:blipFill>
          <a:blip r:embed="rId6"/>
          <a:stretch>
            <a:fillRect/>
          </a:stretch>
        </p:blipFill>
        <p:spPr>
          <a:xfrm>
            <a:off x="7891273" y="6135624"/>
            <a:ext cx="1192873" cy="420624"/>
          </a:xfrm>
          <a:prstGeom prst="rect">
            <a:avLst/>
          </a:prstGeom>
        </p:spPr>
      </p:pic>
      <p:pic>
        <p:nvPicPr>
          <p:cNvPr id="4" name="Audio 3">
            <a:hlinkClick r:id="" action="ppaction://media"/>
            <a:extLst>
              <a:ext uri="{FF2B5EF4-FFF2-40B4-BE49-F238E27FC236}">
                <a16:creationId xmlns:a16="http://schemas.microsoft.com/office/drawing/2014/main" id="{16B0111F-0204-4FCB-BCED-91986D17A8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4116968"/>
      </p:ext>
    </p:extLst>
  </p:cSld>
  <p:clrMapOvr>
    <a:masterClrMapping/>
  </p:clrMapOvr>
  <mc:AlternateContent xmlns:mc="http://schemas.openxmlformats.org/markup-compatibility/2006">
    <mc:Choice xmlns:p14="http://schemas.microsoft.com/office/powerpoint/2010/main" Requires="p14">
      <p:transition spd="slow" p14:dur="2000" advTm="1978"/>
    </mc:Choice>
    <mc:Fallback>
      <p:transition spd="slow" advTm="1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1"/>
</p:tagLst>
</file>

<file path=ppt/tags/tag10.xml><?xml version="1.0" encoding="utf-8"?>
<p:tagLst xmlns:a="http://schemas.openxmlformats.org/drawingml/2006/main" xmlns:r="http://schemas.openxmlformats.org/officeDocument/2006/relationships" xmlns:p="http://schemas.openxmlformats.org/presentationml/2006/main">
  <p:tag name="TIMING" val="|8.2"/>
</p:tagLst>
</file>

<file path=ppt/tags/tag11.xml><?xml version="1.0" encoding="utf-8"?>
<p:tagLst xmlns:a="http://schemas.openxmlformats.org/drawingml/2006/main" xmlns:r="http://schemas.openxmlformats.org/officeDocument/2006/relationships" xmlns:p="http://schemas.openxmlformats.org/presentationml/2006/main">
  <p:tag name="TIMING" val="|7.1"/>
</p:tagLst>
</file>

<file path=ppt/tags/tag12.xml><?xml version="1.0" encoding="utf-8"?>
<p:tagLst xmlns:a="http://schemas.openxmlformats.org/drawingml/2006/main" xmlns:r="http://schemas.openxmlformats.org/officeDocument/2006/relationships" xmlns:p="http://schemas.openxmlformats.org/presentationml/2006/main">
  <p:tag name="TIMING" val="|11.9"/>
</p:tagLst>
</file>

<file path=ppt/tags/tag13.xml><?xml version="1.0" encoding="utf-8"?>
<p:tagLst xmlns:a="http://schemas.openxmlformats.org/drawingml/2006/main" xmlns:r="http://schemas.openxmlformats.org/officeDocument/2006/relationships" xmlns:p="http://schemas.openxmlformats.org/presentationml/2006/main">
  <p:tag name="TIMING" val="|11.6|6.1"/>
</p:tagLst>
</file>

<file path=ppt/tags/tag14.xml><?xml version="1.0" encoding="utf-8"?>
<p:tagLst xmlns:a="http://schemas.openxmlformats.org/drawingml/2006/main" xmlns:r="http://schemas.openxmlformats.org/officeDocument/2006/relationships" xmlns:p="http://schemas.openxmlformats.org/presentationml/2006/main">
  <p:tag name="TIMING" val="|9.7|3.5"/>
</p:tagLst>
</file>

<file path=ppt/tags/tag15.xml><?xml version="1.0" encoding="utf-8"?>
<p:tagLst xmlns:a="http://schemas.openxmlformats.org/drawingml/2006/main" xmlns:r="http://schemas.openxmlformats.org/officeDocument/2006/relationships" xmlns:p="http://schemas.openxmlformats.org/presentationml/2006/main">
  <p:tag name="TIMING" val="|14.9|2.6|3|4|2.8|3.6|2.4|3|2.9|2.8|3.1|3.2"/>
</p:tagLst>
</file>

<file path=ppt/tags/tag2.xml><?xml version="1.0" encoding="utf-8"?>
<p:tagLst xmlns:a="http://schemas.openxmlformats.org/drawingml/2006/main" xmlns:r="http://schemas.openxmlformats.org/officeDocument/2006/relationships" xmlns:p="http://schemas.openxmlformats.org/presentationml/2006/main">
  <p:tag name="TIMING" val="|17.1"/>
</p:tagLst>
</file>

<file path=ppt/tags/tag3.xml><?xml version="1.0" encoding="utf-8"?>
<p:tagLst xmlns:a="http://schemas.openxmlformats.org/drawingml/2006/main" xmlns:r="http://schemas.openxmlformats.org/officeDocument/2006/relationships" xmlns:p="http://schemas.openxmlformats.org/presentationml/2006/main">
  <p:tag name="TIMING" val="|16.3"/>
</p:tagLst>
</file>

<file path=ppt/tags/tag4.xml><?xml version="1.0" encoding="utf-8"?>
<p:tagLst xmlns:a="http://schemas.openxmlformats.org/drawingml/2006/main" xmlns:r="http://schemas.openxmlformats.org/officeDocument/2006/relationships" xmlns:p="http://schemas.openxmlformats.org/presentationml/2006/main">
  <p:tag name="TIMING" val="|10.1"/>
</p:tagLst>
</file>

<file path=ppt/tags/tag5.xml><?xml version="1.0" encoding="utf-8"?>
<p:tagLst xmlns:a="http://schemas.openxmlformats.org/drawingml/2006/main" xmlns:r="http://schemas.openxmlformats.org/officeDocument/2006/relationships" xmlns:p="http://schemas.openxmlformats.org/presentationml/2006/main">
  <p:tag name="TIMING" val="|12.5"/>
</p:tagLst>
</file>

<file path=ppt/tags/tag6.xml><?xml version="1.0" encoding="utf-8"?>
<p:tagLst xmlns:a="http://schemas.openxmlformats.org/drawingml/2006/main" xmlns:r="http://schemas.openxmlformats.org/officeDocument/2006/relationships" xmlns:p="http://schemas.openxmlformats.org/presentationml/2006/main">
  <p:tag name="TIMING" val="|8.1"/>
</p:tagLst>
</file>

<file path=ppt/tags/tag7.xml><?xml version="1.0" encoding="utf-8"?>
<p:tagLst xmlns:a="http://schemas.openxmlformats.org/drawingml/2006/main" xmlns:r="http://schemas.openxmlformats.org/officeDocument/2006/relationships" xmlns:p="http://schemas.openxmlformats.org/presentationml/2006/main">
  <p:tag name="TIMING" val="|6.2|3.6"/>
</p:tagLst>
</file>

<file path=ppt/tags/tag8.xml><?xml version="1.0" encoding="utf-8"?>
<p:tagLst xmlns:a="http://schemas.openxmlformats.org/drawingml/2006/main" xmlns:r="http://schemas.openxmlformats.org/officeDocument/2006/relationships" xmlns:p="http://schemas.openxmlformats.org/presentationml/2006/main">
  <p:tag name="TIMING" val="|17.8"/>
</p:tagLst>
</file>

<file path=ppt/tags/tag9.xml><?xml version="1.0" encoding="utf-8"?>
<p:tagLst xmlns:a="http://schemas.openxmlformats.org/drawingml/2006/main" xmlns:r="http://schemas.openxmlformats.org/officeDocument/2006/relationships" xmlns:p="http://schemas.openxmlformats.org/presentationml/2006/main">
  <p:tag name="TIMING" val="|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F2EF9D9B408F409D3A1A63B693EA5F" ma:contentTypeVersion="10" ma:contentTypeDescription="Create a new document." ma:contentTypeScope="" ma:versionID="8fa9f5d0335128803f6d9d9641fdc9f1">
  <xsd:schema xmlns:xsd="http://www.w3.org/2001/XMLSchema" xmlns:xs="http://www.w3.org/2001/XMLSchema" xmlns:p="http://schemas.microsoft.com/office/2006/metadata/properties" xmlns:ns2="9d031ff0-4dbb-48f4-aaf7-de6d814f06da" targetNamespace="http://schemas.microsoft.com/office/2006/metadata/properties" ma:root="true" ma:fieldsID="d031d9cc9d66c88fed7cd9cbff6be304" ns2:_="">
    <xsd:import namespace="9d031ff0-4dbb-48f4-aaf7-de6d814f06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31ff0-4dbb-48f4-aaf7-de6d814f0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8D0E7F-351C-49AE-96D7-1D02A9705D3C}">
  <ds:schemaRef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elements/1.1/"/>
    <ds:schemaRef ds:uri="9d031ff0-4dbb-48f4-aaf7-de6d814f06d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C7C7725-D89E-40E1-9271-A8ADEA4BA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31ff0-4dbb-48f4-aaf7-de6d814f06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96FA77-C02D-438A-B836-8F142294A5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7608</TotalTime>
  <Words>1961</Words>
  <Application>Microsoft Office PowerPoint</Application>
  <PresentationFormat>On-screen Show (4:3)</PresentationFormat>
  <Paragraphs>164</Paragraphs>
  <Slides>35</Slides>
  <Notes>19</Notes>
  <HiddenSlides>0</HiddenSlides>
  <MMClips>34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Dyer</dc:creator>
  <cp:lastModifiedBy>Judy Wheeler</cp:lastModifiedBy>
  <cp:revision>64</cp:revision>
  <dcterms:created xsi:type="dcterms:W3CDTF">2018-01-16T14:48:09Z</dcterms:created>
  <dcterms:modified xsi:type="dcterms:W3CDTF">2022-02-03T16:26:39Z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0x010100E0F2EF9D9B408F409D3A1A63B693EA5F</vt:lpwstr>
  </property>
</Properties>
</file>