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3"/>
  </p:notesMasterIdLst>
  <p:sldIdLst>
    <p:sldId id="256" r:id="rId2"/>
    <p:sldId id="263" r:id="rId3"/>
    <p:sldId id="305" r:id="rId4"/>
    <p:sldId id="268" r:id="rId5"/>
    <p:sldId id="383" r:id="rId6"/>
    <p:sldId id="306" r:id="rId7"/>
    <p:sldId id="386" r:id="rId8"/>
    <p:sldId id="384" r:id="rId9"/>
    <p:sldId id="385" r:id="rId10"/>
    <p:sldId id="266" r:id="rId11"/>
    <p:sldId id="269" r:id="rId12"/>
    <p:sldId id="267" r:id="rId13"/>
    <p:sldId id="371" r:id="rId14"/>
    <p:sldId id="372" r:id="rId15"/>
    <p:sldId id="373" r:id="rId16"/>
    <p:sldId id="374" r:id="rId17"/>
    <p:sldId id="309" r:id="rId18"/>
    <p:sldId id="358" r:id="rId19"/>
    <p:sldId id="291" r:id="rId20"/>
    <p:sldId id="359" r:id="rId21"/>
    <p:sldId id="290" r:id="rId22"/>
    <p:sldId id="360" r:id="rId23"/>
    <p:sldId id="303" r:id="rId24"/>
    <p:sldId id="361" r:id="rId25"/>
    <p:sldId id="314" r:id="rId26"/>
    <p:sldId id="298" r:id="rId27"/>
    <p:sldId id="362" r:id="rId28"/>
    <p:sldId id="368" r:id="rId29"/>
    <p:sldId id="363" r:id="rId30"/>
    <p:sldId id="369" r:id="rId31"/>
    <p:sldId id="370" r:id="rId32"/>
    <p:sldId id="364" r:id="rId33"/>
    <p:sldId id="293" r:id="rId34"/>
    <p:sldId id="297" r:id="rId35"/>
    <p:sldId id="270" r:id="rId36"/>
    <p:sldId id="271" r:id="rId37"/>
    <p:sldId id="272" r:id="rId38"/>
    <p:sldId id="346" r:id="rId39"/>
    <p:sldId id="296" r:id="rId40"/>
    <p:sldId id="275" r:id="rId41"/>
    <p:sldId id="273" r:id="rId42"/>
    <p:sldId id="301" r:id="rId43"/>
    <p:sldId id="347" r:id="rId44"/>
    <p:sldId id="276" r:id="rId45"/>
    <p:sldId id="355" r:id="rId46"/>
    <p:sldId id="356" r:id="rId47"/>
    <p:sldId id="294" r:id="rId48"/>
    <p:sldId id="381" r:id="rId49"/>
    <p:sldId id="382" r:id="rId50"/>
    <p:sldId id="375" r:id="rId51"/>
    <p:sldId id="295" r:id="rId52"/>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1E5"/>
    <a:srgbClr val="60F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p:cViewPr varScale="1">
        <p:scale>
          <a:sx n="79" d="100"/>
          <a:sy n="79" d="100"/>
        </p:scale>
        <p:origin x="1579" y="11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4-06-19T10:37:19.695"/>
    </inkml:context>
    <inkml:brush xml:id="br0">
      <inkml:brushProperty name="width" value="0.05" units="cm"/>
      <inkml:brushProperty name="height" value="0.05" units="cm"/>
      <inkml:brushProperty name="fitToCurve" value="1"/>
    </inkml:brush>
  </inkml:definitions>
  <inkml:trace contextRef="#ctx0" brushRef="#br0">1456 0 0,'-25'0'47,"-24"49"-31,-25-49-16,25 25 16,-25-25-16,24 25 15,1-1-15,0-24 16,-1 0-16,1 0 15,24 25-15,-24-25 16,24 0-16,-24 0 16,25 0-1,-1 0 17,0 0-17,-24 0 63,0 0-62,-25 0-16,0-25 16,24 25-16,1-24 15,0-1-15,-1 25 16,26 0-16,-1 0 15,0 0 1,1 0 109,-1 0-109,0 25-16,1-25 15,-1 0 1,0 0 0,25 24-16,-24-24 15,-1 0 1,0 0 15,50 0 63,-25-24-79,0-26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A123334E-11A0-4600-AF0C-FB45B03FA334}" type="datetimeFigureOut">
              <a:rPr lang="en-GB" smtClean="0"/>
              <a:t>24/06/2024</a:t>
            </a:fld>
            <a:endParaRPr lang="en-GB"/>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636006C0-EE97-4CC8-ACC6-DDD9302F16AF}" type="slidenum">
              <a:rPr lang="en-GB" smtClean="0"/>
              <a:t>‹#›</a:t>
            </a:fld>
            <a:endParaRPr lang="en-GB"/>
          </a:p>
        </p:txBody>
      </p:sp>
    </p:spTree>
    <p:extLst>
      <p:ext uri="{BB962C8B-B14F-4D97-AF65-F5344CB8AC3E}">
        <p14:creationId xmlns:p14="http://schemas.microsoft.com/office/powerpoint/2010/main" val="203360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Importance of environment: Opportunities we set up:     adult directed – one things comes across is that modelling, guiding, talk with children.</a:t>
            </a:r>
          </a:p>
          <a:p>
            <a:r>
              <a:rPr lang="en-GB" sz="1000" dirty="0">
                <a:effectLst/>
                <a:ea typeface="Calibri" panose="020F0502020204030204" pitchFamily="34" charset="0"/>
                <a:cs typeface="Times New Roman" panose="02020603050405020304" pitchFamily="18" charset="0"/>
              </a:rPr>
              <a:t>Prime areas are time sensitive – must acquire in EY, as if delayed as consequences in terms of development. Physically bigger but soc/emo struggle. PD – need to develop core strength &amp; refine movements – need to dev 0-5</a:t>
            </a:r>
          </a:p>
          <a:p>
            <a:r>
              <a:rPr lang="en-GB" sz="1000" dirty="0">
                <a:effectLst/>
                <a:ea typeface="Calibri" panose="020F0502020204030204" pitchFamily="34" charset="0"/>
                <a:cs typeface="Times New Roman" panose="02020603050405020304" pitchFamily="18" charset="0"/>
              </a:rPr>
              <a:t>CLL – research last 10 </a:t>
            </a:r>
            <a:r>
              <a:rPr lang="en-GB" sz="1000" dirty="0" err="1">
                <a:effectLst/>
                <a:ea typeface="Calibri" panose="020F0502020204030204" pitchFamily="34" charset="0"/>
                <a:cs typeface="Times New Roman" panose="02020603050405020304" pitchFamily="18" charset="0"/>
              </a:rPr>
              <a:t>yrs</a:t>
            </a:r>
            <a:r>
              <a:rPr lang="en-GB" sz="1000" dirty="0">
                <a:effectLst/>
                <a:ea typeface="Calibri" panose="020F0502020204030204" pitchFamily="34" charset="0"/>
                <a:cs typeface="Times New Roman" panose="02020603050405020304" pitchFamily="18" charset="0"/>
              </a:rPr>
              <a:t> comm importance – narrow the gap/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behind/ in terms of </a:t>
            </a:r>
            <a:r>
              <a:rPr lang="en-GB" sz="1000" dirty="0" err="1">
                <a:effectLst/>
                <a:ea typeface="Calibri" panose="020F0502020204030204" pitchFamily="34" charset="0"/>
                <a:cs typeface="Times New Roman" panose="02020603050405020304" pitchFamily="18" charset="0"/>
              </a:rPr>
              <a:t>deve</a:t>
            </a:r>
            <a:r>
              <a:rPr lang="en-GB" sz="1000" dirty="0">
                <a:effectLst/>
                <a:ea typeface="Calibri" panose="020F0502020204030204" pitchFamily="34" charset="0"/>
                <a:cs typeface="Times New Roman" panose="02020603050405020304" pitchFamily="18" charset="0"/>
              </a:rPr>
              <a:t> – key indicator of what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can ach at KS1 and KS2  (DM &amp; Ofsted </a:t>
            </a:r>
            <a:r>
              <a:rPr lang="en-GB" sz="1000" dirty="0" err="1">
                <a:effectLst/>
                <a:ea typeface="Calibri" panose="020F0502020204030204" pitchFamily="34" charset="0"/>
                <a:cs typeface="Times New Roman" panose="02020603050405020304" pitchFamily="18" charset="0"/>
              </a:rPr>
              <a:t>fmwk</a:t>
            </a:r>
            <a:r>
              <a:rPr lang="en-GB" sz="1000" dirty="0">
                <a:effectLst/>
                <a:ea typeface="Calibri" panose="020F0502020204030204" pitchFamily="34" charset="0"/>
                <a:cs typeface="Times New Roman" panose="02020603050405020304" pitchFamily="18" charset="0"/>
              </a:rPr>
              <a:t> – statements run through like a stick of rock): </a:t>
            </a:r>
            <a:r>
              <a:rPr lang="en-GB" sz="1000" dirty="0" err="1">
                <a:effectLst/>
                <a:highlight>
                  <a:srgbClr val="FFFF00"/>
                </a:highlight>
                <a:ea typeface="Calibri" panose="020F0502020204030204" pitchFamily="34" charset="0"/>
                <a:cs typeface="Times New Roman" panose="02020603050405020304" pitchFamily="18" charset="0"/>
              </a:rPr>
              <a:t>Cof</a:t>
            </a:r>
            <a:r>
              <a:rPr lang="en-GB" sz="1000" dirty="0">
                <a:effectLst/>
                <a:highlight>
                  <a:srgbClr val="FFFF00"/>
                </a:highlight>
                <a:ea typeface="Calibri" panose="020F0502020204030204" pitchFamily="34" charset="0"/>
                <a:cs typeface="Times New Roman" panose="02020603050405020304" pitchFamily="18" charset="0"/>
              </a:rPr>
              <a:t> EL</a:t>
            </a:r>
          </a:p>
          <a:p>
            <a:pPr algn="l"/>
            <a:r>
              <a:rPr lang="en-GB" sz="1000" b="0" i="0" dirty="0">
                <a:solidFill>
                  <a:srgbClr val="000000"/>
                </a:solidFill>
                <a:effectLst/>
                <a:highlight>
                  <a:srgbClr val="FFFF00"/>
                </a:highlight>
              </a:rPr>
              <a:t>Outcomes in reading </a:t>
            </a:r>
            <a:r>
              <a:rPr lang="en-GB" sz="1000" b="0" i="0" dirty="0">
                <a:solidFill>
                  <a:srgbClr val="000000"/>
                </a:solidFill>
                <a:effectLst/>
              </a:rPr>
              <a:t>are dependent on characteristics of effective learning (</a:t>
            </a:r>
            <a:r>
              <a:rPr lang="en-GB" sz="1000" b="0" i="0" dirty="0" err="1">
                <a:solidFill>
                  <a:srgbClr val="000000"/>
                </a:solidFill>
                <a:effectLst/>
              </a:rPr>
              <a:t>CoEL</a:t>
            </a:r>
            <a:r>
              <a:rPr lang="en-GB" sz="1000" b="0" i="0" dirty="0">
                <a:solidFill>
                  <a:srgbClr val="000000"/>
                </a:solidFill>
                <a:effectLst/>
              </a:rPr>
              <a:t>), in addition to phonic knowledge – learning to read is difficult, so children need to be able to persevere, be willing to have a go, and not be put off when they make mistakes.</a:t>
            </a:r>
          </a:p>
          <a:p>
            <a:pPr algn="l"/>
            <a:r>
              <a:rPr lang="en-GB" sz="1000" b="0" i="0" dirty="0">
                <a:solidFill>
                  <a:srgbClr val="000000"/>
                </a:solidFill>
                <a:effectLst/>
                <a:highlight>
                  <a:srgbClr val="FFFF00"/>
                </a:highlight>
              </a:rPr>
              <a:t>Outcomes in writing </a:t>
            </a:r>
            <a:r>
              <a:rPr lang="en-GB" sz="1000" b="0" i="0" dirty="0">
                <a:solidFill>
                  <a:srgbClr val="000000"/>
                </a:solidFill>
                <a:effectLst/>
              </a:rPr>
              <a:t>are also linked to </a:t>
            </a:r>
            <a:r>
              <a:rPr lang="en-GB" sz="1000" b="0" i="0" dirty="0" err="1">
                <a:solidFill>
                  <a:srgbClr val="000000"/>
                </a:solidFill>
                <a:effectLst/>
              </a:rPr>
              <a:t>CoEL</a:t>
            </a:r>
            <a:r>
              <a:rPr lang="en-GB" sz="1000" b="0" i="0" dirty="0">
                <a:solidFill>
                  <a:srgbClr val="000000"/>
                </a:solidFill>
                <a:effectLst/>
              </a:rPr>
              <a:t> as well as to physical development; not just fine motor skills, but upper body and core strength are essential if a child is to be able to write comfortably.</a:t>
            </a:r>
          </a:p>
          <a:p>
            <a:pPr algn="l"/>
            <a:r>
              <a:rPr lang="en-GB" sz="1000" b="0" i="0" dirty="0">
                <a:solidFill>
                  <a:srgbClr val="000000"/>
                </a:solidFill>
                <a:effectLst/>
              </a:rPr>
              <a:t>A focus on communication and language is essential if we are to enable children to write meaningfully and for a purpose. As Britton said, “Early literacy floats on a sea of talk”. If a child is unable to sequence and articulate their thoughts in a meaningful way, writing will be very difficult. This is where creative development and role play come into their own. In fact, role play is highlighted as an important feature of early years practice in Bold Beginnings, unfortunately, it isn’t mentioned in the recommendations. Communication and language are also linked to outcomes in maths. Children will find problem-solving and reasoning about numbers and shapes highly problematic if they do not have the right vocabulary, ability to process and confidence to express their thoughts.</a:t>
            </a:r>
          </a:p>
          <a:p>
            <a:pPr algn="l"/>
            <a:r>
              <a:rPr lang="en-GB" sz="1000" b="0" i="0" dirty="0">
                <a:solidFill>
                  <a:srgbClr val="000000"/>
                </a:solidFill>
                <a:effectLst/>
              </a:rPr>
              <a:t>Finally, the often overlooked “understanding the world” impacts on outcomes in reading, writing and maths. If children are to be able to really understand texts, to infer, deduce and make predictions, as real readers, they need to understand the world which they are reading about. If they are to write for a purpose, they need to have something to write about. If they are to use maths in meaningful contexts, they need to fully experience and understand those meaningful contexts. </a:t>
            </a:r>
            <a:r>
              <a:rPr lang="en-GB" sz="1000" b="0" i="0" dirty="0">
                <a:solidFill>
                  <a:srgbClr val="585858"/>
                </a:solidFill>
                <a:effectLst/>
              </a:rPr>
              <a:t>He says the </a:t>
            </a:r>
            <a:r>
              <a:rPr lang="en-GB" sz="1000" b="1" i="0" dirty="0">
                <a:solidFill>
                  <a:srgbClr val="585858"/>
                </a:solidFill>
                <a:effectLst/>
              </a:rPr>
              <a:t>what</a:t>
            </a:r>
            <a:r>
              <a:rPr lang="en-GB" sz="1000" b="0" i="0" dirty="0">
                <a:solidFill>
                  <a:srgbClr val="585858"/>
                </a:solidFill>
                <a:effectLst/>
              </a:rPr>
              <a:t> is really important: </a:t>
            </a:r>
            <a:r>
              <a:rPr lang="en-GB" sz="1000" b="1" i="0" dirty="0">
                <a:solidFill>
                  <a:srgbClr val="585858"/>
                </a:solidFill>
                <a:effectLst/>
              </a:rPr>
              <a:t>what</a:t>
            </a:r>
            <a:r>
              <a:rPr lang="en-GB" sz="1000" b="0" i="0" dirty="0">
                <a:solidFill>
                  <a:srgbClr val="585858"/>
                </a:solidFill>
                <a:effectLst/>
              </a:rPr>
              <a:t> they learn is equally important as how you go about it. It has to have equal focus. </a:t>
            </a:r>
            <a:r>
              <a:rPr lang="en-GB" sz="1000" b="1" i="0" dirty="0">
                <a:solidFill>
                  <a:srgbClr val="585858"/>
                </a:solidFill>
                <a:effectLst/>
              </a:rPr>
              <a:t>If a child is involved dynamically in what they are learning then they will demonstrate connections, and creative thinking and motivation in learning more about it. </a:t>
            </a:r>
            <a:r>
              <a:rPr lang="en-GB" sz="1000" b="0" i="0" dirty="0">
                <a:solidFill>
                  <a:srgbClr val="585858"/>
                </a:solidFill>
                <a:effectLst/>
              </a:rPr>
              <a:t>So, the content and progression is equally important as how they learn it.</a:t>
            </a:r>
            <a:endParaRPr lang="en-GB" sz="1000" dirty="0">
              <a:effectLst/>
              <a:ea typeface="Calibri" panose="020F0502020204030204" pitchFamily="34" charset="0"/>
              <a:cs typeface="Times New Roman" panose="02020603050405020304" pitchFamily="18" charset="0"/>
            </a:endParaRPr>
          </a:p>
          <a:p>
            <a:endParaRPr lang="en-GB" sz="1000" dirty="0"/>
          </a:p>
        </p:txBody>
      </p:sp>
      <p:sp>
        <p:nvSpPr>
          <p:cNvPr id="4" name="Slide Number Placeholder 3"/>
          <p:cNvSpPr>
            <a:spLocks noGrp="1"/>
          </p:cNvSpPr>
          <p:nvPr>
            <p:ph type="sldNum" sz="quarter" idx="5"/>
          </p:nvPr>
        </p:nvSpPr>
        <p:spPr/>
        <p:txBody>
          <a:bodyPr/>
          <a:lstStyle/>
          <a:p>
            <a:fld id="{584C0191-6F15-4A96-9361-42458850A3F1}" type="slidenum">
              <a:rPr lang="en-GB" smtClean="0"/>
              <a:t>14</a:t>
            </a:fld>
            <a:endParaRPr lang="en-GB"/>
          </a:p>
        </p:txBody>
      </p:sp>
    </p:spTree>
    <p:extLst>
      <p:ext uri="{BB962C8B-B14F-4D97-AF65-F5344CB8AC3E}">
        <p14:creationId xmlns:p14="http://schemas.microsoft.com/office/powerpoint/2010/main" val="290789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6006C0-EE97-4CC8-ACC6-DDD9302F16AF}" type="slidenum">
              <a:rPr lang="en-GB" smtClean="0"/>
              <a:t>24</a:t>
            </a:fld>
            <a:endParaRPr lang="en-GB"/>
          </a:p>
        </p:txBody>
      </p:sp>
    </p:spTree>
    <p:extLst>
      <p:ext uri="{BB962C8B-B14F-4D97-AF65-F5344CB8AC3E}">
        <p14:creationId xmlns:p14="http://schemas.microsoft.com/office/powerpoint/2010/main" val="306653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285499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02698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2092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31167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163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657928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94808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92285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6701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96772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3B318A-4178-4315-A781-D307239D0205}" type="datetimeFigureOut">
              <a:rPr lang="en-GB" smtClean="0"/>
              <a:t>24/06/2024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08872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3B318A-4178-4315-A781-D307239D0205}" type="datetimeFigureOut">
              <a:rPr lang="en-GB" smtClean="0"/>
              <a:t>24/06/2024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87448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3B318A-4178-4315-A781-D307239D0205}" type="datetimeFigureOut">
              <a:rPr lang="en-GB" smtClean="0"/>
              <a:t>24/06/2024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575133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B318A-4178-4315-A781-D307239D0205}" type="datetimeFigureOut">
              <a:rPr lang="en-GB" smtClean="0"/>
              <a:t>24/06/2024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88086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43B318A-4178-4315-A781-D307239D0205}" type="datetimeFigureOut">
              <a:rPr lang="en-GB" smtClean="0"/>
              <a:t>24/06/2024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04793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3B318A-4178-4315-A781-D307239D0205}" type="datetimeFigureOut">
              <a:rPr lang="en-GB" smtClean="0"/>
              <a:t>24/06/2024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53708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3B318A-4178-4315-A781-D307239D0205}" type="datetimeFigureOut">
              <a:rPr lang="en-GB" smtClean="0"/>
              <a:t>24/06/2024</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E29EC28-8103-43F5-9E8B-E9AA0385D38E}" type="slidenum">
              <a:rPr lang="en-GB" smtClean="0"/>
              <a:t>‹#›</a:t>
            </a:fld>
            <a:endParaRPr lang="en-GB"/>
          </a:p>
        </p:txBody>
      </p:sp>
    </p:spTree>
    <p:extLst>
      <p:ext uri="{BB962C8B-B14F-4D97-AF65-F5344CB8AC3E}">
        <p14:creationId xmlns:p14="http://schemas.microsoft.com/office/powerpoint/2010/main" val="462466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customXml" Target="../ink/ink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3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476672"/>
            <a:ext cx="7772400" cy="1780108"/>
          </a:xfrm>
        </p:spPr>
        <p:txBody>
          <a:bodyPr>
            <a:normAutofit fontScale="90000"/>
          </a:bodyPr>
          <a:lstStyle/>
          <a:p>
            <a:r>
              <a:rPr lang="en-GB" dirty="0">
                <a:solidFill>
                  <a:schemeClr val="tx2">
                    <a:lumMod val="50000"/>
                    <a:lumOff val="50000"/>
                  </a:schemeClr>
                </a:solidFill>
              </a:rPr>
              <a:t>Walter Infant School &amp; Nursery</a:t>
            </a:r>
            <a:br>
              <a:rPr lang="en-GB" dirty="0">
                <a:solidFill>
                  <a:schemeClr val="tx2">
                    <a:lumMod val="50000"/>
                    <a:lumOff val="50000"/>
                  </a:schemeClr>
                </a:solidFill>
              </a:rPr>
            </a:br>
            <a:endParaRPr lang="en-GB" dirty="0">
              <a:solidFill>
                <a:schemeClr val="tx2">
                  <a:lumMod val="50000"/>
                  <a:lumOff val="50000"/>
                </a:schemeClr>
              </a:solidFill>
            </a:endParaRPr>
          </a:p>
        </p:txBody>
      </p:sp>
      <p:sp>
        <p:nvSpPr>
          <p:cNvPr id="3" name="Subtitle 2"/>
          <p:cNvSpPr>
            <a:spLocks noGrp="1"/>
          </p:cNvSpPr>
          <p:nvPr>
            <p:ph type="subTitle" idx="1"/>
          </p:nvPr>
        </p:nvSpPr>
        <p:spPr/>
        <p:txBody>
          <a:bodyPr>
            <a:normAutofit fontScale="62500" lnSpcReduction="20000"/>
          </a:bodyPr>
          <a:lstStyle/>
          <a:p>
            <a:endParaRPr lang="en-GB" sz="3200" dirty="0"/>
          </a:p>
          <a:p>
            <a:r>
              <a:rPr lang="en-GB" sz="3200" dirty="0"/>
              <a:t>New Parents to Foundation Stage </a:t>
            </a:r>
          </a:p>
          <a:p>
            <a:r>
              <a:rPr lang="en-GB" sz="3200" dirty="0"/>
              <a:t>June 2024</a:t>
            </a:r>
          </a:p>
        </p:txBody>
      </p:sp>
      <p:pic>
        <p:nvPicPr>
          <p:cNvPr id="2051" name="Picture 3"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42922">
            <a:off x="846483" y="4763192"/>
            <a:ext cx="1270994" cy="16385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534" y="1913116"/>
            <a:ext cx="5428353" cy="193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s://s3-eu-west-1.amazonaws.com/production-eu-west-1/user_store/356440/user/kqUbhwBoZd">
            <a:extLst>
              <a:ext uri="{FF2B5EF4-FFF2-40B4-BE49-F238E27FC236}">
                <a16:creationId xmlns:a16="http://schemas.microsoft.com/office/drawing/2014/main" id="{DCB57BBF-49AB-4288-93AB-7740572F8D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28172" y="5147732"/>
            <a:ext cx="1479932" cy="1233595"/>
          </a:xfrm>
          <a:prstGeom prst="rect">
            <a:avLst/>
          </a:prstGeom>
          <a:noFill/>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DC56C4A-9C71-44A7-AAC6-49D6CF0B34B3}"/>
                  </a:ext>
                </a:extLst>
              </p14:cNvPr>
              <p14:cNvContentPartPr/>
              <p14:nvPr/>
            </p14:nvContentPartPr>
            <p14:xfrm>
              <a:off x="4252026" y="3213654"/>
              <a:ext cx="524520" cy="54720"/>
            </p14:xfrm>
          </p:contentPart>
        </mc:Choice>
        <mc:Fallback xmlns="">
          <p:pic>
            <p:nvPicPr>
              <p:cNvPr id="4" name="Ink 3">
                <a:extLst>
                  <a:ext uri="{FF2B5EF4-FFF2-40B4-BE49-F238E27FC236}">
                    <a16:creationId xmlns:a16="http://schemas.microsoft.com/office/drawing/2014/main" id="{4DC56C4A-9C71-44A7-AAC6-49D6CF0B34B3}"/>
                  </a:ext>
                </a:extLst>
              </p:cNvPr>
              <p:cNvPicPr/>
              <p:nvPr/>
            </p:nvPicPr>
            <p:blipFill>
              <a:blip r:embed="rId6"/>
              <a:stretch>
                <a:fillRect/>
              </a:stretch>
            </p:blipFill>
            <p:spPr>
              <a:xfrm>
                <a:off x="4243026" y="3204654"/>
                <a:ext cx="542160" cy="72360"/>
              </a:xfrm>
              <a:prstGeom prst="rect">
                <a:avLst/>
              </a:prstGeom>
            </p:spPr>
          </p:pic>
        </mc:Fallback>
      </mc:AlternateContent>
    </p:spTree>
    <p:extLst>
      <p:ext uri="{BB962C8B-B14F-4D97-AF65-F5344CB8AC3E}">
        <p14:creationId xmlns:p14="http://schemas.microsoft.com/office/powerpoint/2010/main" val="280280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sz="2000" dirty="0">
                <a:solidFill>
                  <a:srgbClr val="002060"/>
                </a:solidFill>
              </a:rPr>
              <a:t>The learning opportunities we provide in Foundation build upon the interests of the children and the things they wish to learn about, partnered with the expertise and creativity of the staff, all of which is reflected in the classrooms and outside learning spaces.</a:t>
            </a:r>
          </a:p>
        </p:txBody>
      </p:sp>
      <p:pic>
        <p:nvPicPr>
          <p:cNvPr id="9" name="Content Placeholder 8">
            <a:extLst>
              <a:ext uri="{FF2B5EF4-FFF2-40B4-BE49-F238E27FC236}">
                <a16:creationId xmlns:a16="http://schemas.microsoft.com/office/drawing/2014/main" id="{67164539-ED2F-497E-BE4E-8FB8B2A9A2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7864" y="4336573"/>
            <a:ext cx="3020015" cy="2265011"/>
          </a:xfrm>
        </p:spPr>
      </p:pic>
      <p:pic>
        <p:nvPicPr>
          <p:cNvPr id="5"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487934-FBD1-4EA0-9C37-4164449C3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045844"/>
            <a:ext cx="2874831" cy="2156123"/>
          </a:xfrm>
          <a:prstGeom prst="rect">
            <a:avLst/>
          </a:prstGeom>
        </p:spPr>
      </p:pic>
      <p:pic>
        <p:nvPicPr>
          <p:cNvPr id="4" name="Picture 3">
            <a:extLst>
              <a:ext uri="{FF2B5EF4-FFF2-40B4-BE49-F238E27FC236}">
                <a16:creationId xmlns:a16="http://schemas.microsoft.com/office/drawing/2014/main" id="{B3C17111-9916-4B34-98E0-8AEBCD8F5C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721" y="1803536"/>
            <a:ext cx="2843254" cy="2132441"/>
          </a:xfrm>
          <a:prstGeom prst="rect">
            <a:avLst/>
          </a:prstGeom>
        </p:spPr>
      </p:pic>
      <p:pic>
        <p:nvPicPr>
          <p:cNvPr id="8" name="Picture 7">
            <a:extLst>
              <a:ext uri="{FF2B5EF4-FFF2-40B4-BE49-F238E27FC236}">
                <a16:creationId xmlns:a16="http://schemas.microsoft.com/office/drawing/2014/main" id="{BAA15933-C4DF-4EFD-87BE-B1360218E1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92443" y="4575945"/>
            <a:ext cx="2448967" cy="1836725"/>
          </a:xfrm>
          <a:prstGeom prst="rect">
            <a:avLst/>
          </a:prstGeom>
        </p:spPr>
      </p:pic>
      <p:pic>
        <p:nvPicPr>
          <p:cNvPr id="10" name="Picture 9">
            <a:extLst>
              <a:ext uri="{FF2B5EF4-FFF2-40B4-BE49-F238E27FC236}">
                <a16:creationId xmlns:a16="http://schemas.microsoft.com/office/drawing/2014/main" id="{D1D63304-0F4E-47B2-8B52-09E1CDAC6577}"/>
              </a:ext>
            </a:extLst>
          </p:cNvPr>
          <p:cNvPicPr>
            <a:picLocks noChangeAspect="1"/>
          </p:cNvPicPr>
          <p:nvPr/>
        </p:nvPicPr>
        <p:blipFill>
          <a:blip r:embed="rId7"/>
          <a:stretch>
            <a:fillRect/>
          </a:stretch>
        </p:blipFill>
        <p:spPr>
          <a:xfrm>
            <a:off x="3563888" y="1762432"/>
            <a:ext cx="2092861" cy="2472127"/>
          </a:xfrm>
          <a:prstGeom prst="rect">
            <a:avLst/>
          </a:prstGeom>
        </p:spPr>
      </p:pic>
    </p:spTree>
    <p:extLst>
      <p:ext uri="{BB962C8B-B14F-4D97-AF65-F5344CB8AC3E}">
        <p14:creationId xmlns:p14="http://schemas.microsoft.com/office/powerpoint/2010/main" val="3686734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20688"/>
            <a:ext cx="8229600" cy="2016224"/>
          </a:xfrm>
        </p:spPr>
        <p:txBody>
          <a:bodyPr>
            <a:normAutofit/>
          </a:bodyPr>
          <a:lstStyle/>
          <a:p>
            <a:r>
              <a:rPr lang="en-GB" sz="2000" dirty="0">
                <a:solidFill>
                  <a:srgbClr val="002060"/>
                </a:solidFill>
              </a:rPr>
              <a:t>At Walter Infant School and Nursery the children have the opportunity to learn in an environment that is exciting, stimulating, awe-inspiring and memorable.</a:t>
            </a:r>
          </a:p>
        </p:txBody>
      </p:sp>
      <p:pic>
        <p:nvPicPr>
          <p:cNvPr id="9" name="Content Placeholder 8">
            <a:extLst>
              <a:ext uri="{FF2B5EF4-FFF2-40B4-BE49-F238E27FC236}">
                <a16:creationId xmlns:a16="http://schemas.microsoft.com/office/drawing/2014/main" id="{6CFD7302-7124-4B58-B1C2-88478D9FA256}"/>
              </a:ext>
            </a:extLst>
          </p:cNvPr>
          <p:cNvPicPr>
            <a:picLocks noGrp="1"/>
          </p:cNvPicPr>
          <p:nvPr>
            <p:ph idx="1"/>
          </p:nvPr>
        </p:nvPicPr>
        <p:blipFill>
          <a:blip r:embed="rId2"/>
          <a:stretch>
            <a:fillRect/>
          </a:stretch>
        </p:blipFill>
        <p:spPr>
          <a:xfrm>
            <a:off x="395536" y="1675250"/>
            <a:ext cx="4916232" cy="3507499"/>
          </a:xfrm>
          <a:prstGeom prst="rect">
            <a:avLst/>
          </a:prstGeom>
        </p:spPr>
      </p:pic>
      <p:pic>
        <p:nvPicPr>
          <p:cNvPr id="5"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9032" y="5336579"/>
            <a:ext cx="880133" cy="11346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AFE163-FE9D-4416-BE6E-717176BADB32}"/>
              </a:ext>
            </a:extLst>
          </p:cNvPr>
          <p:cNvPicPr>
            <a:picLocks noChangeAspect="1"/>
          </p:cNvPicPr>
          <p:nvPr/>
        </p:nvPicPr>
        <p:blipFill>
          <a:blip r:embed="rId4"/>
          <a:stretch>
            <a:fillRect/>
          </a:stretch>
        </p:blipFill>
        <p:spPr>
          <a:xfrm>
            <a:off x="5743171" y="3919338"/>
            <a:ext cx="2405063" cy="2662238"/>
          </a:xfrm>
          <a:prstGeom prst="rect">
            <a:avLst/>
          </a:prstGeom>
        </p:spPr>
      </p:pic>
      <p:pic>
        <p:nvPicPr>
          <p:cNvPr id="6" name="Picture 5">
            <a:extLst>
              <a:ext uri="{FF2B5EF4-FFF2-40B4-BE49-F238E27FC236}">
                <a16:creationId xmlns:a16="http://schemas.microsoft.com/office/drawing/2014/main" id="{66CDAE1D-B1F1-46F5-B2E1-CC31BE3AA6F4}"/>
              </a:ext>
            </a:extLst>
          </p:cNvPr>
          <p:cNvPicPr>
            <a:picLocks noChangeAspect="1"/>
          </p:cNvPicPr>
          <p:nvPr/>
        </p:nvPicPr>
        <p:blipFill>
          <a:blip r:embed="rId5"/>
          <a:stretch>
            <a:fillRect/>
          </a:stretch>
        </p:blipFill>
        <p:spPr>
          <a:xfrm>
            <a:off x="6608948" y="1386374"/>
            <a:ext cx="2485663" cy="2499172"/>
          </a:xfrm>
          <a:prstGeom prst="rect">
            <a:avLst/>
          </a:prstGeom>
        </p:spPr>
      </p:pic>
      <p:pic>
        <p:nvPicPr>
          <p:cNvPr id="7" name="Picture 6">
            <a:extLst>
              <a:ext uri="{FF2B5EF4-FFF2-40B4-BE49-F238E27FC236}">
                <a16:creationId xmlns:a16="http://schemas.microsoft.com/office/drawing/2014/main" id="{8E1F25FD-30B0-4DDD-88CB-50BF75B8FAAB}"/>
              </a:ext>
            </a:extLst>
          </p:cNvPr>
          <p:cNvPicPr>
            <a:picLocks noChangeAspect="1"/>
          </p:cNvPicPr>
          <p:nvPr/>
        </p:nvPicPr>
        <p:blipFill>
          <a:blip r:embed="rId6"/>
          <a:stretch>
            <a:fillRect/>
          </a:stretch>
        </p:blipFill>
        <p:spPr>
          <a:xfrm>
            <a:off x="0" y="4354203"/>
            <a:ext cx="1996486" cy="2117800"/>
          </a:xfrm>
          <a:prstGeom prst="rect">
            <a:avLst/>
          </a:prstGeom>
        </p:spPr>
      </p:pic>
      <p:pic>
        <p:nvPicPr>
          <p:cNvPr id="10" name="Picture 9">
            <a:extLst>
              <a:ext uri="{FF2B5EF4-FFF2-40B4-BE49-F238E27FC236}">
                <a16:creationId xmlns:a16="http://schemas.microsoft.com/office/drawing/2014/main" id="{3001ABCC-4090-42F9-9502-DBB2A6CD1E8F}"/>
              </a:ext>
            </a:extLst>
          </p:cNvPr>
          <p:cNvPicPr>
            <a:picLocks noChangeAspect="1"/>
          </p:cNvPicPr>
          <p:nvPr/>
        </p:nvPicPr>
        <p:blipFill>
          <a:blip r:embed="rId7"/>
          <a:stretch>
            <a:fillRect/>
          </a:stretch>
        </p:blipFill>
        <p:spPr>
          <a:xfrm>
            <a:off x="2532507" y="4651181"/>
            <a:ext cx="3174797" cy="1820079"/>
          </a:xfrm>
          <a:prstGeom prst="rect">
            <a:avLst/>
          </a:prstGeom>
        </p:spPr>
      </p:pic>
    </p:spTree>
    <p:extLst>
      <p:ext uri="{BB962C8B-B14F-4D97-AF65-F5344CB8AC3E}">
        <p14:creationId xmlns:p14="http://schemas.microsoft.com/office/powerpoint/2010/main" val="2653297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endParaRPr lang="en-GB" sz="2000" dirty="0">
              <a:solidFill>
                <a:srgbClr val="00206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82629"/>
            <a:ext cx="2953748" cy="2215311"/>
          </a:xfrm>
        </p:spPr>
      </p:pic>
      <p:pic>
        <p:nvPicPr>
          <p:cNvPr id="5"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611" y="265692"/>
            <a:ext cx="2976331" cy="22322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3600827"/>
            <a:ext cx="3851920" cy="2888940"/>
          </a:xfrm>
          <a:prstGeom prst="rect">
            <a:avLst/>
          </a:prstGeom>
        </p:spPr>
      </p:pic>
      <p:pic>
        <p:nvPicPr>
          <p:cNvPr id="7" name="Picture 6"/>
          <p:cNvPicPr/>
          <p:nvPr/>
        </p:nvPicPr>
        <p:blipFill>
          <a:blip r:embed="rId6"/>
          <a:stretch>
            <a:fillRect/>
          </a:stretch>
        </p:blipFill>
        <p:spPr>
          <a:xfrm>
            <a:off x="726303" y="4725144"/>
            <a:ext cx="1607820" cy="1588770"/>
          </a:xfrm>
          <a:prstGeom prst="rect">
            <a:avLst/>
          </a:prstGeom>
        </p:spPr>
      </p:pic>
      <p:pic>
        <p:nvPicPr>
          <p:cNvPr id="8" name="Content Placeholder 9">
            <a:extLst>
              <a:ext uri="{FF2B5EF4-FFF2-40B4-BE49-F238E27FC236}">
                <a16:creationId xmlns:a16="http://schemas.microsoft.com/office/drawing/2014/main" id="{9826D9C0-44FD-4782-BD09-0094C9C728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524309" y="3054455"/>
            <a:ext cx="2402845" cy="1802134"/>
          </a:xfrm>
          <a:prstGeom prst="rect">
            <a:avLst/>
          </a:prstGeom>
        </p:spPr>
      </p:pic>
      <p:pic>
        <p:nvPicPr>
          <p:cNvPr id="9" name="Picture 8">
            <a:extLst>
              <a:ext uri="{FF2B5EF4-FFF2-40B4-BE49-F238E27FC236}">
                <a16:creationId xmlns:a16="http://schemas.microsoft.com/office/drawing/2014/main" id="{EBDF0752-49A0-46B1-B47A-2F675E2ECFB2}"/>
              </a:ext>
            </a:extLst>
          </p:cNvPr>
          <p:cNvPicPr>
            <a:picLocks noChangeAspect="1"/>
          </p:cNvPicPr>
          <p:nvPr/>
        </p:nvPicPr>
        <p:blipFill>
          <a:blip r:embed="rId8"/>
          <a:stretch>
            <a:fillRect/>
          </a:stretch>
        </p:blipFill>
        <p:spPr>
          <a:xfrm>
            <a:off x="3339907" y="835479"/>
            <a:ext cx="2401639" cy="2567130"/>
          </a:xfrm>
          <a:prstGeom prst="rect">
            <a:avLst/>
          </a:prstGeom>
        </p:spPr>
      </p:pic>
    </p:spTree>
    <p:extLst>
      <p:ext uri="{BB962C8B-B14F-4D97-AF65-F5344CB8AC3E}">
        <p14:creationId xmlns:p14="http://schemas.microsoft.com/office/powerpoint/2010/main" val="664812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How will your children learn at Walter Infant School and Nursery?</a:t>
            </a: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B53702-7977-43D6-A5F8-7C12F33FFC50}"/>
              </a:ext>
            </a:extLst>
          </p:cNvPr>
          <p:cNvPicPr/>
          <p:nvPr/>
        </p:nvPicPr>
        <p:blipFill>
          <a:blip r:embed="rId3"/>
          <a:stretch>
            <a:fillRect/>
          </a:stretch>
        </p:blipFill>
        <p:spPr>
          <a:xfrm>
            <a:off x="2195736" y="2462847"/>
            <a:ext cx="4608511" cy="3198401"/>
          </a:xfrm>
          <a:prstGeom prst="rect">
            <a:avLst/>
          </a:prstGeom>
        </p:spPr>
      </p:pic>
    </p:spTree>
    <p:extLst>
      <p:ext uri="{BB962C8B-B14F-4D97-AF65-F5344CB8AC3E}">
        <p14:creationId xmlns:p14="http://schemas.microsoft.com/office/powerpoint/2010/main" val="323773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D72C2-D70A-4BDF-8376-F37AFA4FC00A}"/>
              </a:ext>
            </a:extLst>
          </p:cNvPr>
          <p:cNvPicPr>
            <a:picLocks noChangeAspect="1"/>
          </p:cNvPicPr>
          <p:nvPr/>
        </p:nvPicPr>
        <p:blipFill rotWithShape="1">
          <a:blip r:embed="rId3"/>
          <a:srcRect t="7797" b="22035"/>
          <a:stretch/>
        </p:blipFill>
        <p:spPr>
          <a:xfrm>
            <a:off x="1173692" y="2204864"/>
            <a:ext cx="6752751" cy="2016224"/>
          </a:xfrm>
          <a:prstGeom prst="rect">
            <a:avLst/>
          </a:prstGeom>
        </p:spPr>
      </p:pic>
      <p:sp>
        <p:nvSpPr>
          <p:cNvPr id="11" name="TextBox 10">
            <a:extLst>
              <a:ext uri="{FF2B5EF4-FFF2-40B4-BE49-F238E27FC236}">
                <a16:creationId xmlns:a16="http://schemas.microsoft.com/office/drawing/2014/main" id="{68AE450C-1D21-417A-9BAE-F06B8B0627E9}"/>
              </a:ext>
            </a:extLst>
          </p:cNvPr>
          <p:cNvSpPr txBox="1"/>
          <p:nvPr/>
        </p:nvSpPr>
        <p:spPr>
          <a:xfrm>
            <a:off x="2699792" y="633616"/>
            <a:ext cx="4248473" cy="1200329"/>
          </a:xfrm>
          <a:prstGeom prst="rect">
            <a:avLst/>
          </a:prstGeom>
          <a:noFill/>
        </p:spPr>
        <p:txBody>
          <a:bodyPr wrap="square">
            <a:spAutoFit/>
          </a:bodyPr>
          <a:lstStyle/>
          <a:p>
            <a:r>
              <a:rPr lang="en-US" sz="3600" dirty="0"/>
              <a:t>Characteristics of effective learning </a:t>
            </a:r>
            <a:endParaRPr lang="en-GB" sz="3600" dirty="0"/>
          </a:p>
        </p:txBody>
      </p:sp>
      <p:sp>
        <p:nvSpPr>
          <p:cNvPr id="13" name="TextBox 12">
            <a:extLst>
              <a:ext uri="{FF2B5EF4-FFF2-40B4-BE49-F238E27FC236}">
                <a16:creationId xmlns:a16="http://schemas.microsoft.com/office/drawing/2014/main" id="{EF1A3295-91CA-4F06-AB9C-F466EABAB18E}"/>
              </a:ext>
            </a:extLst>
          </p:cNvPr>
          <p:cNvSpPr txBox="1"/>
          <p:nvPr/>
        </p:nvSpPr>
        <p:spPr>
          <a:xfrm>
            <a:off x="1907704" y="4530344"/>
            <a:ext cx="936104" cy="369332"/>
          </a:xfrm>
          <a:prstGeom prst="rect">
            <a:avLst/>
          </a:prstGeom>
          <a:noFill/>
        </p:spPr>
        <p:txBody>
          <a:bodyPr wrap="square" rtlCol="0">
            <a:spAutoFit/>
          </a:bodyPr>
          <a:lstStyle/>
          <a:p>
            <a:r>
              <a:rPr lang="en-US" i="1" dirty="0"/>
              <a:t>Ready</a:t>
            </a:r>
            <a:endParaRPr lang="en-GB" i="1" dirty="0"/>
          </a:p>
        </p:txBody>
      </p:sp>
      <p:sp>
        <p:nvSpPr>
          <p:cNvPr id="15" name="TextBox 14">
            <a:extLst>
              <a:ext uri="{FF2B5EF4-FFF2-40B4-BE49-F238E27FC236}">
                <a16:creationId xmlns:a16="http://schemas.microsoft.com/office/drawing/2014/main" id="{517BDA15-91F5-4C52-907D-1CD99D342C6E}"/>
              </a:ext>
            </a:extLst>
          </p:cNvPr>
          <p:cNvSpPr txBox="1"/>
          <p:nvPr/>
        </p:nvSpPr>
        <p:spPr>
          <a:xfrm>
            <a:off x="4114800" y="4530344"/>
            <a:ext cx="914400" cy="369332"/>
          </a:xfrm>
          <a:prstGeom prst="rect">
            <a:avLst/>
          </a:prstGeom>
          <a:noFill/>
        </p:spPr>
        <p:txBody>
          <a:bodyPr wrap="square" rtlCol="0">
            <a:spAutoFit/>
          </a:bodyPr>
          <a:lstStyle/>
          <a:p>
            <a:r>
              <a:rPr lang="en-US" i="1" dirty="0"/>
              <a:t>Willing</a:t>
            </a:r>
            <a:endParaRPr lang="en-GB" i="1" dirty="0"/>
          </a:p>
        </p:txBody>
      </p:sp>
      <p:sp>
        <p:nvSpPr>
          <p:cNvPr id="17" name="TextBox 16">
            <a:extLst>
              <a:ext uri="{FF2B5EF4-FFF2-40B4-BE49-F238E27FC236}">
                <a16:creationId xmlns:a16="http://schemas.microsoft.com/office/drawing/2014/main" id="{66DBBF64-2AF4-4487-9137-D67216696AA6}"/>
              </a:ext>
            </a:extLst>
          </p:cNvPr>
          <p:cNvSpPr txBox="1"/>
          <p:nvPr/>
        </p:nvSpPr>
        <p:spPr>
          <a:xfrm>
            <a:off x="6393904" y="4530344"/>
            <a:ext cx="914400" cy="369332"/>
          </a:xfrm>
          <a:prstGeom prst="rect">
            <a:avLst/>
          </a:prstGeom>
          <a:noFill/>
        </p:spPr>
        <p:txBody>
          <a:bodyPr wrap="square" rtlCol="0">
            <a:spAutoFit/>
          </a:bodyPr>
          <a:lstStyle/>
          <a:p>
            <a:r>
              <a:rPr lang="en-US" i="1" dirty="0"/>
              <a:t>Able</a:t>
            </a:r>
            <a:endParaRPr lang="en-GB" i="1" dirty="0"/>
          </a:p>
        </p:txBody>
      </p:sp>
    </p:spTree>
    <p:extLst>
      <p:ext uri="{BB962C8B-B14F-4D97-AF65-F5344CB8AC3E}">
        <p14:creationId xmlns:p14="http://schemas.microsoft.com/office/powerpoint/2010/main" val="200864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Adult led activities</a:t>
            </a:r>
          </a:p>
        </p:txBody>
      </p:sp>
      <p:sp>
        <p:nvSpPr>
          <p:cNvPr id="2" name="Content Placeholder 1"/>
          <p:cNvSpPr>
            <a:spLocks noGrp="1"/>
          </p:cNvSpPr>
          <p:nvPr>
            <p:ph idx="1"/>
          </p:nvPr>
        </p:nvSpPr>
        <p:spPr/>
        <p:txBody>
          <a:bodyPr>
            <a:normAutofit/>
          </a:bodyPr>
          <a:lstStyle/>
          <a:p>
            <a:r>
              <a:rPr lang="en-GB" dirty="0"/>
              <a:t> Children will have whole class inputs and then will be able to practise the skills learnt in a small group with an adult</a:t>
            </a:r>
          </a:p>
          <a:p>
            <a:r>
              <a:rPr lang="en-GB" dirty="0"/>
              <a:t>Small group work will be focused on writing, reading, maths, speaking activities and will tailored to children’s stage of learning</a:t>
            </a:r>
          </a:p>
          <a:p>
            <a:r>
              <a:rPr lang="en-GB" dirty="0"/>
              <a:t>F2 will have guided reading in a group with a Teacher  </a:t>
            </a:r>
          </a:p>
          <a:p>
            <a:r>
              <a:rPr lang="en-GB" dirty="0"/>
              <a:t>Daily phonics sessions</a:t>
            </a:r>
          </a:p>
          <a:p>
            <a:r>
              <a:rPr lang="en-GB" dirty="0"/>
              <a:t>Weekly PE session </a:t>
            </a:r>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5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Child Initiated Learning</a:t>
            </a:r>
          </a:p>
        </p:txBody>
      </p:sp>
      <p:sp>
        <p:nvSpPr>
          <p:cNvPr id="2" name="Content Placeholder 1"/>
          <p:cNvSpPr>
            <a:spLocks noGrp="1"/>
          </p:cNvSpPr>
          <p:nvPr>
            <p:ph idx="1"/>
          </p:nvPr>
        </p:nvSpPr>
        <p:spPr/>
        <p:txBody>
          <a:bodyPr>
            <a:normAutofit/>
          </a:bodyPr>
          <a:lstStyle/>
          <a:p>
            <a:r>
              <a:rPr lang="en-GB" dirty="0"/>
              <a:t>Children will be learning through play and exploration.</a:t>
            </a:r>
          </a:p>
          <a:p>
            <a:r>
              <a:rPr lang="en-US" dirty="0"/>
              <a:t>Learning through play will be supported and extended by our carefully planned and resourced learning environment as well as through interaction with adults.</a:t>
            </a:r>
            <a:endParaRPr lang="en-GB" dirty="0"/>
          </a:p>
          <a:p>
            <a:r>
              <a:rPr lang="en-US" dirty="0"/>
              <a:t>Children</a:t>
            </a:r>
            <a:r>
              <a:rPr lang="en-GB" dirty="0"/>
              <a:t> will be given opportunities to develop the skills they have learnt during adult led activities with increasing independence. </a:t>
            </a:r>
          </a:p>
          <a:p>
            <a:r>
              <a:rPr lang="en-GB" dirty="0"/>
              <a:t>Children will have the opportunity to choose their own learning opportunities and follow their interests</a:t>
            </a:r>
          </a:p>
          <a:p>
            <a:r>
              <a:rPr lang="en-GB" dirty="0"/>
              <a:t>They will be able to explore outside at most times and in most weathers!</a:t>
            </a:r>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9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Early Learning Goals</a:t>
            </a:r>
          </a:p>
        </p:txBody>
      </p:sp>
      <p:sp>
        <p:nvSpPr>
          <p:cNvPr id="3" name="Content Placeholder 2"/>
          <p:cNvSpPr>
            <a:spLocks noGrp="1"/>
          </p:cNvSpPr>
          <p:nvPr>
            <p:ph idx="1"/>
          </p:nvPr>
        </p:nvSpPr>
        <p:spPr>
          <a:xfrm>
            <a:off x="838200" y="1556792"/>
            <a:ext cx="7467600" cy="4432933"/>
          </a:xfrm>
        </p:spPr>
        <p:txBody>
          <a:bodyPr>
            <a:normAutofit/>
          </a:bodyPr>
          <a:lstStyle/>
          <a:p>
            <a:r>
              <a:rPr lang="en-US" sz="2000" b="1" dirty="0"/>
              <a:t>There are 17 Early Learning Goals which we will be working towards over the year.</a:t>
            </a:r>
          </a:p>
          <a:p>
            <a:r>
              <a:rPr lang="en-US" sz="2000" b="1" dirty="0"/>
              <a:t>These are used to inform our planning and curriculum and what we aim for all children to achieve by the end of Foundation Stage. </a:t>
            </a:r>
          </a:p>
          <a:p>
            <a:r>
              <a:rPr lang="en-US" sz="2000" b="1" dirty="0"/>
              <a:t>They are split into different areas of learning: </a:t>
            </a:r>
            <a:endParaRPr lang="en-GB" sz="2000" b="1"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88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BA84-4249-4A13-A0B1-F42ABDB7BE58}"/>
              </a:ext>
            </a:extLst>
          </p:cNvPr>
          <p:cNvSpPr>
            <a:spLocks noGrp="1"/>
          </p:cNvSpPr>
          <p:nvPr>
            <p:ph type="title"/>
          </p:nvPr>
        </p:nvSpPr>
        <p:spPr/>
        <p:txBody>
          <a:bodyPr/>
          <a:lstStyle/>
          <a:p>
            <a:r>
              <a:rPr lang="en-GB" dirty="0">
                <a:solidFill>
                  <a:srgbClr val="F381E5"/>
                </a:solidFill>
              </a:rPr>
              <a:t>Communication and Language</a:t>
            </a:r>
            <a:endParaRPr lang="en-GB" dirty="0"/>
          </a:p>
        </p:txBody>
      </p:sp>
      <p:sp>
        <p:nvSpPr>
          <p:cNvPr id="3" name="TextBox 2">
            <a:extLst>
              <a:ext uri="{FF2B5EF4-FFF2-40B4-BE49-F238E27FC236}">
                <a16:creationId xmlns:a16="http://schemas.microsoft.com/office/drawing/2014/main" id="{AB3D8EA8-CE2D-4C14-857B-96FDD3618575}"/>
              </a:ext>
            </a:extLst>
          </p:cNvPr>
          <p:cNvSpPr txBox="1"/>
          <p:nvPr/>
        </p:nvSpPr>
        <p:spPr>
          <a:xfrm>
            <a:off x="1115616" y="2492896"/>
            <a:ext cx="6624736" cy="3385542"/>
          </a:xfrm>
          <a:prstGeom prst="rect">
            <a:avLst/>
          </a:prstGeom>
          <a:noFill/>
        </p:spPr>
        <p:txBody>
          <a:bodyPr wrap="square" rtlCol="0">
            <a:spAutoFit/>
          </a:bodyPr>
          <a:lstStyle/>
          <a:p>
            <a:pPr marL="571500" indent="-571500">
              <a:buFont typeface="Courier New" panose="02070309020205020404" pitchFamily="49" charset="0"/>
              <a:buChar char="o"/>
            </a:pPr>
            <a:r>
              <a:rPr lang="en-US" sz="4000" dirty="0"/>
              <a:t>Listening, Attention and Understanding </a:t>
            </a:r>
          </a:p>
          <a:p>
            <a:pPr marL="571500" indent="-571500">
              <a:buFont typeface="Courier New" panose="02070309020205020404" pitchFamily="49" charset="0"/>
              <a:buChar char="o"/>
            </a:pPr>
            <a:r>
              <a:rPr lang="en-US" sz="4000" dirty="0"/>
              <a:t>Speaking </a:t>
            </a:r>
          </a:p>
          <a:p>
            <a:endParaRPr lang="en-US" sz="4000"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4755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9977D5-C9F6-44F1-AB0E-0DF8F7134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3968799"/>
            <a:ext cx="2892161" cy="2169121"/>
          </a:xfrm>
          <a:prstGeom prst="rect">
            <a:avLst/>
          </a:prstGeom>
        </p:spPr>
      </p:pic>
      <p:pic>
        <p:nvPicPr>
          <p:cNvPr id="3" name="Picture 2">
            <a:extLst>
              <a:ext uri="{FF2B5EF4-FFF2-40B4-BE49-F238E27FC236}">
                <a16:creationId xmlns:a16="http://schemas.microsoft.com/office/drawing/2014/main" id="{41B9342D-BADD-4E25-928A-F2428DF0E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7940" y="644268"/>
            <a:ext cx="3068960" cy="2301720"/>
          </a:xfrm>
          <a:prstGeom prst="rect">
            <a:avLst/>
          </a:prstGeom>
        </p:spPr>
      </p:pic>
      <p:pic>
        <p:nvPicPr>
          <p:cNvPr id="9" name="Picture 8">
            <a:extLst>
              <a:ext uri="{FF2B5EF4-FFF2-40B4-BE49-F238E27FC236}">
                <a16:creationId xmlns:a16="http://schemas.microsoft.com/office/drawing/2014/main" id="{92B0FFDB-E9F6-4EF5-BEFD-DEC78FA6C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78017" y="629267"/>
            <a:ext cx="2948947" cy="2211710"/>
          </a:xfrm>
          <a:prstGeom prst="rect">
            <a:avLst/>
          </a:prstGeom>
        </p:spPr>
      </p:pic>
      <p:pic>
        <p:nvPicPr>
          <p:cNvPr id="13" name="Picture 12">
            <a:extLst>
              <a:ext uri="{FF2B5EF4-FFF2-40B4-BE49-F238E27FC236}">
                <a16:creationId xmlns:a16="http://schemas.microsoft.com/office/drawing/2014/main" id="{B480A11E-E3C0-4CA4-AE42-E076F67741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8104" y="4195846"/>
            <a:ext cx="2780928" cy="2085696"/>
          </a:xfrm>
          <a:prstGeom prst="rect">
            <a:avLst/>
          </a:prstGeom>
        </p:spPr>
      </p:pic>
      <p:pic>
        <p:nvPicPr>
          <p:cNvPr id="4" name="Picture 3">
            <a:extLst>
              <a:ext uri="{FF2B5EF4-FFF2-40B4-BE49-F238E27FC236}">
                <a16:creationId xmlns:a16="http://schemas.microsoft.com/office/drawing/2014/main" id="{F9D03A4B-977B-4B90-8E41-B9DB4BB306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91614" y="629265"/>
            <a:ext cx="2948949" cy="2211712"/>
          </a:xfrm>
          <a:prstGeom prst="rect">
            <a:avLst/>
          </a:prstGeom>
        </p:spPr>
      </p:pic>
      <p:pic>
        <p:nvPicPr>
          <p:cNvPr id="7" name="Picture 6">
            <a:extLst>
              <a:ext uri="{FF2B5EF4-FFF2-40B4-BE49-F238E27FC236}">
                <a16:creationId xmlns:a16="http://schemas.microsoft.com/office/drawing/2014/main" id="{4B466C7B-7CC3-4752-98ED-A733B18475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8346" y="4005064"/>
            <a:ext cx="2483768" cy="1862826"/>
          </a:xfrm>
          <a:prstGeom prst="rect">
            <a:avLst/>
          </a:prstGeom>
        </p:spPr>
      </p:pic>
    </p:spTree>
    <p:extLst>
      <p:ext uri="{BB962C8B-B14F-4D97-AF65-F5344CB8AC3E}">
        <p14:creationId xmlns:p14="http://schemas.microsoft.com/office/powerpoint/2010/main" val="402334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Welcome to Walter Infant School and Nursery</a:t>
            </a:r>
            <a:br>
              <a:rPr lang="en-GB" dirty="0"/>
            </a:b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1700808"/>
            <a:ext cx="4599709" cy="3449782"/>
          </a:xfrm>
        </p:spPr>
      </p:pic>
      <p:pic>
        <p:nvPicPr>
          <p:cNvPr id="3074"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5413103"/>
            <a:ext cx="5400600" cy="584775"/>
          </a:xfrm>
          <a:prstGeom prst="rect">
            <a:avLst/>
          </a:prstGeom>
          <a:noFill/>
        </p:spPr>
        <p:txBody>
          <a:bodyPr wrap="square" rtlCol="0">
            <a:spAutoFit/>
          </a:bodyPr>
          <a:lstStyle/>
          <a:p>
            <a:pPr algn="ctr"/>
            <a:r>
              <a:rPr lang="en-GB" sz="3200" b="1" i="1" dirty="0">
                <a:solidFill>
                  <a:schemeClr val="tx2">
                    <a:lumMod val="90000"/>
                    <a:lumOff val="10000"/>
                  </a:schemeClr>
                </a:solidFill>
              </a:rPr>
              <a:t>To be the best I can be!</a:t>
            </a:r>
          </a:p>
        </p:txBody>
      </p:sp>
      <p:pic>
        <p:nvPicPr>
          <p:cNvPr id="6" name="Picture 5" descr="https://s3-eu-west-1.amazonaws.com/production-eu-west-1/user_store/356440/user/kqUbhwBoZd">
            <a:extLst>
              <a:ext uri="{FF2B5EF4-FFF2-40B4-BE49-F238E27FC236}">
                <a16:creationId xmlns:a16="http://schemas.microsoft.com/office/drawing/2014/main" id="{5C931DA9-C968-4368-A14C-6DBFE53911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599" y="5453718"/>
            <a:ext cx="1263908" cy="1094066"/>
          </a:xfrm>
          <a:prstGeom prst="rect">
            <a:avLst/>
          </a:prstGeom>
          <a:noFill/>
        </p:spPr>
      </p:pic>
    </p:spTree>
    <p:extLst>
      <p:ext uri="{BB962C8B-B14F-4D97-AF65-F5344CB8AC3E}">
        <p14:creationId xmlns:p14="http://schemas.microsoft.com/office/powerpoint/2010/main" val="2632842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32D2-D4C5-4283-BBF5-3CC66809785B}"/>
              </a:ext>
            </a:extLst>
          </p:cNvPr>
          <p:cNvSpPr>
            <a:spLocks noGrp="1"/>
          </p:cNvSpPr>
          <p:nvPr>
            <p:ph type="title"/>
          </p:nvPr>
        </p:nvSpPr>
        <p:spPr/>
        <p:txBody>
          <a:bodyPr/>
          <a:lstStyle/>
          <a:p>
            <a:r>
              <a:rPr lang="en-GB" dirty="0"/>
              <a:t>Personal, Social and Emotional Development</a:t>
            </a:r>
          </a:p>
        </p:txBody>
      </p:sp>
      <p:sp>
        <p:nvSpPr>
          <p:cNvPr id="3" name="Rectangle 2">
            <a:extLst>
              <a:ext uri="{FF2B5EF4-FFF2-40B4-BE49-F238E27FC236}">
                <a16:creationId xmlns:a16="http://schemas.microsoft.com/office/drawing/2014/main" id="{A47D705B-909C-403B-A339-729021DB2ABE}"/>
              </a:ext>
            </a:extLst>
          </p:cNvPr>
          <p:cNvSpPr/>
          <p:nvPr/>
        </p:nvSpPr>
        <p:spPr>
          <a:xfrm>
            <a:off x="1187624" y="2967335"/>
            <a:ext cx="5670376" cy="1938992"/>
          </a:xfrm>
          <a:prstGeom prst="rect">
            <a:avLst/>
          </a:prstGeom>
        </p:spPr>
        <p:txBody>
          <a:bodyPr wrap="square">
            <a:spAutoFit/>
          </a:bodyPr>
          <a:lstStyle/>
          <a:p>
            <a:pPr marL="571500" indent="-571500">
              <a:buFont typeface="Courier New" panose="02070309020205020404" pitchFamily="49" charset="0"/>
              <a:buChar char="o"/>
            </a:pPr>
            <a:r>
              <a:rPr lang="en-US" sz="4000" dirty="0"/>
              <a:t>Self-Regulation </a:t>
            </a:r>
          </a:p>
          <a:p>
            <a:pPr marL="571500" indent="-571500">
              <a:buFont typeface="Courier New" panose="02070309020205020404" pitchFamily="49" charset="0"/>
              <a:buChar char="o"/>
            </a:pPr>
            <a:r>
              <a:rPr lang="en-US" sz="4000" dirty="0"/>
              <a:t>Managing Self</a:t>
            </a:r>
          </a:p>
          <a:p>
            <a:pPr marL="571500" indent="-571500">
              <a:buFont typeface="Courier New" panose="02070309020205020404" pitchFamily="49" charset="0"/>
              <a:buChar char="o"/>
            </a:pPr>
            <a:r>
              <a:rPr lang="en-US" sz="4000" dirty="0"/>
              <a:t>Building Relationships </a:t>
            </a:r>
          </a:p>
        </p:txBody>
      </p:sp>
    </p:spTree>
    <p:extLst>
      <p:ext uri="{BB962C8B-B14F-4D97-AF65-F5344CB8AC3E}">
        <p14:creationId xmlns:p14="http://schemas.microsoft.com/office/powerpoint/2010/main" val="40456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3D18D-69AE-4D2B-927F-179A4871A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3" y="4437112"/>
            <a:ext cx="2679361" cy="2009521"/>
          </a:xfrm>
          <a:prstGeom prst="rect">
            <a:avLst/>
          </a:prstGeom>
        </p:spPr>
      </p:pic>
      <p:pic>
        <p:nvPicPr>
          <p:cNvPr id="6" name="Picture 5">
            <a:extLst>
              <a:ext uri="{FF2B5EF4-FFF2-40B4-BE49-F238E27FC236}">
                <a16:creationId xmlns:a16="http://schemas.microsoft.com/office/drawing/2014/main" id="{29DFD6F4-BB64-4701-A13E-B7A6A26E9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75623" y="3950314"/>
            <a:ext cx="2852936" cy="2139702"/>
          </a:xfrm>
          <a:prstGeom prst="rect">
            <a:avLst/>
          </a:prstGeom>
        </p:spPr>
      </p:pic>
      <p:pic>
        <p:nvPicPr>
          <p:cNvPr id="3" name="Picture 2">
            <a:extLst>
              <a:ext uri="{FF2B5EF4-FFF2-40B4-BE49-F238E27FC236}">
                <a16:creationId xmlns:a16="http://schemas.microsoft.com/office/drawing/2014/main" id="{E45D2903-1239-48F1-AA1B-CECB1E7EC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0643" y="723991"/>
            <a:ext cx="3789040" cy="2841780"/>
          </a:xfrm>
          <a:prstGeom prst="rect">
            <a:avLst/>
          </a:prstGeom>
        </p:spPr>
      </p:pic>
      <p:pic>
        <p:nvPicPr>
          <p:cNvPr id="7" name="Picture 6">
            <a:extLst>
              <a:ext uri="{FF2B5EF4-FFF2-40B4-BE49-F238E27FC236}">
                <a16:creationId xmlns:a16="http://schemas.microsoft.com/office/drawing/2014/main" id="{B4B610C9-684C-43BF-9635-8AA557DADC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1185581"/>
            <a:ext cx="2558129" cy="1918597"/>
          </a:xfrm>
          <a:prstGeom prst="rect">
            <a:avLst/>
          </a:prstGeom>
        </p:spPr>
      </p:pic>
      <p:pic>
        <p:nvPicPr>
          <p:cNvPr id="9" name="Picture 8">
            <a:extLst>
              <a:ext uri="{FF2B5EF4-FFF2-40B4-BE49-F238E27FC236}">
                <a16:creationId xmlns:a16="http://schemas.microsoft.com/office/drawing/2014/main" id="{EA2C9BD9-1447-4524-BAA5-DB4AE97233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324023"/>
            <a:ext cx="2795820" cy="2096865"/>
          </a:xfrm>
          <a:prstGeom prst="rect">
            <a:avLst/>
          </a:prstGeom>
        </p:spPr>
      </p:pic>
      <p:pic>
        <p:nvPicPr>
          <p:cNvPr id="11" name="Picture 10">
            <a:extLst>
              <a:ext uri="{FF2B5EF4-FFF2-40B4-BE49-F238E27FC236}">
                <a16:creationId xmlns:a16="http://schemas.microsoft.com/office/drawing/2014/main" id="{4077210D-13E1-44A5-9982-F97031903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044379" y="3439229"/>
            <a:ext cx="3580005" cy="2685004"/>
          </a:xfrm>
          <a:prstGeom prst="rect">
            <a:avLst/>
          </a:prstGeom>
        </p:spPr>
      </p:pic>
    </p:spTree>
    <p:extLst>
      <p:ext uri="{BB962C8B-B14F-4D97-AF65-F5344CB8AC3E}">
        <p14:creationId xmlns:p14="http://schemas.microsoft.com/office/powerpoint/2010/main" val="110503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B96A-0833-404D-AC72-A9ECEF5BC2D5}"/>
              </a:ext>
            </a:extLst>
          </p:cNvPr>
          <p:cNvSpPr>
            <a:spLocks noGrp="1"/>
          </p:cNvSpPr>
          <p:nvPr>
            <p:ph type="title"/>
          </p:nvPr>
        </p:nvSpPr>
        <p:spPr/>
        <p:txBody>
          <a:bodyPr/>
          <a:lstStyle/>
          <a:p>
            <a:r>
              <a:rPr lang="en-US" dirty="0"/>
              <a:t>Physical Development </a:t>
            </a:r>
            <a:endParaRPr lang="en-GB" dirty="0"/>
          </a:p>
        </p:txBody>
      </p:sp>
      <p:sp>
        <p:nvSpPr>
          <p:cNvPr id="3" name="Content Placeholder 2">
            <a:extLst>
              <a:ext uri="{FF2B5EF4-FFF2-40B4-BE49-F238E27FC236}">
                <a16:creationId xmlns:a16="http://schemas.microsoft.com/office/drawing/2014/main" id="{A6C794A1-2ACA-4F7A-A7F8-BAB68E452A56}"/>
              </a:ext>
            </a:extLst>
          </p:cNvPr>
          <p:cNvSpPr>
            <a:spLocks noGrp="1"/>
          </p:cNvSpPr>
          <p:nvPr>
            <p:ph idx="1"/>
          </p:nvPr>
        </p:nvSpPr>
        <p:spPr/>
        <p:txBody>
          <a:bodyPr/>
          <a:lstStyle/>
          <a:p>
            <a:pPr marL="571500" indent="-571500">
              <a:buFont typeface="Courier New" panose="02070309020205020404" pitchFamily="49" charset="0"/>
              <a:buChar char="o"/>
            </a:pPr>
            <a:r>
              <a:rPr lang="en-US" sz="4000" dirty="0"/>
              <a:t>Gross Motor</a:t>
            </a:r>
          </a:p>
          <a:p>
            <a:pPr marL="571500" indent="-571500">
              <a:buFont typeface="Courier New" panose="02070309020205020404" pitchFamily="49" charset="0"/>
              <a:buChar char="o"/>
            </a:pPr>
            <a:r>
              <a:rPr lang="en-US" sz="4000" dirty="0"/>
              <a:t>Fine Motor </a:t>
            </a:r>
            <a:endParaRPr lang="en-US" dirty="0"/>
          </a:p>
          <a:p>
            <a:pPr marL="0" indent="0">
              <a:buNone/>
            </a:pPr>
            <a:endParaRPr lang="en-GB" dirty="0"/>
          </a:p>
        </p:txBody>
      </p:sp>
    </p:spTree>
    <p:extLst>
      <p:ext uri="{BB962C8B-B14F-4D97-AF65-F5344CB8AC3E}">
        <p14:creationId xmlns:p14="http://schemas.microsoft.com/office/powerpoint/2010/main" val="366228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433971"/>
            <a:ext cx="3210256" cy="2407692"/>
          </a:xfrm>
        </p:spPr>
      </p:pic>
      <p:pic>
        <p:nvPicPr>
          <p:cNvPr id="5" name="Picture 4">
            <a:extLst>
              <a:ext uri="{FF2B5EF4-FFF2-40B4-BE49-F238E27FC236}">
                <a16:creationId xmlns:a16="http://schemas.microsoft.com/office/drawing/2014/main" id="{2E3ED9DD-C53D-4C65-8FAC-5FAA302F1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120489"/>
            <a:ext cx="2784309" cy="2088232"/>
          </a:xfrm>
          <a:prstGeom prst="rect">
            <a:avLst/>
          </a:prstGeom>
        </p:spPr>
      </p:pic>
      <p:pic>
        <p:nvPicPr>
          <p:cNvPr id="10" name="Picture 9">
            <a:extLst>
              <a:ext uri="{FF2B5EF4-FFF2-40B4-BE49-F238E27FC236}">
                <a16:creationId xmlns:a16="http://schemas.microsoft.com/office/drawing/2014/main" id="{8EC7BB4C-EE0C-4FC4-B0DD-C2752C9F1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38697" y="817591"/>
            <a:ext cx="3068960" cy="2301720"/>
          </a:xfrm>
          <a:prstGeom prst="rect">
            <a:avLst/>
          </a:prstGeom>
        </p:spPr>
      </p:pic>
      <p:pic>
        <p:nvPicPr>
          <p:cNvPr id="13" name="Picture 12">
            <a:extLst>
              <a:ext uri="{FF2B5EF4-FFF2-40B4-BE49-F238E27FC236}">
                <a16:creationId xmlns:a16="http://schemas.microsoft.com/office/drawing/2014/main" id="{C15B16D3-CD52-43A5-B195-1F9C9849E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120" y="2369803"/>
            <a:ext cx="2573867" cy="1930400"/>
          </a:xfrm>
          <a:prstGeom prst="rect">
            <a:avLst/>
          </a:prstGeom>
        </p:spPr>
      </p:pic>
      <p:pic>
        <p:nvPicPr>
          <p:cNvPr id="7" name="Picture 6">
            <a:extLst>
              <a:ext uri="{FF2B5EF4-FFF2-40B4-BE49-F238E27FC236}">
                <a16:creationId xmlns:a16="http://schemas.microsoft.com/office/drawing/2014/main" id="{705564E0-1FF9-405C-B7EE-41BBFE2CE5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9524" y="3303682"/>
            <a:ext cx="2564383" cy="1923287"/>
          </a:xfrm>
          <a:prstGeom prst="rect">
            <a:avLst/>
          </a:prstGeom>
        </p:spPr>
      </p:pic>
      <p:pic>
        <p:nvPicPr>
          <p:cNvPr id="8" name="Picture 7">
            <a:extLst>
              <a:ext uri="{FF2B5EF4-FFF2-40B4-BE49-F238E27FC236}">
                <a16:creationId xmlns:a16="http://schemas.microsoft.com/office/drawing/2014/main" id="{71A2728A-F894-49F5-AFAB-9376533FC4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771732" y="3965572"/>
            <a:ext cx="2564384" cy="1923288"/>
          </a:xfrm>
          <a:prstGeom prst="rect">
            <a:avLst/>
          </a:prstGeom>
        </p:spPr>
      </p:pic>
      <p:pic>
        <p:nvPicPr>
          <p:cNvPr id="9" name="Picture 8">
            <a:extLst>
              <a:ext uri="{FF2B5EF4-FFF2-40B4-BE49-F238E27FC236}">
                <a16:creationId xmlns:a16="http://schemas.microsoft.com/office/drawing/2014/main" id="{94F703EA-307A-40D1-9C3D-F5511FEE62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438739" y="4675867"/>
            <a:ext cx="2324401" cy="1743300"/>
          </a:xfrm>
          <a:prstGeom prst="rect">
            <a:avLst/>
          </a:prstGeom>
        </p:spPr>
      </p:pic>
      <p:pic>
        <p:nvPicPr>
          <p:cNvPr id="11" name="Picture 10">
            <a:extLst>
              <a:ext uri="{FF2B5EF4-FFF2-40B4-BE49-F238E27FC236}">
                <a16:creationId xmlns:a16="http://schemas.microsoft.com/office/drawing/2014/main" id="{65B516A0-BF82-4EED-8BFF-0F328C67B9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542063" y="4675866"/>
            <a:ext cx="2324402" cy="1743302"/>
          </a:xfrm>
          <a:prstGeom prst="rect">
            <a:avLst/>
          </a:prstGeom>
        </p:spPr>
      </p:pic>
    </p:spTree>
    <p:extLst>
      <p:ext uri="{BB962C8B-B14F-4D97-AF65-F5344CB8AC3E}">
        <p14:creationId xmlns:p14="http://schemas.microsoft.com/office/powerpoint/2010/main" val="2148736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421E-AC41-4CD8-B3F1-D8855565B49B}"/>
              </a:ext>
            </a:extLst>
          </p:cNvPr>
          <p:cNvSpPr>
            <a:spLocks noGrp="1"/>
          </p:cNvSpPr>
          <p:nvPr>
            <p:ph type="title"/>
          </p:nvPr>
        </p:nvSpPr>
        <p:spPr/>
        <p:txBody>
          <a:bodyPr/>
          <a:lstStyle/>
          <a:p>
            <a:r>
              <a:rPr lang="en-GB" dirty="0">
                <a:solidFill>
                  <a:srgbClr val="00B0F0"/>
                </a:solidFill>
              </a:rPr>
              <a:t>Literacy Development</a:t>
            </a:r>
            <a:endParaRPr lang="en-GB" dirty="0"/>
          </a:p>
        </p:txBody>
      </p:sp>
      <p:sp>
        <p:nvSpPr>
          <p:cNvPr id="3" name="Content Placeholder 2">
            <a:extLst>
              <a:ext uri="{FF2B5EF4-FFF2-40B4-BE49-F238E27FC236}">
                <a16:creationId xmlns:a16="http://schemas.microsoft.com/office/drawing/2014/main" id="{E38CB35F-B169-42BB-B65E-8C9B154E7F42}"/>
              </a:ext>
            </a:extLst>
          </p:cNvPr>
          <p:cNvSpPr>
            <a:spLocks noGrp="1"/>
          </p:cNvSpPr>
          <p:nvPr>
            <p:ph idx="1"/>
          </p:nvPr>
        </p:nvSpPr>
        <p:spPr/>
        <p:txBody>
          <a:bodyPr>
            <a:normAutofit/>
          </a:bodyPr>
          <a:lstStyle/>
          <a:p>
            <a:r>
              <a:rPr lang="en-US" sz="4000" dirty="0"/>
              <a:t>Comprehension </a:t>
            </a:r>
          </a:p>
          <a:p>
            <a:r>
              <a:rPr lang="en-US" sz="4000" dirty="0"/>
              <a:t>Word Reading</a:t>
            </a:r>
          </a:p>
          <a:p>
            <a:r>
              <a:rPr lang="en-US" sz="4000" dirty="0"/>
              <a:t>Writing </a:t>
            </a:r>
            <a:endParaRPr lang="en-GB" sz="4000" dirty="0"/>
          </a:p>
        </p:txBody>
      </p:sp>
    </p:spTree>
    <p:extLst>
      <p:ext uri="{BB962C8B-B14F-4D97-AF65-F5344CB8AC3E}">
        <p14:creationId xmlns:p14="http://schemas.microsoft.com/office/powerpoint/2010/main" val="404881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solidFill>
                <a:srgbClr val="00B0F0"/>
              </a:solidFill>
            </a:endParaRPr>
          </a:p>
        </p:txBody>
      </p:sp>
      <p:pic>
        <p:nvPicPr>
          <p:cNvPr id="7" name="Content Placeholder 6">
            <a:extLst>
              <a:ext uri="{FF2B5EF4-FFF2-40B4-BE49-F238E27FC236}">
                <a16:creationId xmlns:a16="http://schemas.microsoft.com/office/drawing/2014/main" id="{1A9294CA-24D7-4D15-A819-B897F80320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8445" y="1627177"/>
            <a:ext cx="2408487" cy="1806365"/>
          </a:xfrm>
        </p:spPr>
      </p:pic>
      <p:pic>
        <p:nvPicPr>
          <p:cNvPr id="4" name="Picture 3">
            <a:extLst>
              <a:ext uri="{FF2B5EF4-FFF2-40B4-BE49-F238E27FC236}">
                <a16:creationId xmlns:a16="http://schemas.microsoft.com/office/drawing/2014/main" id="{D56533C5-47E5-4E5D-88C2-436066E07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00874" y="583554"/>
            <a:ext cx="2520718" cy="1890539"/>
          </a:xfrm>
          <a:prstGeom prst="rect">
            <a:avLst/>
          </a:prstGeom>
        </p:spPr>
      </p:pic>
      <p:pic>
        <p:nvPicPr>
          <p:cNvPr id="6" name="Picture 5">
            <a:extLst>
              <a:ext uri="{FF2B5EF4-FFF2-40B4-BE49-F238E27FC236}">
                <a16:creationId xmlns:a16="http://schemas.microsoft.com/office/drawing/2014/main" id="{E8799A6A-4D18-429D-995F-1F649A231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78" y="3906127"/>
            <a:ext cx="3528195" cy="2646146"/>
          </a:xfrm>
          <a:prstGeom prst="rect">
            <a:avLst/>
          </a:prstGeom>
        </p:spPr>
      </p:pic>
      <p:pic>
        <p:nvPicPr>
          <p:cNvPr id="10" name="Picture 9">
            <a:extLst>
              <a:ext uri="{FF2B5EF4-FFF2-40B4-BE49-F238E27FC236}">
                <a16:creationId xmlns:a16="http://schemas.microsoft.com/office/drawing/2014/main" id="{2D06E9F1-054C-4120-AECD-87951BE8A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218347" y="590717"/>
            <a:ext cx="3789040" cy="2841780"/>
          </a:xfrm>
          <a:prstGeom prst="rect">
            <a:avLst/>
          </a:prstGeom>
        </p:spPr>
      </p:pic>
      <p:pic>
        <p:nvPicPr>
          <p:cNvPr id="14" name="Picture 13">
            <a:extLst>
              <a:ext uri="{FF2B5EF4-FFF2-40B4-BE49-F238E27FC236}">
                <a16:creationId xmlns:a16="http://schemas.microsoft.com/office/drawing/2014/main" id="{D5281A7F-7439-42C8-9893-F20731758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03914" y="4384756"/>
            <a:ext cx="2688299" cy="2016224"/>
          </a:xfrm>
          <a:prstGeom prst="rect">
            <a:avLst/>
          </a:prstGeom>
        </p:spPr>
      </p:pic>
    </p:spTree>
    <p:extLst>
      <p:ext uri="{BB962C8B-B14F-4D97-AF65-F5344CB8AC3E}">
        <p14:creationId xmlns:p14="http://schemas.microsoft.com/office/powerpoint/2010/main" val="1108448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97A2A62-9B7A-4B84-9CCB-FF7761B7E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53422" y="1628800"/>
            <a:ext cx="3456384" cy="2592288"/>
          </a:xfrm>
          <a:prstGeom prst="rect">
            <a:avLst/>
          </a:prstGeom>
        </p:spPr>
      </p:pic>
      <p:pic>
        <p:nvPicPr>
          <p:cNvPr id="3" name="Picture 2">
            <a:extLst>
              <a:ext uri="{FF2B5EF4-FFF2-40B4-BE49-F238E27FC236}">
                <a16:creationId xmlns:a16="http://schemas.microsoft.com/office/drawing/2014/main" id="{0EF630F0-2194-4708-BD50-79FD62CD9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96"/>
          <a:stretch/>
        </p:blipFill>
        <p:spPr>
          <a:xfrm rot="5400000">
            <a:off x="5780119" y="645398"/>
            <a:ext cx="3504099" cy="2734599"/>
          </a:xfrm>
          <a:prstGeom prst="rect">
            <a:avLst/>
          </a:prstGeom>
        </p:spPr>
      </p:pic>
      <p:pic>
        <p:nvPicPr>
          <p:cNvPr id="5" name="Picture 4">
            <a:extLst>
              <a:ext uri="{FF2B5EF4-FFF2-40B4-BE49-F238E27FC236}">
                <a16:creationId xmlns:a16="http://schemas.microsoft.com/office/drawing/2014/main" id="{60FF16A8-770D-4080-99FC-41069FC9E0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85"/>
          <a:stretch/>
        </p:blipFill>
        <p:spPr>
          <a:xfrm rot="5400000">
            <a:off x="-147797" y="2813217"/>
            <a:ext cx="3507307" cy="2722649"/>
          </a:xfrm>
          <a:prstGeom prst="rect">
            <a:avLst/>
          </a:prstGeom>
        </p:spPr>
      </p:pic>
    </p:spTree>
    <p:extLst>
      <p:ext uri="{BB962C8B-B14F-4D97-AF65-F5344CB8AC3E}">
        <p14:creationId xmlns:p14="http://schemas.microsoft.com/office/powerpoint/2010/main" val="3872648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17B2-8EFF-457A-B4AF-C2C34030346C}"/>
              </a:ext>
            </a:extLst>
          </p:cNvPr>
          <p:cNvSpPr>
            <a:spLocks noGrp="1"/>
          </p:cNvSpPr>
          <p:nvPr>
            <p:ph type="title"/>
          </p:nvPr>
        </p:nvSpPr>
        <p:spPr/>
        <p:txBody>
          <a:bodyPr/>
          <a:lstStyle/>
          <a:p>
            <a:r>
              <a:rPr lang="en-GB" dirty="0">
                <a:solidFill>
                  <a:srgbClr val="FF0000"/>
                </a:solidFill>
              </a:rPr>
              <a:t>Mathematical Development</a:t>
            </a:r>
            <a:endParaRPr lang="en-GB" dirty="0"/>
          </a:p>
        </p:txBody>
      </p:sp>
      <p:sp>
        <p:nvSpPr>
          <p:cNvPr id="3" name="Content Placeholder 2">
            <a:extLst>
              <a:ext uri="{FF2B5EF4-FFF2-40B4-BE49-F238E27FC236}">
                <a16:creationId xmlns:a16="http://schemas.microsoft.com/office/drawing/2014/main" id="{5BF7ACDB-DC2F-448F-96D5-CE0138F62B94}"/>
              </a:ext>
            </a:extLst>
          </p:cNvPr>
          <p:cNvSpPr>
            <a:spLocks noGrp="1"/>
          </p:cNvSpPr>
          <p:nvPr>
            <p:ph idx="1"/>
          </p:nvPr>
        </p:nvSpPr>
        <p:spPr/>
        <p:txBody>
          <a:bodyPr>
            <a:normAutofit/>
          </a:bodyPr>
          <a:lstStyle/>
          <a:p>
            <a:r>
              <a:rPr lang="en-US" sz="4000" dirty="0"/>
              <a:t>Number </a:t>
            </a:r>
          </a:p>
          <a:p>
            <a:r>
              <a:rPr lang="en-US" sz="4000" dirty="0"/>
              <a:t>Numerical Patterns </a:t>
            </a:r>
            <a:endParaRPr lang="en-GB" sz="4000" dirty="0"/>
          </a:p>
        </p:txBody>
      </p:sp>
    </p:spTree>
    <p:extLst>
      <p:ext uri="{BB962C8B-B14F-4D97-AF65-F5344CB8AC3E}">
        <p14:creationId xmlns:p14="http://schemas.microsoft.com/office/powerpoint/2010/main" val="122779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4ED0F2D9-B873-43D6-8CAC-D57092C84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514" y="2363941"/>
            <a:ext cx="2068772" cy="1449271"/>
          </a:xfrm>
          <a:prstGeom prst="rect">
            <a:avLst/>
          </a:prstGeom>
        </p:spPr>
      </p:pic>
      <p:pic>
        <p:nvPicPr>
          <p:cNvPr id="10" name="Content Placeholder 3">
            <a:extLst>
              <a:ext uri="{FF2B5EF4-FFF2-40B4-BE49-F238E27FC236}">
                <a16:creationId xmlns:a16="http://schemas.microsoft.com/office/drawing/2014/main" id="{426271F0-0C06-4F7E-BA38-57652F05D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447" y="320990"/>
            <a:ext cx="2478133" cy="1811866"/>
          </a:xfrm>
          <a:prstGeom prst="rect">
            <a:avLst/>
          </a:prstGeom>
        </p:spPr>
      </p:pic>
      <p:pic>
        <p:nvPicPr>
          <p:cNvPr id="12" name="Content Placeholder 3">
            <a:extLst>
              <a:ext uri="{FF2B5EF4-FFF2-40B4-BE49-F238E27FC236}">
                <a16:creationId xmlns:a16="http://schemas.microsoft.com/office/drawing/2014/main" id="{4D14F2C0-2F84-4875-8CCA-6BF1DAA89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612" y="4343701"/>
            <a:ext cx="1949240" cy="1296144"/>
          </a:xfrm>
          <a:prstGeom prst="rect">
            <a:avLst/>
          </a:prstGeom>
        </p:spPr>
      </p:pic>
      <p:pic>
        <p:nvPicPr>
          <p:cNvPr id="5" name="Picture 4">
            <a:extLst>
              <a:ext uri="{FF2B5EF4-FFF2-40B4-BE49-F238E27FC236}">
                <a16:creationId xmlns:a16="http://schemas.microsoft.com/office/drawing/2014/main" id="{53A68452-5291-45A6-BE06-913AF3747B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480" y="4626301"/>
            <a:ext cx="2160241" cy="1620181"/>
          </a:xfrm>
          <a:prstGeom prst="rect">
            <a:avLst/>
          </a:prstGeom>
        </p:spPr>
      </p:pic>
      <p:pic>
        <p:nvPicPr>
          <p:cNvPr id="3" name="Picture 2">
            <a:extLst>
              <a:ext uri="{FF2B5EF4-FFF2-40B4-BE49-F238E27FC236}">
                <a16:creationId xmlns:a16="http://schemas.microsoft.com/office/drawing/2014/main" id="{ABC61F0A-4105-42BA-8ADD-20E8B0373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75165" y="4158007"/>
            <a:ext cx="2758361" cy="2068771"/>
          </a:xfrm>
          <a:prstGeom prst="rect">
            <a:avLst/>
          </a:prstGeom>
        </p:spPr>
      </p:pic>
      <p:pic>
        <p:nvPicPr>
          <p:cNvPr id="6" name="Picture 5">
            <a:extLst>
              <a:ext uri="{FF2B5EF4-FFF2-40B4-BE49-F238E27FC236}">
                <a16:creationId xmlns:a16="http://schemas.microsoft.com/office/drawing/2014/main" id="{C39D274B-3760-4AB0-AE72-746DB238AC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051690" y="541038"/>
            <a:ext cx="3190041" cy="2392531"/>
          </a:xfrm>
          <a:prstGeom prst="rect">
            <a:avLst/>
          </a:prstGeom>
        </p:spPr>
      </p:pic>
      <p:pic>
        <p:nvPicPr>
          <p:cNvPr id="9" name="Picture 8">
            <a:extLst>
              <a:ext uri="{FF2B5EF4-FFF2-40B4-BE49-F238E27FC236}">
                <a16:creationId xmlns:a16="http://schemas.microsoft.com/office/drawing/2014/main" id="{E273BF3C-18D4-4C62-BA4E-AE26F4DA47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3142" y="552906"/>
            <a:ext cx="3284984" cy="2463738"/>
          </a:xfrm>
          <a:prstGeom prst="rect">
            <a:avLst/>
          </a:prstGeom>
        </p:spPr>
      </p:pic>
      <p:pic>
        <p:nvPicPr>
          <p:cNvPr id="13" name="Picture 12">
            <a:extLst>
              <a:ext uri="{FF2B5EF4-FFF2-40B4-BE49-F238E27FC236}">
                <a16:creationId xmlns:a16="http://schemas.microsoft.com/office/drawing/2014/main" id="{015328AC-397C-438E-A5BA-A7AD9A0E59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38676" y="3886507"/>
            <a:ext cx="2468893" cy="1851670"/>
          </a:xfrm>
          <a:prstGeom prst="rect">
            <a:avLst/>
          </a:prstGeom>
        </p:spPr>
      </p:pic>
    </p:spTree>
    <p:extLst>
      <p:ext uri="{BB962C8B-B14F-4D97-AF65-F5344CB8AC3E}">
        <p14:creationId xmlns:p14="http://schemas.microsoft.com/office/powerpoint/2010/main" val="3431774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369A-1D51-4828-8C66-5FD410F4DCCA}"/>
              </a:ext>
            </a:extLst>
          </p:cNvPr>
          <p:cNvSpPr>
            <a:spLocks noGrp="1"/>
          </p:cNvSpPr>
          <p:nvPr>
            <p:ph type="title"/>
          </p:nvPr>
        </p:nvSpPr>
        <p:spPr/>
        <p:txBody>
          <a:bodyPr/>
          <a:lstStyle/>
          <a:p>
            <a:r>
              <a:rPr lang="en-GB" dirty="0">
                <a:solidFill>
                  <a:srgbClr val="7030A0"/>
                </a:solidFill>
              </a:rPr>
              <a:t>Understanding the World</a:t>
            </a:r>
            <a:endParaRPr lang="en-GB" dirty="0"/>
          </a:p>
        </p:txBody>
      </p:sp>
      <p:sp>
        <p:nvSpPr>
          <p:cNvPr id="3" name="Content Placeholder 2">
            <a:extLst>
              <a:ext uri="{FF2B5EF4-FFF2-40B4-BE49-F238E27FC236}">
                <a16:creationId xmlns:a16="http://schemas.microsoft.com/office/drawing/2014/main" id="{EA0C29FD-04F6-41E5-845E-C517C6263B4B}"/>
              </a:ext>
            </a:extLst>
          </p:cNvPr>
          <p:cNvSpPr>
            <a:spLocks noGrp="1"/>
          </p:cNvSpPr>
          <p:nvPr>
            <p:ph idx="1"/>
          </p:nvPr>
        </p:nvSpPr>
        <p:spPr/>
        <p:txBody>
          <a:bodyPr>
            <a:normAutofit/>
          </a:bodyPr>
          <a:lstStyle/>
          <a:p>
            <a:r>
              <a:rPr lang="en-US" sz="4000" dirty="0"/>
              <a:t>Past and Present </a:t>
            </a:r>
          </a:p>
          <a:p>
            <a:r>
              <a:rPr lang="en-US" sz="4000" dirty="0"/>
              <a:t>People, Culture and Communities </a:t>
            </a:r>
          </a:p>
          <a:p>
            <a:r>
              <a:rPr lang="en-US" sz="4000" dirty="0"/>
              <a:t>The Natural World </a:t>
            </a:r>
            <a:endParaRPr lang="en-GB" sz="4000" dirty="0"/>
          </a:p>
        </p:txBody>
      </p:sp>
    </p:spTree>
    <p:extLst>
      <p:ext uri="{BB962C8B-B14F-4D97-AF65-F5344CB8AC3E}">
        <p14:creationId xmlns:p14="http://schemas.microsoft.com/office/powerpoint/2010/main" val="15041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1120229"/>
          </a:xfrm>
        </p:spPr>
        <p:txBody>
          <a:bodyPr/>
          <a:lstStyle/>
          <a:p>
            <a:r>
              <a:rPr lang="en-GB" dirty="0"/>
              <a:t>Our Rationale</a:t>
            </a:r>
          </a:p>
        </p:txBody>
      </p:sp>
      <p:sp>
        <p:nvSpPr>
          <p:cNvPr id="3" name="Content Placeholder 2"/>
          <p:cNvSpPr>
            <a:spLocks noGrp="1"/>
          </p:cNvSpPr>
          <p:nvPr>
            <p:ph idx="1"/>
          </p:nvPr>
        </p:nvSpPr>
        <p:spPr>
          <a:xfrm>
            <a:off x="838200" y="1052736"/>
            <a:ext cx="7467600" cy="5328592"/>
          </a:xfrm>
        </p:spPr>
        <p:txBody>
          <a:bodyPr>
            <a:normAutofit/>
          </a:bodyPr>
          <a:lstStyle/>
          <a:p>
            <a:pPr marL="0" indent="0" algn="ctr">
              <a:buNone/>
            </a:pPr>
            <a:r>
              <a:rPr lang="en-GB" sz="1900" b="1" dirty="0">
                <a:latin typeface="Arial" panose="020B0604020202020204" pitchFamily="34" charset="0"/>
                <a:cs typeface="Arial" panose="020B0604020202020204" pitchFamily="34" charset="0"/>
              </a:rPr>
              <a:t>Our BIG Curriculum!</a:t>
            </a:r>
            <a:r>
              <a:rPr lang="en-GB" sz="1900" dirty="0">
                <a:latin typeface="Arial" panose="020B0604020202020204" pitchFamily="34" charset="0"/>
                <a:cs typeface="Arial" panose="020B0604020202020204" pitchFamily="34" charset="0"/>
              </a:rPr>
              <a:t> At Walter Infant School and Nursery we consider ourselves to be a “</a:t>
            </a:r>
            <a:r>
              <a:rPr lang="en-GB" sz="1900" b="1" dirty="0">
                <a:latin typeface="Arial" panose="020B0604020202020204" pitchFamily="34" charset="0"/>
                <a:cs typeface="Arial" panose="020B0604020202020204" pitchFamily="34" charset="0"/>
              </a:rPr>
              <a:t>BIG School for LITTLE PEOPLE</a:t>
            </a:r>
            <a:r>
              <a:rPr lang="en-GB" sz="1900" dirty="0">
                <a:latin typeface="Arial" panose="020B0604020202020204" pitchFamily="34" charset="0"/>
                <a:cs typeface="Arial" panose="020B0604020202020204" pitchFamily="34" charset="0"/>
              </a:rPr>
              <a:t>”. We have designed a </a:t>
            </a:r>
            <a:r>
              <a:rPr lang="en-GB" sz="1900" b="1" dirty="0">
                <a:latin typeface="Arial" panose="020B0604020202020204" pitchFamily="34" charset="0"/>
                <a:cs typeface="Arial" panose="020B0604020202020204" pitchFamily="34" charset="0"/>
              </a:rPr>
              <a:t>‘BIG’ curriculum</a:t>
            </a:r>
            <a:r>
              <a:rPr lang="en-GB" sz="1900" dirty="0">
                <a:latin typeface="Arial" panose="020B0604020202020204" pitchFamily="34" charset="0"/>
                <a:cs typeface="Arial" panose="020B0604020202020204" pitchFamily="34" charset="0"/>
              </a:rPr>
              <a:t> to excite, inspire and foster a desire to learn; we want our children to know more about the world around them and to be happy, confident and successful. </a:t>
            </a:r>
          </a:p>
          <a:p>
            <a:pPr marL="0" indent="0" algn="ctr">
              <a:buNone/>
            </a:pPr>
            <a:r>
              <a:rPr lang="en-GB" sz="1900" dirty="0">
                <a:latin typeface="Arial" panose="020B0604020202020204" pitchFamily="34" charset="0"/>
                <a:cs typeface="Arial" panose="020B0604020202020204" pitchFamily="34" charset="0"/>
              </a:rPr>
              <a:t>We will encourage our children to have very positive behaviours for learning and to ask </a:t>
            </a:r>
            <a:r>
              <a:rPr lang="en-GB" sz="1900" b="1" dirty="0">
                <a:latin typeface="Arial" panose="020B0604020202020204" pitchFamily="34" charset="0"/>
                <a:cs typeface="Arial" panose="020B0604020202020204" pitchFamily="34" charset="0"/>
              </a:rPr>
              <a:t>BIG questions</a:t>
            </a:r>
            <a:r>
              <a:rPr lang="en-GB" sz="1900" dirty="0">
                <a:latin typeface="Arial" panose="020B0604020202020204" pitchFamily="34" charset="0"/>
                <a:cs typeface="Arial" panose="020B0604020202020204" pitchFamily="34" charset="0"/>
              </a:rPr>
              <a:t> and for our staff team to support our children in finding authentic, age-appropriate answers to those questions and inspire them to want to know more. </a:t>
            </a:r>
          </a:p>
          <a:p>
            <a:pPr marL="0" indent="0" algn="ctr">
              <a:buNone/>
            </a:pPr>
            <a:r>
              <a:rPr lang="en-GB" sz="1900" dirty="0">
                <a:latin typeface="Arial" panose="020B0604020202020204" pitchFamily="34" charset="0"/>
                <a:cs typeface="Arial" panose="020B0604020202020204" pitchFamily="34" charset="0"/>
              </a:rPr>
              <a:t>Our children will learn through real-life and practical experiences, as well as through wonderful, awe inspiring fiction texts in which they can ‘see themselves’ and exciting and purposeful non-fiction texts. </a:t>
            </a:r>
          </a:p>
          <a:p>
            <a:pPr marL="0" indent="0" algn="ctr">
              <a:buNone/>
            </a:pPr>
            <a:r>
              <a:rPr lang="en-GB" sz="1900" dirty="0">
                <a:latin typeface="Arial" panose="020B0604020202020204" pitchFamily="34" charset="0"/>
                <a:cs typeface="Arial" panose="020B0604020202020204" pitchFamily="34" charset="0"/>
              </a:rPr>
              <a:t>Our children will learn inside and outside the classroom, fulfilling and exceeding the requirements of national age-appropriate curriculums in a stimulating, fun and memorable way.</a:t>
            </a:r>
          </a:p>
          <a:p>
            <a:pPr marL="0" indent="0" algn="ctr">
              <a:buNone/>
            </a:pPr>
            <a:endParaRPr lang="en-GB" dirty="0"/>
          </a:p>
        </p:txBody>
      </p:sp>
      <p:pic>
        <p:nvPicPr>
          <p:cNvPr id="4" name="Picture 3"/>
          <p:cNvPicPr/>
          <p:nvPr/>
        </p:nvPicPr>
        <p:blipFill rotWithShape="1">
          <a:blip r:embed="rId2"/>
          <a:srcRect t="74588"/>
          <a:stretch/>
        </p:blipFill>
        <p:spPr bwMode="auto">
          <a:xfrm>
            <a:off x="247650" y="6021288"/>
            <a:ext cx="8648700" cy="625098"/>
          </a:xfrm>
          <a:prstGeom prst="rect">
            <a:avLst/>
          </a:prstGeom>
          <a:ln>
            <a:noFill/>
          </a:ln>
          <a:extLst>
            <a:ext uri="{53640926-AAD7-44D8-BBD7-CCE9431645EC}">
              <a14:shadowObscured xmlns:a14="http://schemas.microsoft.com/office/drawing/2010/main"/>
            </a:ext>
          </a:extLst>
        </p:spPr>
      </p:pic>
      <p:pic>
        <p:nvPicPr>
          <p:cNvPr id="5"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59" y="260648"/>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6BFE9-311B-40A4-8798-208DFBD2A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3722" y="517066"/>
            <a:ext cx="2468893" cy="1851670"/>
          </a:xfrm>
          <a:prstGeom prst="rect">
            <a:avLst/>
          </a:prstGeom>
        </p:spPr>
      </p:pic>
      <p:pic>
        <p:nvPicPr>
          <p:cNvPr id="8" name="Picture 7">
            <a:extLst>
              <a:ext uri="{FF2B5EF4-FFF2-40B4-BE49-F238E27FC236}">
                <a16:creationId xmlns:a16="http://schemas.microsoft.com/office/drawing/2014/main" id="{44EA8A9D-7D21-4F4A-9B12-F135D51B64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63916" y="412426"/>
            <a:ext cx="2276872" cy="1707654"/>
          </a:xfrm>
          <a:prstGeom prst="rect">
            <a:avLst/>
          </a:prstGeom>
        </p:spPr>
      </p:pic>
      <p:pic>
        <p:nvPicPr>
          <p:cNvPr id="11" name="Picture 10">
            <a:extLst>
              <a:ext uri="{FF2B5EF4-FFF2-40B4-BE49-F238E27FC236}">
                <a16:creationId xmlns:a16="http://schemas.microsoft.com/office/drawing/2014/main" id="{B857C1EF-60A9-4CCE-9C29-3298363E43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73527" y="3007221"/>
            <a:ext cx="2276872" cy="1707654"/>
          </a:xfrm>
          <a:prstGeom prst="rect">
            <a:avLst/>
          </a:prstGeom>
        </p:spPr>
      </p:pic>
      <p:pic>
        <p:nvPicPr>
          <p:cNvPr id="13" name="Picture 12">
            <a:extLst>
              <a:ext uri="{FF2B5EF4-FFF2-40B4-BE49-F238E27FC236}">
                <a16:creationId xmlns:a16="http://schemas.microsoft.com/office/drawing/2014/main" id="{E838271E-C084-4274-84AB-B21DD1BC22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101921" y="983105"/>
            <a:ext cx="2780929" cy="2085697"/>
          </a:xfrm>
          <a:prstGeom prst="rect">
            <a:avLst/>
          </a:prstGeom>
        </p:spPr>
      </p:pic>
      <p:pic>
        <p:nvPicPr>
          <p:cNvPr id="16" name="Picture 15">
            <a:extLst>
              <a:ext uri="{FF2B5EF4-FFF2-40B4-BE49-F238E27FC236}">
                <a16:creationId xmlns:a16="http://schemas.microsoft.com/office/drawing/2014/main" id="{98B73B09-7423-48C3-8566-6FA89EF69C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5545" y="3251733"/>
            <a:ext cx="2614318" cy="1960739"/>
          </a:xfrm>
          <a:prstGeom prst="rect">
            <a:avLst/>
          </a:prstGeom>
        </p:spPr>
      </p:pic>
      <p:pic>
        <p:nvPicPr>
          <p:cNvPr id="19" name="Picture 18">
            <a:extLst>
              <a:ext uri="{FF2B5EF4-FFF2-40B4-BE49-F238E27FC236}">
                <a16:creationId xmlns:a16="http://schemas.microsoft.com/office/drawing/2014/main" id="{80E9C9FA-6E09-442A-B8C0-2705E1B58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8520" y="3866232"/>
            <a:ext cx="2606036" cy="1954527"/>
          </a:xfrm>
          <a:prstGeom prst="rect">
            <a:avLst/>
          </a:prstGeom>
        </p:spPr>
      </p:pic>
      <p:pic>
        <p:nvPicPr>
          <p:cNvPr id="22" name="Picture 21">
            <a:extLst>
              <a:ext uri="{FF2B5EF4-FFF2-40B4-BE49-F238E27FC236}">
                <a16:creationId xmlns:a16="http://schemas.microsoft.com/office/drawing/2014/main" id="{619C4FA0-B475-4DB0-9585-BD4981F5C3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007643" y="442587"/>
            <a:ext cx="2468894" cy="1851671"/>
          </a:xfrm>
          <a:prstGeom prst="rect">
            <a:avLst/>
          </a:prstGeom>
        </p:spPr>
      </p:pic>
      <p:pic>
        <p:nvPicPr>
          <p:cNvPr id="24" name="Picture 23">
            <a:extLst>
              <a:ext uri="{FF2B5EF4-FFF2-40B4-BE49-F238E27FC236}">
                <a16:creationId xmlns:a16="http://schemas.microsoft.com/office/drawing/2014/main" id="{80402941-134A-4639-A354-89488005E9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851627" y="3776616"/>
            <a:ext cx="2780929" cy="2085697"/>
          </a:xfrm>
          <a:prstGeom prst="rect">
            <a:avLst/>
          </a:prstGeom>
        </p:spPr>
      </p:pic>
    </p:spTree>
    <p:extLst>
      <p:ext uri="{BB962C8B-B14F-4D97-AF65-F5344CB8AC3E}">
        <p14:creationId xmlns:p14="http://schemas.microsoft.com/office/powerpoint/2010/main" val="3504299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CD611-711D-4D13-8B11-FA29E20BE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214501" y="187828"/>
            <a:ext cx="3169435" cy="2377076"/>
          </a:xfrm>
          <a:prstGeom prst="rect">
            <a:avLst/>
          </a:prstGeom>
        </p:spPr>
      </p:pic>
      <p:pic>
        <p:nvPicPr>
          <p:cNvPr id="7" name="Picture 6">
            <a:extLst>
              <a:ext uri="{FF2B5EF4-FFF2-40B4-BE49-F238E27FC236}">
                <a16:creationId xmlns:a16="http://schemas.microsoft.com/office/drawing/2014/main" id="{3CE0BC6D-A559-4187-ADFD-0DFA933A5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88073" y="828702"/>
            <a:ext cx="2276872" cy="1707654"/>
          </a:xfrm>
          <a:prstGeom prst="rect">
            <a:avLst/>
          </a:prstGeom>
        </p:spPr>
      </p:pic>
      <p:pic>
        <p:nvPicPr>
          <p:cNvPr id="9" name="Picture 8">
            <a:extLst>
              <a:ext uri="{FF2B5EF4-FFF2-40B4-BE49-F238E27FC236}">
                <a16:creationId xmlns:a16="http://schemas.microsoft.com/office/drawing/2014/main" id="{97837861-AACE-4F22-9B20-B125BC841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158" y="3182550"/>
            <a:ext cx="2636912" cy="1977684"/>
          </a:xfrm>
          <a:prstGeom prst="rect">
            <a:avLst/>
          </a:prstGeom>
        </p:spPr>
      </p:pic>
      <p:pic>
        <p:nvPicPr>
          <p:cNvPr id="12" name="Picture 11">
            <a:extLst>
              <a:ext uri="{FF2B5EF4-FFF2-40B4-BE49-F238E27FC236}">
                <a16:creationId xmlns:a16="http://schemas.microsoft.com/office/drawing/2014/main" id="{A5CA95F7-9C4E-478B-8111-13D7CADF2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25040" y="3965637"/>
            <a:ext cx="2564904" cy="1923678"/>
          </a:xfrm>
          <a:prstGeom prst="rect">
            <a:avLst/>
          </a:prstGeom>
        </p:spPr>
      </p:pic>
      <p:pic>
        <p:nvPicPr>
          <p:cNvPr id="19" name="Picture 18">
            <a:extLst>
              <a:ext uri="{FF2B5EF4-FFF2-40B4-BE49-F238E27FC236}">
                <a16:creationId xmlns:a16="http://schemas.microsoft.com/office/drawing/2014/main" id="{1B093705-844E-4908-8B8C-713CD0D290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174317" y="513667"/>
            <a:ext cx="2636912" cy="1977684"/>
          </a:xfrm>
          <a:prstGeom prst="rect">
            <a:avLst/>
          </a:prstGeom>
        </p:spPr>
      </p:pic>
      <p:pic>
        <p:nvPicPr>
          <p:cNvPr id="23" name="Picture 22">
            <a:extLst>
              <a:ext uri="{FF2B5EF4-FFF2-40B4-BE49-F238E27FC236}">
                <a16:creationId xmlns:a16="http://schemas.microsoft.com/office/drawing/2014/main" id="{69351CFB-0423-4B61-9CDC-6B5EC54ED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51632" y="4248683"/>
            <a:ext cx="2086737" cy="1565053"/>
          </a:xfrm>
          <a:prstGeom prst="rect">
            <a:avLst/>
          </a:prstGeom>
        </p:spPr>
      </p:pic>
      <p:pic>
        <p:nvPicPr>
          <p:cNvPr id="3" name="Picture 2">
            <a:extLst>
              <a:ext uri="{FF2B5EF4-FFF2-40B4-BE49-F238E27FC236}">
                <a16:creationId xmlns:a16="http://schemas.microsoft.com/office/drawing/2014/main" id="{396E9003-FE61-47B1-9356-E846D00CC2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2818" y="3042859"/>
            <a:ext cx="2651513" cy="1988351"/>
          </a:xfrm>
          <a:prstGeom prst="rect">
            <a:avLst/>
          </a:prstGeom>
        </p:spPr>
      </p:pic>
    </p:spTree>
    <p:extLst>
      <p:ext uri="{BB962C8B-B14F-4D97-AF65-F5344CB8AC3E}">
        <p14:creationId xmlns:p14="http://schemas.microsoft.com/office/powerpoint/2010/main" val="3026131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4DE0-2DA5-4E73-8685-11195704451B}"/>
              </a:ext>
            </a:extLst>
          </p:cNvPr>
          <p:cNvSpPr>
            <a:spLocks noGrp="1"/>
          </p:cNvSpPr>
          <p:nvPr>
            <p:ph type="title"/>
          </p:nvPr>
        </p:nvSpPr>
        <p:spPr/>
        <p:txBody>
          <a:bodyPr/>
          <a:lstStyle/>
          <a:p>
            <a:r>
              <a:rPr lang="en-GB" dirty="0">
                <a:solidFill>
                  <a:schemeClr val="accent1">
                    <a:lumMod val="60000"/>
                    <a:lumOff val="40000"/>
                  </a:schemeClr>
                </a:solidFill>
              </a:rPr>
              <a:t>Expressive Arts and Design</a:t>
            </a:r>
            <a:endParaRPr lang="en-GB" dirty="0"/>
          </a:p>
        </p:txBody>
      </p:sp>
      <p:sp>
        <p:nvSpPr>
          <p:cNvPr id="3" name="Content Placeholder 2">
            <a:extLst>
              <a:ext uri="{FF2B5EF4-FFF2-40B4-BE49-F238E27FC236}">
                <a16:creationId xmlns:a16="http://schemas.microsoft.com/office/drawing/2014/main" id="{8A83C479-690D-4131-BD8E-B1B08682411F}"/>
              </a:ext>
            </a:extLst>
          </p:cNvPr>
          <p:cNvSpPr>
            <a:spLocks noGrp="1"/>
          </p:cNvSpPr>
          <p:nvPr>
            <p:ph idx="1"/>
          </p:nvPr>
        </p:nvSpPr>
        <p:spPr/>
        <p:txBody>
          <a:bodyPr>
            <a:normAutofit/>
          </a:bodyPr>
          <a:lstStyle/>
          <a:p>
            <a:r>
              <a:rPr lang="en-US" sz="4000" dirty="0"/>
              <a:t>Creating with Materials </a:t>
            </a:r>
          </a:p>
          <a:p>
            <a:r>
              <a:rPr lang="en-US" sz="4000" dirty="0"/>
              <a:t>Being Imaginative and Expressive </a:t>
            </a:r>
          </a:p>
        </p:txBody>
      </p:sp>
    </p:spTree>
    <p:extLst>
      <p:ext uri="{BB962C8B-B14F-4D97-AF65-F5344CB8AC3E}">
        <p14:creationId xmlns:p14="http://schemas.microsoft.com/office/powerpoint/2010/main" val="41416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EFF83DA-5048-4FC3-8A3B-A7D9C5F2D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923" y="608644"/>
            <a:ext cx="3140969" cy="2355727"/>
          </a:xfrm>
          <a:prstGeom prst="rect">
            <a:avLst/>
          </a:prstGeom>
        </p:spPr>
      </p:pic>
      <p:pic>
        <p:nvPicPr>
          <p:cNvPr id="4" name="Picture 3">
            <a:extLst>
              <a:ext uri="{FF2B5EF4-FFF2-40B4-BE49-F238E27FC236}">
                <a16:creationId xmlns:a16="http://schemas.microsoft.com/office/drawing/2014/main" id="{2D85D7FD-42D7-4ABD-86C0-9213AE84D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853" y="481101"/>
            <a:ext cx="3203848" cy="2402886"/>
          </a:xfrm>
          <a:prstGeom prst="rect">
            <a:avLst/>
          </a:prstGeom>
        </p:spPr>
      </p:pic>
      <p:pic>
        <p:nvPicPr>
          <p:cNvPr id="7" name="Picture 6">
            <a:extLst>
              <a:ext uri="{FF2B5EF4-FFF2-40B4-BE49-F238E27FC236}">
                <a16:creationId xmlns:a16="http://schemas.microsoft.com/office/drawing/2014/main" id="{ED992365-9154-45F1-AECB-F02D45C5A2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99221" y="3712256"/>
            <a:ext cx="3068960" cy="2301720"/>
          </a:xfrm>
          <a:prstGeom prst="rect">
            <a:avLst/>
          </a:prstGeom>
        </p:spPr>
      </p:pic>
      <p:pic>
        <p:nvPicPr>
          <p:cNvPr id="14" name="Picture 13">
            <a:extLst>
              <a:ext uri="{FF2B5EF4-FFF2-40B4-BE49-F238E27FC236}">
                <a16:creationId xmlns:a16="http://schemas.microsoft.com/office/drawing/2014/main" id="{BEC9EB69-B1D7-4A54-BFDF-98DAEBA8D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772" y="3804390"/>
            <a:ext cx="2823269" cy="2117452"/>
          </a:xfrm>
          <a:prstGeom prst="rect">
            <a:avLst/>
          </a:prstGeom>
        </p:spPr>
      </p:pic>
      <p:pic>
        <p:nvPicPr>
          <p:cNvPr id="17" name="Picture 16">
            <a:extLst>
              <a:ext uri="{FF2B5EF4-FFF2-40B4-BE49-F238E27FC236}">
                <a16:creationId xmlns:a16="http://schemas.microsoft.com/office/drawing/2014/main" id="{04E3FF24-A541-4DF6-ADD8-0DC7FE6473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0361" y="3501008"/>
            <a:ext cx="3131840" cy="2348880"/>
          </a:xfrm>
          <a:prstGeom prst="rect">
            <a:avLst/>
          </a:prstGeom>
        </p:spPr>
      </p:pic>
      <p:pic>
        <p:nvPicPr>
          <p:cNvPr id="20" name="Picture 19">
            <a:extLst>
              <a:ext uri="{FF2B5EF4-FFF2-40B4-BE49-F238E27FC236}">
                <a16:creationId xmlns:a16="http://schemas.microsoft.com/office/drawing/2014/main" id="{346E363E-5BCE-4DEB-9C2D-20D10D39DB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85738" y="684701"/>
            <a:ext cx="2660915" cy="1995686"/>
          </a:xfrm>
          <a:prstGeom prst="rect">
            <a:avLst/>
          </a:prstGeom>
        </p:spPr>
      </p:pic>
    </p:spTree>
    <p:extLst>
      <p:ext uri="{BB962C8B-B14F-4D97-AF65-F5344CB8AC3E}">
        <p14:creationId xmlns:p14="http://schemas.microsoft.com/office/powerpoint/2010/main" val="382681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E0AFE-B758-4FEF-A0D6-B93F7BEB5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76672"/>
            <a:ext cx="3059832" cy="2294874"/>
          </a:xfrm>
          <a:prstGeom prst="rect">
            <a:avLst/>
          </a:prstGeom>
        </p:spPr>
      </p:pic>
      <p:pic>
        <p:nvPicPr>
          <p:cNvPr id="9" name="Picture 8">
            <a:extLst>
              <a:ext uri="{FF2B5EF4-FFF2-40B4-BE49-F238E27FC236}">
                <a16:creationId xmlns:a16="http://schemas.microsoft.com/office/drawing/2014/main" id="{77342F27-A930-4F34-A7ED-2E479382B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92576" y="3593033"/>
            <a:ext cx="3356992" cy="2517744"/>
          </a:xfrm>
          <a:prstGeom prst="rect">
            <a:avLst/>
          </a:prstGeom>
        </p:spPr>
      </p:pic>
      <p:pic>
        <p:nvPicPr>
          <p:cNvPr id="13" name="Picture 12">
            <a:extLst>
              <a:ext uri="{FF2B5EF4-FFF2-40B4-BE49-F238E27FC236}">
                <a16:creationId xmlns:a16="http://schemas.microsoft.com/office/drawing/2014/main" id="{4A0B11EA-6EBF-421D-8D88-B51EC79B5D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08939" y="509253"/>
            <a:ext cx="2708920" cy="2031690"/>
          </a:xfrm>
          <a:prstGeom prst="rect">
            <a:avLst/>
          </a:prstGeom>
        </p:spPr>
      </p:pic>
      <p:pic>
        <p:nvPicPr>
          <p:cNvPr id="17" name="Picture 16">
            <a:extLst>
              <a:ext uri="{FF2B5EF4-FFF2-40B4-BE49-F238E27FC236}">
                <a16:creationId xmlns:a16="http://schemas.microsoft.com/office/drawing/2014/main" id="{121EAAD5-E7B9-46F4-8BE0-49A2AE567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53" y="3415407"/>
            <a:ext cx="3477698" cy="2608274"/>
          </a:xfrm>
          <a:prstGeom prst="rect">
            <a:avLst/>
          </a:prstGeom>
        </p:spPr>
      </p:pic>
      <p:pic>
        <p:nvPicPr>
          <p:cNvPr id="19" name="Picture 18">
            <a:extLst>
              <a:ext uri="{FF2B5EF4-FFF2-40B4-BE49-F238E27FC236}">
                <a16:creationId xmlns:a16="http://schemas.microsoft.com/office/drawing/2014/main" id="{21BEDE06-DE3C-496E-8483-3E886B5DE5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61605" y="590262"/>
            <a:ext cx="2492896" cy="1869672"/>
          </a:xfrm>
          <a:prstGeom prst="rect">
            <a:avLst/>
          </a:prstGeom>
        </p:spPr>
      </p:pic>
      <p:pic>
        <p:nvPicPr>
          <p:cNvPr id="21" name="Picture 20">
            <a:extLst>
              <a:ext uri="{FF2B5EF4-FFF2-40B4-BE49-F238E27FC236}">
                <a16:creationId xmlns:a16="http://schemas.microsoft.com/office/drawing/2014/main" id="{7580D66F-5C90-4640-9B2A-C737631E7A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090258" y="3647039"/>
            <a:ext cx="3212976" cy="2409732"/>
          </a:xfrm>
          <a:prstGeom prst="rect">
            <a:avLst/>
          </a:prstGeom>
        </p:spPr>
      </p:pic>
    </p:spTree>
    <p:extLst>
      <p:ext uri="{BB962C8B-B14F-4D97-AF65-F5344CB8AC3E}">
        <p14:creationId xmlns:p14="http://schemas.microsoft.com/office/powerpoint/2010/main" val="3185882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Working Together</a:t>
            </a:r>
          </a:p>
        </p:txBody>
      </p:sp>
      <p:sp>
        <p:nvSpPr>
          <p:cNvPr id="2" name="Content Placeholder 1"/>
          <p:cNvSpPr>
            <a:spLocks noGrp="1"/>
          </p:cNvSpPr>
          <p:nvPr>
            <p:ph idx="1"/>
          </p:nvPr>
        </p:nvSpPr>
        <p:spPr/>
        <p:txBody>
          <a:bodyPr>
            <a:normAutofit/>
          </a:bodyPr>
          <a:lstStyle/>
          <a:p>
            <a:pPr marL="0" indent="0">
              <a:buNone/>
            </a:pPr>
            <a:r>
              <a:rPr lang="en-GB" dirty="0"/>
              <a:t>Please can you:</a:t>
            </a:r>
          </a:p>
          <a:p>
            <a:r>
              <a:rPr lang="en-GB" dirty="0"/>
              <a:t>Keep us informed of any changes that may impact on your child, for example, a new baby.</a:t>
            </a:r>
          </a:p>
          <a:p>
            <a:r>
              <a:rPr lang="en-GB" dirty="0"/>
              <a:t>Read, sign and comply with our Home School Agreement</a:t>
            </a:r>
          </a:p>
          <a:p>
            <a:r>
              <a:rPr lang="en-GB" dirty="0"/>
              <a:t>Update personal details, including telephone numbers</a:t>
            </a:r>
          </a:p>
          <a:p>
            <a:r>
              <a:rPr lang="en-GB" dirty="0"/>
              <a:t>Ensure that any prescribed medication your child needs is presented at the school office and is correctly labelled and in date.  We will not accept it if not.</a:t>
            </a:r>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Working Together</a:t>
            </a:r>
          </a:p>
        </p:txBody>
      </p:sp>
      <p:sp>
        <p:nvSpPr>
          <p:cNvPr id="2" name="Content Placeholder 1"/>
          <p:cNvSpPr>
            <a:spLocks noGrp="1"/>
          </p:cNvSpPr>
          <p:nvPr>
            <p:ph idx="1"/>
          </p:nvPr>
        </p:nvSpPr>
        <p:spPr/>
        <p:txBody>
          <a:bodyPr>
            <a:normAutofit/>
          </a:bodyPr>
          <a:lstStyle/>
          <a:p>
            <a:r>
              <a:rPr lang="en-GB" dirty="0"/>
              <a:t>Please be punctual at the beginning and end of the day</a:t>
            </a:r>
          </a:p>
          <a:p>
            <a:r>
              <a:rPr lang="en-GB" dirty="0"/>
              <a:t>Please let us know if you will be late to collect your child from school</a:t>
            </a:r>
          </a:p>
          <a:p>
            <a:r>
              <a:rPr lang="en-GB" dirty="0"/>
              <a:t>Please inform us of the adults who will collect your child from school ~ all families will need a password to share</a:t>
            </a:r>
          </a:p>
          <a:p>
            <a:r>
              <a:rPr lang="en-GB" dirty="0"/>
              <a:t>Please ensure your child attends school unless they are poorly</a:t>
            </a:r>
          </a:p>
          <a:p>
            <a:r>
              <a:rPr lang="en-GB" dirty="0"/>
              <a:t>Please do not take holidays in term time.</a:t>
            </a:r>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3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Healthy Schools</a:t>
            </a:r>
          </a:p>
        </p:txBody>
      </p:sp>
      <p:sp>
        <p:nvSpPr>
          <p:cNvPr id="2" name="Content Placeholder 1"/>
          <p:cNvSpPr>
            <a:spLocks noGrp="1"/>
          </p:cNvSpPr>
          <p:nvPr>
            <p:ph idx="1"/>
          </p:nvPr>
        </p:nvSpPr>
        <p:spPr/>
        <p:txBody>
          <a:bodyPr>
            <a:normAutofit lnSpcReduction="10000"/>
          </a:bodyPr>
          <a:lstStyle/>
          <a:p>
            <a:pPr marL="0" indent="0">
              <a:buNone/>
            </a:pPr>
            <a:r>
              <a:rPr lang="en-GB" dirty="0"/>
              <a:t>So that we can be a healthy school;</a:t>
            </a:r>
          </a:p>
          <a:p>
            <a:r>
              <a:rPr lang="en-GB" dirty="0"/>
              <a:t>Please inform us if your child is unwell, or will be absent from school by telephone or email every day they are absent.  If we do not hear, we will contact you for safeguarding reasons.</a:t>
            </a:r>
          </a:p>
          <a:p>
            <a:r>
              <a:rPr lang="en-GB" dirty="0"/>
              <a:t>Please keep your child at home if they are unwell.</a:t>
            </a:r>
          </a:p>
          <a:p>
            <a:r>
              <a:rPr lang="en-GB" dirty="0"/>
              <a:t>If your child has sickness or diarrhoea they must stay at home for 48 hours.</a:t>
            </a:r>
          </a:p>
          <a:p>
            <a:r>
              <a:rPr lang="en-GB" dirty="0"/>
              <a:t>Please ensure your child has a named water bottle in school everyday. </a:t>
            </a:r>
          </a:p>
          <a:p>
            <a:r>
              <a:rPr lang="en-GB" dirty="0"/>
              <a:t>Do not bring any products into school that contain nuts, including peanut butter, pesto or coconut.</a:t>
            </a:r>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052736"/>
            <a:ext cx="5843030"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142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                  Rise and Shine club</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34" y="332656"/>
            <a:ext cx="307782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1"/>
          <p:cNvSpPr txBox="1">
            <a:spLocks/>
          </p:cNvSpPr>
          <p:nvPr/>
        </p:nvSpPr>
        <p:spPr>
          <a:xfrm>
            <a:off x="872067" y="3573015"/>
            <a:ext cx="7408333" cy="255314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endParaRPr lang="en-GB" dirty="0"/>
          </a:p>
        </p:txBody>
      </p:sp>
      <p:sp>
        <p:nvSpPr>
          <p:cNvPr id="7" name="Content Placeholder 1"/>
          <p:cNvSpPr txBox="1">
            <a:spLocks/>
          </p:cNvSpPr>
          <p:nvPr/>
        </p:nvSpPr>
        <p:spPr>
          <a:xfrm>
            <a:off x="872067" y="2132856"/>
            <a:ext cx="7408333" cy="3993307"/>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GB" dirty="0"/>
              <a:t>The club begins at 7:30am, the children will be delivered to their classes at 8:40am. </a:t>
            </a:r>
          </a:p>
          <a:p>
            <a:r>
              <a:rPr lang="en-GB" dirty="0"/>
              <a:t>It is run by our own team of staff. </a:t>
            </a:r>
          </a:p>
          <a:p>
            <a:r>
              <a:rPr lang="en-GB" dirty="0"/>
              <a:t>There is a wide variety of activities are provided including colouring, drawing, construction, table top games. The children will also have the opportunity to access  the computer suite and play games available on the learning platform.  </a:t>
            </a:r>
          </a:p>
          <a:p>
            <a:r>
              <a:rPr lang="en-GB" dirty="0"/>
              <a:t>Please provide a snack and a drink for your child. </a:t>
            </a:r>
          </a:p>
          <a:p>
            <a:r>
              <a:rPr lang="en-GB" dirty="0"/>
              <a:t>Places in the club are limited, if you would like to register your child please fill in the form in your pack and return to the School Office asap.</a:t>
            </a:r>
          </a:p>
          <a:p>
            <a:pPr marL="0" indent="0">
              <a:buNone/>
            </a:pPr>
            <a:endParaRPr lang="en-GB" dirty="0"/>
          </a:p>
        </p:txBody>
      </p:sp>
      <p:pic>
        <p:nvPicPr>
          <p:cNvPr id="8"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413102"/>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6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Foundation Stage Team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4421" y="1772816"/>
            <a:ext cx="4599709" cy="3449782"/>
          </a:xfrm>
        </p:spPr>
      </p:pic>
      <p:pic>
        <p:nvPicPr>
          <p:cNvPr id="5"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79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Milk and Fruit</a:t>
            </a:r>
          </a:p>
        </p:txBody>
      </p:sp>
      <p:sp>
        <p:nvSpPr>
          <p:cNvPr id="2" name="Content Placeholder 1"/>
          <p:cNvSpPr>
            <a:spLocks noGrp="1"/>
          </p:cNvSpPr>
          <p:nvPr>
            <p:ph idx="1"/>
          </p:nvPr>
        </p:nvSpPr>
        <p:spPr/>
        <p:txBody>
          <a:bodyPr>
            <a:normAutofit/>
          </a:bodyPr>
          <a:lstStyle/>
          <a:p>
            <a:r>
              <a:rPr lang="en-GB" dirty="0"/>
              <a:t>If you would like your child to have milk – please register directly with Cool Milk.</a:t>
            </a:r>
          </a:p>
          <a:p>
            <a:r>
              <a:rPr lang="en-GB" dirty="0"/>
              <a:t>The milk is free until the date of your child’s 5</a:t>
            </a:r>
            <a:r>
              <a:rPr lang="en-GB" baseline="30000" dirty="0"/>
              <a:t>th</a:t>
            </a:r>
            <a:r>
              <a:rPr lang="en-GB" dirty="0"/>
              <a:t> birthday – but they can continue to have milk each day for a small payment.</a:t>
            </a:r>
          </a:p>
          <a:p>
            <a:r>
              <a:rPr lang="en-GB" dirty="0"/>
              <a:t>Every child will have a piece of fruit or a vegetable snack each day, which is provided free of charge.</a:t>
            </a:r>
          </a:p>
          <a:p>
            <a:r>
              <a:rPr lang="en-GB" dirty="0"/>
              <a:t>Please inform the school office of any allergies or intolerances to food or drink.</a:t>
            </a:r>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3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School Lunches</a:t>
            </a:r>
          </a:p>
        </p:txBody>
      </p:sp>
      <p:sp>
        <p:nvSpPr>
          <p:cNvPr id="2" name="Content Placeholder 1"/>
          <p:cNvSpPr>
            <a:spLocks noGrp="1"/>
          </p:cNvSpPr>
          <p:nvPr>
            <p:ph idx="1"/>
          </p:nvPr>
        </p:nvSpPr>
        <p:spPr/>
        <p:txBody>
          <a:bodyPr>
            <a:normAutofit lnSpcReduction="10000"/>
          </a:bodyPr>
          <a:lstStyle/>
          <a:p>
            <a:r>
              <a:rPr lang="en-GB" dirty="0"/>
              <a:t>Universal Free School Meals:</a:t>
            </a:r>
          </a:p>
          <a:p>
            <a:r>
              <a:rPr lang="en-GB" dirty="0"/>
              <a:t>Every child in Foundation Stage and Key Stage 1 is entitled to a Universal Free School Meal.</a:t>
            </a:r>
          </a:p>
          <a:p>
            <a:r>
              <a:rPr lang="en-GB" dirty="0"/>
              <a:t>The children can select from two main choices or a jacket potato.</a:t>
            </a:r>
          </a:p>
          <a:p>
            <a:r>
              <a:rPr lang="en-GB" dirty="0"/>
              <a:t>There is a vegetarian option every day.</a:t>
            </a:r>
          </a:p>
          <a:p>
            <a:r>
              <a:rPr lang="en-GB" dirty="0"/>
              <a:t>The menu is available on the school website and the children will bring a copy home on their first day at school.</a:t>
            </a:r>
          </a:p>
          <a:p>
            <a:r>
              <a:rPr lang="en-GB" dirty="0"/>
              <a:t>If you choose to send a packed lunch, please ensure that it is a healthy lunch without sweets, nuts or unhealthy snacks.</a:t>
            </a:r>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Walter Infant School and Nursery Values</a:t>
            </a:r>
          </a:p>
        </p:txBody>
      </p:sp>
      <p:sp>
        <p:nvSpPr>
          <p:cNvPr id="2" name="Content Placeholder 1"/>
          <p:cNvSpPr>
            <a:spLocks noGrp="1"/>
          </p:cNvSpPr>
          <p:nvPr>
            <p:ph idx="1"/>
          </p:nvPr>
        </p:nvSpPr>
        <p:spPr/>
        <p:txBody>
          <a:bodyPr/>
          <a:lstStyle/>
          <a:p>
            <a:endParaRPr lang="en-GB" dirty="0"/>
          </a:p>
        </p:txBody>
      </p:sp>
      <p:pic>
        <p:nvPicPr>
          <p:cNvPr id="1026" name="Picture 2" descr="C:\Users\head\AppData\Local\Microsoft\Windows\Temporary Internet Files\Content.Outlook\XRZIB7GF\value hand 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700808"/>
            <a:ext cx="4671034" cy="43175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51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Values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821" r="29285"/>
          <a:stretch/>
        </p:blipFill>
        <p:spPr>
          <a:xfrm>
            <a:off x="3806370" y="1412776"/>
            <a:ext cx="1531259" cy="280831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986" t="5525" r="26028"/>
          <a:stretch/>
        </p:blipFill>
        <p:spPr>
          <a:xfrm>
            <a:off x="7444368" y="1412776"/>
            <a:ext cx="1477949" cy="283138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575" t="7488" r="29178"/>
          <a:stretch/>
        </p:blipFill>
        <p:spPr>
          <a:xfrm>
            <a:off x="90537" y="1412776"/>
            <a:ext cx="1515649" cy="29006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6479" t="2142" r="18727" b="-2142"/>
          <a:stretch/>
        </p:blipFill>
        <p:spPr>
          <a:xfrm>
            <a:off x="1640386" y="3584576"/>
            <a:ext cx="2048774" cy="268604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6849" t="21005" r="26302"/>
          <a:stretch/>
        </p:blipFill>
        <p:spPr>
          <a:xfrm>
            <a:off x="5406029" y="3173653"/>
            <a:ext cx="1908580" cy="3068628"/>
          </a:xfrm>
          <a:prstGeom prst="rect">
            <a:avLst/>
          </a:prstGeom>
        </p:spPr>
      </p:pic>
    </p:spTree>
    <p:extLst>
      <p:ext uri="{BB962C8B-B14F-4D97-AF65-F5344CB8AC3E}">
        <p14:creationId xmlns:p14="http://schemas.microsoft.com/office/powerpoint/2010/main" val="164205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Expectations for Behaviour</a:t>
            </a:r>
          </a:p>
        </p:txBody>
      </p:sp>
      <p:sp>
        <p:nvSpPr>
          <p:cNvPr id="2" name="Content Placeholder 1"/>
          <p:cNvSpPr>
            <a:spLocks noGrp="1"/>
          </p:cNvSpPr>
          <p:nvPr>
            <p:ph idx="1"/>
          </p:nvPr>
        </p:nvSpPr>
        <p:spPr/>
        <p:txBody>
          <a:bodyPr/>
          <a:lstStyle/>
          <a:p>
            <a:pPr lvl="0"/>
            <a:r>
              <a:rPr lang="en-GB" b="1" dirty="0"/>
              <a:t>Treat each other with respect</a:t>
            </a:r>
            <a:endParaRPr lang="en-GB" dirty="0"/>
          </a:p>
          <a:p>
            <a:pPr lvl="0"/>
            <a:r>
              <a:rPr lang="en-GB" b="1" dirty="0"/>
              <a:t>Be kind and polite to everyone</a:t>
            </a:r>
            <a:endParaRPr lang="en-GB" dirty="0"/>
          </a:p>
          <a:p>
            <a:pPr lvl="0"/>
            <a:r>
              <a:rPr lang="en-GB" b="1" dirty="0"/>
              <a:t>Tell the truth</a:t>
            </a:r>
            <a:endParaRPr lang="en-GB" dirty="0"/>
          </a:p>
          <a:p>
            <a:pPr lvl="0"/>
            <a:r>
              <a:rPr lang="en-GB" b="1" dirty="0"/>
              <a:t>Look after the school and the things in it</a:t>
            </a:r>
            <a:endParaRPr lang="en-GB" dirty="0"/>
          </a:p>
          <a:p>
            <a:pPr lvl="0"/>
            <a:r>
              <a:rPr lang="en-GB" b="1" dirty="0"/>
              <a:t>Move around the school sensibly</a:t>
            </a:r>
            <a:endParaRPr lang="en-GB" dirty="0"/>
          </a:p>
          <a:p>
            <a:pPr lvl="0"/>
            <a:r>
              <a:rPr lang="en-GB" b="1" dirty="0"/>
              <a:t>Always try your best</a:t>
            </a:r>
            <a:endParaRPr lang="en-GB" dirty="0"/>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3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Our School Uniform in Foundation Stage</a:t>
            </a:r>
          </a:p>
        </p:txBody>
      </p:sp>
      <p:sp>
        <p:nvSpPr>
          <p:cNvPr id="3" name="Content Placeholder 2"/>
          <p:cNvSpPr>
            <a:spLocks noGrp="1"/>
          </p:cNvSpPr>
          <p:nvPr>
            <p:ph idx="1"/>
          </p:nvPr>
        </p:nvSpPr>
        <p:spPr/>
        <p:txBody>
          <a:bodyPr>
            <a:normAutofit fontScale="92500" lnSpcReduction="10000"/>
          </a:bodyPr>
          <a:lstStyle/>
          <a:p>
            <a:r>
              <a:rPr lang="en-GB" dirty="0"/>
              <a:t>Please send you child to school in clothes that are easy for them to manage by themselves; we suggest elasticated waits for trousers, joggers, shorts or leggings.  These can be navy, black or dark grey (please do not choose lighter blues or light grey and no patterns).</a:t>
            </a:r>
          </a:p>
          <a:p>
            <a:r>
              <a:rPr lang="en-GB" dirty="0"/>
              <a:t>You can choose pinafores or summer dresses (tights can be very hard to manage in the winter) some children wear cycling shorts under their dresses.</a:t>
            </a:r>
          </a:p>
          <a:p>
            <a:r>
              <a:rPr lang="en-GB" dirty="0"/>
              <a:t>Polo shirts can be white, sky blue or navy blue depending on your preference; they all look smart.</a:t>
            </a:r>
          </a:p>
          <a:p>
            <a:r>
              <a:rPr lang="en-GB" dirty="0"/>
              <a:t>The children can have cardigans or sweatshirts; these must be burgundy.  We sell second hand ones via our PTA or you can order from </a:t>
            </a:r>
            <a:r>
              <a:rPr lang="en-GB" dirty="0" err="1"/>
              <a:t>Gooddies</a:t>
            </a:r>
            <a:r>
              <a:rPr lang="en-GB" dirty="0"/>
              <a:t> ~ information to order uniform is in your pack.</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CAA28D58-97E8-4960-A2E5-A74D2FB2DCE9}"/>
              </a:ext>
            </a:extLst>
          </p:cNvPr>
          <p:cNvPicPr>
            <a:picLocks noChangeAspect="1"/>
          </p:cNvPicPr>
          <p:nvPr/>
        </p:nvPicPr>
        <p:blipFill>
          <a:blip r:embed="rId2"/>
          <a:stretch>
            <a:fillRect/>
          </a:stretch>
        </p:blipFill>
        <p:spPr>
          <a:xfrm>
            <a:off x="2186687" y="816637"/>
            <a:ext cx="4310246" cy="5742930"/>
          </a:xfrm>
          <a:prstGeom prst="rect">
            <a:avLst/>
          </a:prstGeom>
        </p:spPr>
      </p:pic>
    </p:spTree>
    <p:extLst>
      <p:ext uri="{BB962C8B-B14F-4D97-AF65-F5344CB8AC3E}">
        <p14:creationId xmlns:p14="http://schemas.microsoft.com/office/powerpoint/2010/main" val="22767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Trainers with Velcro are best!</a:t>
            </a:r>
          </a:p>
        </p:txBody>
      </p:sp>
      <p:pic>
        <p:nvPicPr>
          <p:cNvPr id="7" name="Content Placeholder 6">
            <a:extLst>
              <a:ext uri="{FF2B5EF4-FFF2-40B4-BE49-F238E27FC236}">
                <a16:creationId xmlns:a16="http://schemas.microsoft.com/office/drawing/2014/main" id="{CF52D6CA-9270-4BB5-9E2E-15F0508A16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6182" y="1619952"/>
            <a:ext cx="5896098" cy="4422074"/>
          </a:xfrm>
        </p:spPr>
      </p:pic>
    </p:spTree>
    <p:extLst>
      <p:ext uri="{BB962C8B-B14F-4D97-AF65-F5344CB8AC3E}">
        <p14:creationId xmlns:p14="http://schemas.microsoft.com/office/powerpoint/2010/main" val="1387389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Being Ready for School</a:t>
            </a:r>
          </a:p>
        </p:txBody>
      </p:sp>
      <p:sp>
        <p:nvSpPr>
          <p:cNvPr id="2" name="Content Placeholder 1"/>
          <p:cNvSpPr>
            <a:spLocks noGrp="1"/>
          </p:cNvSpPr>
          <p:nvPr>
            <p:ph idx="1"/>
          </p:nvPr>
        </p:nvSpPr>
        <p:spPr>
          <a:xfrm>
            <a:off x="838200" y="1700808"/>
            <a:ext cx="7467600" cy="4288917"/>
          </a:xfrm>
        </p:spPr>
        <p:txBody>
          <a:bodyPr>
            <a:normAutofit fontScale="92500" lnSpcReduction="10000"/>
          </a:bodyPr>
          <a:lstStyle/>
          <a:p>
            <a:endParaRPr lang="en-GB" dirty="0"/>
          </a:p>
          <a:p>
            <a:r>
              <a:rPr lang="en-US" dirty="0"/>
              <a:t>You can help prepare your child for school by encouraging their </a:t>
            </a:r>
            <a:r>
              <a:rPr lang="en-US" b="1" dirty="0"/>
              <a:t>independence</a:t>
            </a:r>
            <a:r>
              <a:rPr lang="en-US" dirty="0"/>
              <a:t> as much as possible and being positive when talking about school. </a:t>
            </a:r>
            <a:endParaRPr lang="en-GB" dirty="0"/>
          </a:p>
          <a:p>
            <a:r>
              <a:rPr lang="en-GB" dirty="0"/>
              <a:t>Help your child to go to the toilet all by themselves, including wiping and handwashing.</a:t>
            </a:r>
          </a:p>
          <a:p>
            <a:r>
              <a:rPr lang="en-GB" dirty="0"/>
              <a:t>Encourage your child to manage their own clothing such as coats and jumpers ~ but of course we will help (hence no laces!)</a:t>
            </a:r>
          </a:p>
          <a:p>
            <a:r>
              <a:rPr lang="en-GB" dirty="0"/>
              <a:t>Practise recognising their name or the first letter of their name.  If practising writing their name please remember to only use a capital at the beginning e.g. Ada, Billy, Clara, </a:t>
            </a:r>
            <a:r>
              <a:rPr lang="en-GB" dirty="0" err="1"/>
              <a:t>Dhruv</a:t>
            </a:r>
            <a:r>
              <a:rPr lang="en-GB" dirty="0"/>
              <a:t>, Emily </a:t>
            </a:r>
            <a:r>
              <a:rPr lang="en-GB" dirty="0" err="1"/>
              <a:t>etc</a:t>
            </a:r>
            <a:endParaRPr lang="en-GB" dirty="0"/>
          </a:p>
          <a:p>
            <a:pPr>
              <a:defRPr/>
            </a:pPr>
            <a:r>
              <a:rPr lang="en-GB" dirty="0"/>
              <a:t>Please label all their clothes ~ check out </a:t>
            </a:r>
            <a:r>
              <a:rPr lang="en-GB" dirty="0" err="1"/>
              <a:t>Stickins</a:t>
            </a:r>
            <a:r>
              <a:rPr lang="en-GB" dirty="0"/>
              <a:t> as they really do work</a:t>
            </a:r>
          </a:p>
          <a:p>
            <a:pPr>
              <a:defRPr/>
            </a:pPr>
            <a:r>
              <a:rPr lang="en-GB" dirty="0"/>
              <a:t>Always send in a coat – we will go outside in all weathers.</a:t>
            </a:r>
          </a:p>
          <a:p>
            <a:endParaRPr lang="en-GB" dirty="0"/>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5A683-5FCB-4B69-BC30-4E9B0E4C5578}"/>
              </a:ext>
            </a:extLst>
          </p:cNvPr>
          <p:cNvPicPr>
            <a:picLocks noChangeAspect="1"/>
          </p:cNvPicPr>
          <p:nvPr/>
        </p:nvPicPr>
        <p:blipFill>
          <a:blip r:embed="rId2"/>
          <a:stretch>
            <a:fillRect/>
          </a:stretch>
        </p:blipFill>
        <p:spPr>
          <a:xfrm>
            <a:off x="306156" y="836712"/>
            <a:ext cx="8531688" cy="4809684"/>
          </a:xfrm>
          <a:prstGeom prst="rect">
            <a:avLst/>
          </a:prstGeom>
        </p:spPr>
      </p:pic>
    </p:spTree>
    <p:extLst>
      <p:ext uri="{BB962C8B-B14F-4D97-AF65-F5344CB8AC3E}">
        <p14:creationId xmlns:p14="http://schemas.microsoft.com/office/powerpoint/2010/main" val="495540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96E44-56BA-4975-9F5D-81A65FF7ADFC}"/>
              </a:ext>
            </a:extLst>
          </p:cNvPr>
          <p:cNvPicPr>
            <a:picLocks noChangeAspect="1"/>
          </p:cNvPicPr>
          <p:nvPr/>
        </p:nvPicPr>
        <p:blipFill>
          <a:blip r:embed="rId2"/>
          <a:stretch>
            <a:fillRect/>
          </a:stretch>
        </p:blipFill>
        <p:spPr>
          <a:xfrm>
            <a:off x="590205" y="620786"/>
            <a:ext cx="7963590" cy="5616427"/>
          </a:xfrm>
          <a:prstGeom prst="rect">
            <a:avLst/>
          </a:prstGeom>
        </p:spPr>
      </p:pic>
    </p:spTree>
    <p:extLst>
      <p:ext uri="{BB962C8B-B14F-4D97-AF65-F5344CB8AC3E}">
        <p14:creationId xmlns:p14="http://schemas.microsoft.com/office/powerpoint/2010/main" val="337781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B441762-7B97-424C-BF0A-1764663B8E9F}"/>
              </a:ext>
            </a:extLst>
          </p:cNvPr>
          <p:cNvSpPr>
            <a:spLocks noGrp="1"/>
          </p:cNvSpPr>
          <p:nvPr>
            <p:ph type="title"/>
          </p:nvPr>
        </p:nvSpPr>
        <p:spPr/>
        <p:txBody>
          <a:bodyPr>
            <a:normAutofit/>
          </a:bodyPr>
          <a:lstStyle/>
          <a:p>
            <a:r>
              <a:rPr lang="en-GB" dirty="0"/>
              <a:t>Foundation Stage 1</a:t>
            </a:r>
            <a:br>
              <a:rPr lang="en-GB" dirty="0"/>
            </a:br>
            <a:r>
              <a:rPr lang="en-GB" dirty="0"/>
              <a:t>ROBIN</a:t>
            </a:r>
          </a:p>
        </p:txBody>
      </p:sp>
      <p:sp>
        <p:nvSpPr>
          <p:cNvPr id="8" name="Content Placeholder 7">
            <a:extLst>
              <a:ext uri="{FF2B5EF4-FFF2-40B4-BE49-F238E27FC236}">
                <a16:creationId xmlns:a16="http://schemas.microsoft.com/office/drawing/2014/main" id="{45D59559-F663-4F3A-86F3-65164BE4328E}"/>
              </a:ext>
            </a:extLst>
          </p:cNvPr>
          <p:cNvSpPr>
            <a:spLocks noGrp="1"/>
          </p:cNvSpPr>
          <p:nvPr>
            <p:ph idx="1"/>
          </p:nvPr>
        </p:nvSpPr>
        <p:spPr/>
        <p:txBody>
          <a:bodyPr/>
          <a:lstStyle/>
          <a:p>
            <a:endParaRPr lang="en-GB" dirty="0"/>
          </a:p>
        </p:txBody>
      </p:sp>
      <p:pic>
        <p:nvPicPr>
          <p:cNvPr id="9" name="Picture 8">
            <a:extLst>
              <a:ext uri="{FF2B5EF4-FFF2-40B4-BE49-F238E27FC236}">
                <a16:creationId xmlns:a16="http://schemas.microsoft.com/office/drawing/2014/main" id="{CC90C9C4-2137-4037-BAE6-782C232D4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681" y="2312631"/>
            <a:ext cx="1420202" cy="2130303"/>
          </a:xfrm>
          <a:prstGeom prst="rect">
            <a:avLst/>
          </a:prstGeom>
        </p:spPr>
      </p:pic>
      <p:pic>
        <p:nvPicPr>
          <p:cNvPr id="10" name="Picture 9">
            <a:extLst>
              <a:ext uri="{FF2B5EF4-FFF2-40B4-BE49-F238E27FC236}">
                <a16:creationId xmlns:a16="http://schemas.microsoft.com/office/drawing/2014/main" id="{921C0CF1-EA78-463E-8D85-4B2BEA003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6" y="2312632"/>
            <a:ext cx="1420202" cy="2130303"/>
          </a:xfrm>
          <a:prstGeom prst="rect">
            <a:avLst/>
          </a:prstGeom>
        </p:spPr>
      </p:pic>
      <p:pic>
        <p:nvPicPr>
          <p:cNvPr id="1026" name="Picture 2" descr="Animals | Flashcards">
            <a:extLst>
              <a:ext uri="{FF2B5EF4-FFF2-40B4-BE49-F238E27FC236}">
                <a16:creationId xmlns:a16="http://schemas.microsoft.com/office/drawing/2014/main" id="{03C76E73-B0D4-44C7-88E8-0C321E50F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342" y="4442934"/>
            <a:ext cx="1716724" cy="171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583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6949-D98F-4B9F-A47B-1AB01BC1B755}"/>
              </a:ext>
            </a:extLst>
          </p:cNvPr>
          <p:cNvSpPr>
            <a:spLocks noGrp="1"/>
          </p:cNvSpPr>
          <p:nvPr>
            <p:ph type="title"/>
          </p:nvPr>
        </p:nvSpPr>
        <p:spPr/>
        <p:txBody>
          <a:bodyPr/>
          <a:lstStyle/>
          <a:p>
            <a:endParaRPr lang="en-GB" sz="3600" dirty="0"/>
          </a:p>
        </p:txBody>
      </p:sp>
      <p:pic>
        <p:nvPicPr>
          <p:cNvPr id="4" name="Content Placeholder 3">
            <a:extLst>
              <a:ext uri="{FF2B5EF4-FFF2-40B4-BE49-F238E27FC236}">
                <a16:creationId xmlns:a16="http://schemas.microsoft.com/office/drawing/2014/main" id="{2E28A3E1-BF81-4BEA-B8BD-B6F7F5E7EBAE}"/>
              </a:ext>
            </a:extLst>
          </p:cNvPr>
          <p:cNvPicPr>
            <a:picLocks noGrp="1" noChangeAspect="1"/>
          </p:cNvPicPr>
          <p:nvPr>
            <p:ph idx="1"/>
          </p:nvPr>
        </p:nvPicPr>
        <p:blipFill>
          <a:blip r:embed="rId2"/>
          <a:stretch>
            <a:fillRect/>
          </a:stretch>
        </p:blipFill>
        <p:spPr>
          <a:xfrm>
            <a:off x="899592" y="1340768"/>
            <a:ext cx="6151496" cy="4338507"/>
          </a:xfrm>
          <a:prstGeom prst="rect">
            <a:avLst/>
          </a:prstGeom>
        </p:spPr>
      </p:pic>
    </p:spTree>
    <p:extLst>
      <p:ext uri="{BB962C8B-B14F-4D97-AF65-F5344CB8AC3E}">
        <p14:creationId xmlns:p14="http://schemas.microsoft.com/office/powerpoint/2010/main" val="2212048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Any questions?</a:t>
            </a:r>
          </a:p>
        </p:txBody>
      </p:sp>
      <p:sp>
        <p:nvSpPr>
          <p:cNvPr id="2" name="Content Placeholder 1"/>
          <p:cNvSpPr>
            <a:spLocks noGrp="1"/>
          </p:cNvSpPr>
          <p:nvPr>
            <p:ph idx="1"/>
          </p:nvPr>
        </p:nvSpPr>
        <p:spPr/>
        <p:txBody>
          <a:bodyPr/>
          <a:lstStyle/>
          <a:p>
            <a:r>
              <a:rPr lang="en-GB" dirty="0"/>
              <a:t>We are so looking forward to your children joining us; we recognise what a big event this is within your family unit and we want to get it right for you and your child. </a:t>
            </a:r>
          </a:p>
          <a:p>
            <a:r>
              <a:rPr lang="en-US" dirty="0"/>
              <a:t>W</a:t>
            </a:r>
            <a:r>
              <a:rPr lang="en-GB" dirty="0"/>
              <a:t>e hope you have had the opportunity to have a look around the Foundation Stage to see the learning environment. </a:t>
            </a:r>
          </a:p>
          <a:p>
            <a:r>
              <a:rPr lang="en-GB" dirty="0"/>
              <a:t>If you think of anything at all that you didn’t ask or need to know, just get in touch by phone or email.</a:t>
            </a:r>
          </a:p>
        </p:txBody>
      </p:sp>
      <p:pic>
        <p:nvPicPr>
          <p:cNvPr id="4" name="Picture 2"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5413103"/>
            <a:ext cx="880133" cy="113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692695"/>
            <a:ext cx="8041440" cy="1186541"/>
          </a:xfrm>
        </p:spPr>
        <p:txBody>
          <a:bodyPr>
            <a:normAutofit fontScale="90000"/>
          </a:bodyPr>
          <a:lstStyle/>
          <a:p>
            <a:r>
              <a:rPr lang="en-GB" dirty="0"/>
              <a:t>Foundation Stage 2: 3 classes</a:t>
            </a:r>
            <a:br>
              <a:rPr lang="en-GB" sz="2400" dirty="0"/>
            </a:br>
            <a:r>
              <a:rPr lang="en-GB" sz="2400" dirty="0"/>
              <a:t>DOVE, MAGPIE AND WOODPECKER</a:t>
            </a:r>
            <a:br>
              <a:rPr lang="en-GB" dirty="0"/>
            </a:br>
            <a:endParaRPr lang="en-GB" dirty="0"/>
          </a:p>
        </p:txBody>
      </p:sp>
      <p:pic>
        <p:nvPicPr>
          <p:cNvPr id="17" name="Content Placeholder 16">
            <a:extLst>
              <a:ext uri="{FF2B5EF4-FFF2-40B4-BE49-F238E27FC236}">
                <a16:creationId xmlns:a16="http://schemas.microsoft.com/office/drawing/2014/main" id="{A53EACAA-1C3E-4B0B-92A0-D78FFBD39E0D}"/>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0511" y="1998800"/>
            <a:ext cx="1279720" cy="1858715"/>
          </a:xfrm>
          <a:prstGeom prst="rect">
            <a:avLst/>
          </a:prstGeom>
          <a:noFill/>
          <a:ln>
            <a:noFill/>
          </a:ln>
        </p:spPr>
      </p:pic>
      <p:pic>
        <p:nvPicPr>
          <p:cNvPr id="4" name="Picture 2" descr="C:\Users\head\AppData\Local\Microsoft\Windows\Temporary Internet Files\Content.Outlook\XRZIB7GF\walter logo 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260648"/>
            <a:ext cx="880133" cy="11346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53AA052-BC98-43C7-B8E8-33BD2E33DAA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280" y="1998800"/>
            <a:ext cx="1279720" cy="1858715"/>
          </a:xfrm>
          <a:prstGeom prst="rect">
            <a:avLst/>
          </a:prstGeom>
          <a:noFill/>
          <a:ln>
            <a:noFill/>
          </a:ln>
        </p:spPr>
      </p:pic>
      <p:pic>
        <p:nvPicPr>
          <p:cNvPr id="25" name="Picture 11">
            <a:extLst>
              <a:ext uri="{FF2B5EF4-FFF2-40B4-BE49-F238E27FC236}">
                <a16:creationId xmlns:a16="http://schemas.microsoft.com/office/drawing/2014/main" id="{ECC6EC3B-C4C7-4E09-80F0-7EFC8D5A7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120" y="3789072"/>
            <a:ext cx="96361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descr="Eurasian Collared Dove, Streptopelia Decaocto, Often Called The ...">
            <a:extLst>
              <a:ext uri="{FF2B5EF4-FFF2-40B4-BE49-F238E27FC236}">
                <a16:creationId xmlns:a16="http://schemas.microsoft.com/office/drawing/2014/main" id="{ED719A35-73E7-4807-A126-19658B4F955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2117" y="3758909"/>
            <a:ext cx="981075" cy="962025"/>
          </a:xfrm>
          <a:prstGeom prst="rect">
            <a:avLst/>
          </a:prstGeom>
          <a:noFill/>
          <a:ln>
            <a:noFill/>
          </a:ln>
        </p:spPr>
      </p:pic>
      <p:pic>
        <p:nvPicPr>
          <p:cNvPr id="27" name="Picture 12">
            <a:extLst>
              <a:ext uri="{FF2B5EF4-FFF2-40B4-BE49-F238E27FC236}">
                <a16:creationId xmlns:a16="http://schemas.microsoft.com/office/drawing/2014/main" id="{C7E79016-EEA2-4DBE-86F1-7DF646AB9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7622" y="3743746"/>
            <a:ext cx="890587"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83C4A34-F48D-4F84-AD97-85C6D3107EA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0778" y="2060848"/>
            <a:ext cx="1097405" cy="1296144"/>
          </a:xfrm>
          <a:prstGeom prst="rect">
            <a:avLst/>
          </a:prstGeom>
          <a:noFill/>
        </p:spPr>
      </p:pic>
      <p:pic>
        <p:nvPicPr>
          <p:cNvPr id="11" name="Picture 10">
            <a:extLst>
              <a:ext uri="{FF2B5EF4-FFF2-40B4-BE49-F238E27FC236}">
                <a16:creationId xmlns:a16="http://schemas.microsoft.com/office/drawing/2014/main" id="{14083000-3845-446E-A2D0-4B483671563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286910" y="2564904"/>
            <a:ext cx="1000102" cy="1353492"/>
          </a:xfrm>
          <a:prstGeom prst="rect">
            <a:avLst/>
          </a:prstGeom>
        </p:spPr>
      </p:pic>
      <p:pic>
        <p:nvPicPr>
          <p:cNvPr id="12" name="Picture 11">
            <a:extLst>
              <a:ext uri="{FF2B5EF4-FFF2-40B4-BE49-F238E27FC236}">
                <a16:creationId xmlns:a16="http://schemas.microsoft.com/office/drawing/2014/main" id="{22DFCE25-FE25-4689-8D64-E1AF4DAB0AE7}"/>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1541" y="5053563"/>
            <a:ext cx="948690" cy="1427480"/>
          </a:xfrm>
          <a:prstGeom prst="rect">
            <a:avLst/>
          </a:prstGeom>
          <a:noFill/>
        </p:spPr>
      </p:pic>
      <p:pic>
        <p:nvPicPr>
          <p:cNvPr id="13" name="Picture 12">
            <a:extLst>
              <a:ext uri="{FF2B5EF4-FFF2-40B4-BE49-F238E27FC236}">
                <a16:creationId xmlns:a16="http://schemas.microsoft.com/office/drawing/2014/main" id="{08017460-A938-4532-B6EF-CC166F47BA1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91880" y="5015946"/>
            <a:ext cx="975360" cy="1468120"/>
          </a:xfrm>
          <a:prstGeom prst="rect">
            <a:avLst/>
          </a:prstGeom>
          <a:noFill/>
        </p:spPr>
      </p:pic>
      <p:pic>
        <p:nvPicPr>
          <p:cNvPr id="14" name="Picture 13">
            <a:extLst>
              <a:ext uri="{FF2B5EF4-FFF2-40B4-BE49-F238E27FC236}">
                <a16:creationId xmlns:a16="http://schemas.microsoft.com/office/drawing/2014/main" id="{21D14EF1-4E7C-4848-A6EC-2E760AC7C93C}"/>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28651" y="5065471"/>
            <a:ext cx="971550" cy="1461770"/>
          </a:xfrm>
          <a:prstGeom prst="rect">
            <a:avLst/>
          </a:prstGeom>
          <a:noFill/>
        </p:spPr>
      </p:pic>
    </p:spTree>
    <p:extLst>
      <p:ext uri="{BB962C8B-B14F-4D97-AF65-F5344CB8AC3E}">
        <p14:creationId xmlns:p14="http://schemas.microsoft.com/office/powerpoint/2010/main" val="218582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475A-130F-4BB7-99A7-9EDD768D20F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03A7FBF-7AD8-4339-837D-4EFE8F3B50C2}"/>
              </a:ext>
            </a:extLst>
          </p:cNvPr>
          <p:cNvSpPr>
            <a:spLocks noGrp="1"/>
          </p:cNvSpPr>
          <p:nvPr>
            <p:ph idx="1"/>
          </p:nvPr>
        </p:nvSpPr>
        <p:spPr/>
        <p:txBody>
          <a:bodyPr/>
          <a:lstStyle/>
          <a:p>
            <a:endParaRPr lang="en-GB"/>
          </a:p>
        </p:txBody>
      </p:sp>
      <p:pic>
        <p:nvPicPr>
          <p:cNvPr id="4" name="Content Placeholder 3">
            <a:extLst>
              <a:ext uri="{FF2B5EF4-FFF2-40B4-BE49-F238E27FC236}">
                <a16:creationId xmlns:a16="http://schemas.microsoft.com/office/drawing/2014/main" id="{9165429F-5FB8-4EEE-AEA7-057BB56F8767}"/>
              </a:ext>
            </a:extLst>
          </p:cNvPr>
          <p:cNvPicPr>
            <a:picLocks noChangeAspect="1"/>
          </p:cNvPicPr>
          <p:nvPr/>
        </p:nvPicPr>
        <p:blipFill>
          <a:blip r:embed="rId2"/>
          <a:stretch>
            <a:fillRect/>
          </a:stretch>
        </p:blipFill>
        <p:spPr>
          <a:xfrm>
            <a:off x="609599" y="908720"/>
            <a:ext cx="6443597" cy="4471068"/>
          </a:xfrm>
          <a:prstGeom prst="rect">
            <a:avLst/>
          </a:prstGeom>
        </p:spPr>
      </p:pic>
    </p:spTree>
    <p:extLst>
      <p:ext uri="{BB962C8B-B14F-4D97-AF65-F5344CB8AC3E}">
        <p14:creationId xmlns:p14="http://schemas.microsoft.com/office/powerpoint/2010/main" val="275916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1179-8F51-46CA-9A83-620F07108B51}"/>
              </a:ext>
            </a:extLst>
          </p:cNvPr>
          <p:cNvSpPr>
            <a:spLocks noGrp="1"/>
          </p:cNvSpPr>
          <p:nvPr>
            <p:ph type="title"/>
          </p:nvPr>
        </p:nvSpPr>
        <p:spPr/>
        <p:txBody>
          <a:bodyPr/>
          <a:lstStyle/>
          <a:p>
            <a:r>
              <a:rPr lang="en-GB" dirty="0"/>
              <a:t>Daily routine in Robin  </a:t>
            </a:r>
          </a:p>
        </p:txBody>
      </p:sp>
      <p:sp>
        <p:nvSpPr>
          <p:cNvPr id="3" name="Content Placeholder 2">
            <a:extLst>
              <a:ext uri="{FF2B5EF4-FFF2-40B4-BE49-F238E27FC236}">
                <a16:creationId xmlns:a16="http://schemas.microsoft.com/office/drawing/2014/main" id="{72356C9F-6066-4287-BC4A-30473778C529}"/>
              </a:ext>
            </a:extLst>
          </p:cNvPr>
          <p:cNvSpPr>
            <a:spLocks noGrp="1"/>
          </p:cNvSpPr>
          <p:nvPr>
            <p:ph idx="1"/>
          </p:nvPr>
        </p:nvSpPr>
        <p:spPr>
          <a:xfrm>
            <a:off x="467544" y="1955654"/>
            <a:ext cx="7346778" cy="4292746"/>
          </a:xfrm>
        </p:spPr>
        <p:txBody>
          <a:bodyPr>
            <a:normAutofit lnSpcReduction="10000"/>
          </a:bodyPr>
          <a:lstStyle/>
          <a:p>
            <a:r>
              <a:rPr lang="en-US" dirty="0"/>
              <a:t>Robin gate will open at 8:30am and close at 8:40pm</a:t>
            </a:r>
          </a:p>
          <a:p>
            <a:r>
              <a:rPr lang="en-US" dirty="0"/>
              <a:t>Children will independently walk into the classroom and start putting their belongings away – there will be an adult inside to support them.</a:t>
            </a:r>
          </a:p>
          <a:p>
            <a:r>
              <a:rPr lang="en-US" dirty="0"/>
              <a:t>Children will sit down for register after exploring the resources</a:t>
            </a:r>
          </a:p>
          <a:p>
            <a:r>
              <a:rPr lang="en-US" dirty="0"/>
              <a:t>Whole class input – this could be a story, group singing, or a Literacy or Maths input</a:t>
            </a:r>
          </a:p>
          <a:p>
            <a:r>
              <a:rPr lang="en-US" dirty="0"/>
              <a:t>Small groups and independent learning – both inside and outside of the classroom! </a:t>
            </a:r>
          </a:p>
          <a:p>
            <a:r>
              <a:rPr lang="en-US" dirty="0"/>
              <a:t>Dough disco and phonics</a:t>
            </a:r>
          </a:p>
          <a:p>
            <a:r>
              <a:rPr lang="en-US" dirty="0"/>
              <a:t>Home time for our morning children and lunch time for the children who attend for 30 hours</a:t>
            </a:r>
          </a:p>
          <a:p>
            <a:pPr marL="0" indent="0">
              <a:buNone/>
            </a:pPr>
            <a:r>
              <a:rPr lang="en-US" dirty="0"/>
              <a:t>This routine is repeated in the afternoon. </a:t>
            </a:r>
          </a:p>
          <a:p>
            <a:endParaRPr lang="en-US" dirty="0"/>
          </a:p>
          <a:p>
            <a:endParaRPr lang="en-GB" dirty="0"/>
          </a:p>
        </p:txBody>
      </p:sp>
      <p:pic>
        <p:nvPicPr>
          <p:cNvPr id="4" name="Picture 2" descr="Animals | Flashcards">
            <a:extLst>
              <a:ext uri="{FF2B5EF4-FFF2-40B4-BE49-F238E27FC236}">
                <a16:creationId xmlns:a16="http://schemas.microsoft.com/office/drawing/2014/main" id="{4F5DD666-CC37-499F-8897-05AA97BA6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237" y="213676"/>
            <a:ext cx="1716724" cy="171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003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431A-EDD2-4DB0-BA03-5CE3A692141F}"/>
              </a:ext>
            </a:extLst>
          </p:cNvPr>
          <p:cNvSpPr>
            <a:spLocks noGrp="1"/>
          </p:cNvSpPr>
          <p:nvPr>
            <p:ph type="title"/>
          </p:nvPr>
        </p:nvSpPr>
        <p:spPr/>
        <p:txBody>
          <a:bodyPr/>
          <a:lstStyle/>
          <a:p>
            <a:r>
              <a:rPr lang="en-GB" dirty="0"/>
              <a:t>Daily routine in F2</a:t>
            </a:r>
          </a:p>
        </p:txBody>
      </p:sp>
      <p:sp>
        <p:nvSpPr>
          <p:cNvPr id="3" name="Content Placeholder 2">
            <a:extLst>
              <a:ext uri="{FF2B5EF4-FFF2-40B4-BE49-F238E27FC236}">
                <a16:creationId xmlns:a16="http://schemas.microsoft.com/office/drawing/2014/main" id="{6AB14AD1-47E8-48D4-92F8-DD61D74C63AE}"/>
              </a:ext>
            </a:extLst>
          </p:cNvPr>
          <p:cNvSpPr>
            <a:spLocks noGrp="1"/>
          </p:cNvSpPr>
          <p:nvPr>
            <p:ph idx="1"/>
          </p:nvPr>
        </p:nvSpPr>
        <p:spPr>
          <a:xfrm>
            <a:off x="609599" y="1556792"/>
            <a:ext cx="6347714" cy="4484571"/>
          </a:xfrm>
        </p:spPr>
        <p:txBody>
          <a:bodyPr>
            <a:normAutofit fontScale="92500" lnSpcReduction="10000"/>
          </a:bodyPr>
          <a:lstStyle/>
          <a:p>
            <a:r>
              <a:rPr lang="en-GB" dirty="0"/>
              <a:t>Arrive at your class gate at 8.40</a:t>
            </a:r>
          </a:p>
          <a:p>
            <a:r>
              <a:rPr lang="en-GB" dirty="0"/>
              <a:t>Children will come through the gate independently and into their classrooms to put their belongings away ready for register</a:t>
            </a:r>
          </a:p>
          <a:p>
            <a:r>
              <a:rPr lang="en-GB" dirty="0"/>
              <a:t>Whole class input</a:t>
            </a:r>
          </a:p>
          <a:p>
            <a:r>
              <a:rPr lang="en-GB" dirty="0"/>
              <a:t>Small groups and independent learning</a:t>
            </a:r>
          </a:p>
          <a:p>
            <a:r>
              <a:rPr lang="en-GB" dirty="0"/>
              <a:t>Dough disco and phonics </a:t>
            </a:r>
          </a:p>
          <a:p>
            <a:r>
              <a:rPr lang="en-GB" dirty="0"/>
              <a:t>Lunch </a:t>
            </a:r>
          </a:p>
          <a:p>
            <a:r>
              <a:rPr lang="en-GB" dirty="0"/>
              <a:t>Register</a:t>
            </a:r>
          </a:p>
          <a:p>
            <a:r>
              <a:rPr lang="en-GB" dirty="0"/>
              <a:t>Guided reading </a:t>
            </a:r>
          </a:p>
          <a:p>
            <a:r>
              <a:rPr lang="en-GB" dirty="0"/>
              <a:t>Independent learning </a:t>
            </a:r>
          </a:p>
          <a:p>
            <a:r>
              <a:rPr lang="en-GB" dirty="0"/>
              <a:t>Whole class input </a:t>
            </a:r>
          </a:p>
          <a:p>
            <a:r>
              <a:rPr lang="en-GB" dirty="0"/>
              <a:t>Story and home time </a:t>
            </a:r>
          </a:p>
          <a:p>
            <a:endParaRPr lang="en-GB" dirty="0"/>
          </a:p>
          <a:p>
            <a:endParaRPr lang="en-GB" dirty="0"/>
          </a:p>
        </p:txBody>
      </p:sp>
      <p:pic>
        <p:nvPicPr>
          <p:cNvPr id="4" name="Picture 3" descr="Eurasian Collared Dove, Streptopelia Decaocto, Often Called The ...">
            <a:extLst>
              <a:ext uri="{FF2B5EF4-FFF2-40B4-BE49-F238E27FC236}">
                <a16:creationId xmlns:a16="http://schemas.microsoft.com/office/drawing/2014/main" id="{F28F1119-FBBE-4BB8-B511-2E10774571E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692696"/>
            <a:ext cx="981075" cy="962025"/>
          </a:xfrm>
          <a:prstGeom prst="rect">
            <a:avLst/>
          </a:prstGeom>
          <a:noFill/>
          <a:ln>
            <a:noFill/>
          </a:ln>
        </p:spPr>
      </p:pic>
      <p:pic>
        <p:nvPicPr>
          <p:cNvPr id="5" name="Picture 11">
            <a:extLst>
              <a:ext uri="{FF2B5EF4-FFF2-40B4-BE49-F238E27FC236}">
                <a16:creationId xmlns:a16="http://schemas.microsoft.com/office/drawing/2014/main" id="{4746B9BB-7E2A-4D9C-9037-C4B64D97D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395" y="753021"/>
            <a:ext cx="96361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a:extLst>
              <a:ext uri="{FF2B5EF4-FFF2-40B4-BE49-F238E27FC236}">
                <a16:creationId xmlns:a16="http://schemas.microsoft.com/office/drawing/2014/main" id="{8B4A84E5-539E-40B8-8E86-7CF10296F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312" y="696781"/>
            <a:ext cx="890587"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42321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2229</Words>
  <Application>Microsoft Office PowerPoint</Application>
  <PresentationFormat>On-screen Show (4:3)</PresentationFormat>
  <Paragraphs>158</Paragraphs>
  <Slides>51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Courier New</vt:lpstr>
      <vt:lpstr>Trebuchet MS</vt:lpstr>
      <vt:lpstr>Wingdings 3</vt:lpstr>
      <vt:lpstr>Facet</vt:lpstr>
      <vt:lpstr>Walter Infant School &amp; Nursery </vt:lpstr>
      <vt:lpstr>Welcome to Walter Infant School and Nursery </vt:lpstr>
      <vt:lpstr>Our Rationale</vt:lpstr>
      <vt:lpstr>The Foundation Stage Team</vt:lpstr>
      <vt:lpstr>Foundation Stage 1 ROBIN</vt:lpstr>
      <vt:lpstr>Foundation Stage 2: 3 classes DOVE, MAGPIE AND WOODPECKER </vt:lpstr>
      <vt:lpstr>PowerPoint Presentation</vt:lpstr>
      <vt:lpstr>Daily routine in Robin  </vt:lpstr>
      <vt:lpstr>Daily routine in F2</vt:lpstr>
      <vt:lpstr>The learning opportunities we provide in Foundation build upon the interests of the children and the things they wish to learn about, partnered with the expertise and creativity of the staff, all of which is reflected in the classrooms and outside learning spaces.</vt:lpstr>
      <vt:lpstr>At Walter Infant School and Nursery the children have the opportunity to learn in an environment that is exciting, stimulating, awe-inspiring and memorable.</vt:lpstr>
      <vt:lpstr>PowerPoint Presentation</vt:lpstr>
      <vt:lpstr>How will your children learn at Walter Infant School and Nursery?</vt:lpstr>
      <vt:lpstr>PowerPoint Presentation</vt:lpstr>
      <vt:lpstr>Adult led activities</vt:lpstr>
      <vt:lpstr>Child Initiated Learning</vt:lpstr>
      <vt:lpstr>Early Learning Goals</vt:lpstr>
      <vt:lpstr>Communication and Language</vt:lpstr>
      <vt:lpstr>PowerPoint Presentation</vt:lpstr>
      <vt:lpstr>Personal, Social and Emotional Development</vt:lpstr>
      <vt:lpstr>PowerPoint Presentation</vt:lpstr>
      <vt:lpstr>Physical Development </vt:lpstr>
      <vt:lpstr>PowerPoint Presentation</vt:lpstr>
      <vt:lpstr>Literacy Development</vt:lpstr>
      <vt:lpstr>PowerPoint Presentation</vt:lpstr>
      <vt:lpstr>PowerPoint Presentation</vt:lpstr>
      <vt:lpstr>Mathematical Development</vt:lpstr>
      <vt:lpstr>PowerPoint Presentation</vt:lpstr>
      <vt:lpstr>Understanding the World</vt:lpstr>
      <vt:lpstr>PowerPoint Presentation</vt:lpstr>
      <vt:lpstr>PowerPoint Presentation</vt:lpstr>
      <vt:lpstr>Expressive Arts and Design</vt:lpstr>
      <vt:lpstr>PowerPoint Presentation</vt:lpstr>
      <vt:lpstr>PowerPoint Presentation</vt:lpstr>
      <vt:lpstr>Working Together</vt:lpstr>
      <vt:lpstr>Working Together</vt:lpstr>
      <vt:lpstr>Healthy Schools</vt:lpstr>
      <vt:lpstr>PowerPoint Presentation</vt:lpstr>
      <vt:lpstr>                  Rise and Shine club</vt:lpstr>
      <vt:lpstr>Milk and Fruit</vt:lpstr>
      <vt:lpstr>School Lunches</vt:lpstr>
      <vt:lpstr>Walter Infant School and Nursery Values</vt:lpstr>
      <vt:lpstr>Our Values</vt:lpstr>
      <vt:lpstr>Expectations for Behaviour</vt:lpstr>
      <vt:lpstr>Our School Uniform in Foundation Stage</vt:lpstr>
      <vt:lpstr>Trainers with Velcro are best!</vt:lpstr>
      <vt:lpstr>Being Ready for School</vt:lpstr>
      <vt:lpstr>PowerPoint Presentation</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Walter Infant School</dc:title>
  <dc:creator>Vanessa Mitura</dc:creator>
  <cp:lastModifiedBy>AT16JanesEl (Ellis Janes)</cp:lastModifiedBy>
  <cp:revision>175</cp:revision>
  <cp:lastPrinted>2018-06-14T12:15:35Z</cp:lastPrinted>
  <dcterms:created xsi:type="dcterms:W3CDTF">2016-06-20T07:18:16Z</dcterms:created>
  <dcterms:modified xsi:type="dcterms:W3CDTF">2024-06-24T15:41:25Z</dcterms:modified>
</cp:coreProperties>
</file>