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  <p:sldId id="260" r:id="rId9"/>
    <p:sldId id="266" r:id="rId10"/>
    <p:sldId id="267" r:id="rId11"/>
    <p:sldId id="269" r:id="rId12"/>
    <p:sldId id="268" r:id="rId13"/>
    <p:sldId id="270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F9ECD0-558B-4F19-9E99-C0CF48A9EE2F}" v="281" dt="2019-09-27T09:50:13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>
      <p:cViewPr>
        <p:scale>
          <a:sx n="73" d="100"/>
          <a:sy n="73" d="100"/>
        </p:scale>
        <p:origin x="-10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62F-8185-46E4-A9A1-91769AFCC63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F275-2841-4795-A35D-CB17C817F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62F-8185-46E4-A9A1-91769AFCC63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F275-2841-4795-A35D-CB17C817F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62F-8185-46E4-A9A1-91769AFCC63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F275-2841-4795-A35D-CB17C817F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62F-8185-46E4-A9A1-91769AFCC63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F275-2841-4795-A35D-CB17C817F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62F-8185-46E4-A9A1-91769AFCC63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F275-2841-4795-A35D-CB17C817F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62F-8185-46E4-A9A1-91769AFCC63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F275-2841-4795-A35D-CB17C817F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62F-8185-46E4-A9A1-91769AFCC63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F275-2841-4795-A35D-CB17C817F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62F-8185-46E4-A9A1-91769AFCC63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F275-2841-4795-A35D-CB17C817F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62F-8185-46E4-A9A1-91769AFCC63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F275-2841-4795-A35D-CB17C817F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62F-8185-46E4-A9A1-91769AFCC63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F275-2841-4795-A35D-CB17C817F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62F-8185-46E4-A9A1-91769AFCC63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F275-2841-4795-A35D-CB17C817F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662F-8185-46E4-A9A1-91769AFCC638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FF275-2841-4795-A35D-CB17C817F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vergreenleaf.blogspot.com/2013/04/my-first-blog-award-liebster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ockpicturesforeveryone.com/2010/11/indian-coins-paise.html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llo-son.blogspot.com/2011/04/call-192-daniel-waterbath.html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allsbox.blogspot.com/2010/03/easter-eggs-and-bunnies-hd-wallpaper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7033"/>
            <a:ext cx="77724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Annual General Meeting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27</a:t>
            </a:r>
            <a:r>
              <a:rPr lang="en-GB" baseline="30000" dirty="0"/>
              <a:t>th</a:t>
            </a:r>
            <a:r>
              <a:rPr lang="en-GB" dirty="0"/>
              <a:t> September</a:t>
            </a:r>
            <a:r>
              <a:rPr lang="en-US" sz="3600" dirty="0"/>
              <a:t> 2019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1752600"/>
          </a:xfrm>
        </p:spPr>
        <p:txBody>
          <a:bodyPr>
            <a:normAutofit/>
          </a:bodyPr>
          <a:lstStyle/>
          <a:p>
            <a:endParaRPr lang="en-GB" sz="2000" b="1" dirty="0"/>
          </a:p>
          <a:p>
            <a:r>
              <a:rPr lang="en-GB" sz="2000" b="1" dirty="0"/>
              <a:t>Walter Infant School</a:t>
            </a:r>
            <a:endParaRPr lang="en-US" sz="2000" b="1" u="sng" dirty="0"/>
          </a:p>
          <a:p>
            <a:r>
              <a:rPr lang="en-US" sz="2000" b="1" dirty="0"/>
              <a:t>Parents Association</a:t>
            </a:r>
            <a:endParaRPr lang="en-US" sz="2000" dirty="0"/>
          </a:p>
          <a:p>
            <a:r>
              <a:rPr lang="en-GB" sz="2000" b="1" dirty="0"/>
              <a:t>Registered Charity No. 280323</a:t>
            </a:r>
            <a:endParaRPr lang="en-US" sz="20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Arial"/>
              </a:rPr>
              <a:t>Unrestricted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70" y="20155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/>
              <a:t>THANK YOU!!!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Parent volunteers</a:t>
            </a:r>
          </a:p>
          <a:p>
            <a:pPr lvl="0"/>
            <a:r>
              <a:rPr lang="en-GB" sz="2400" dirty="0"/>
              <a:t>Teachers, in particular Mrs Wheeler, Mrs Prickett, Mr Lee, Mrs Lewis</a:t>
            </a:r>
          </a:p>
          <a:p>
            <a:pPr lvl="0"/>
            <a:r>
              <a:rPr lang="en-GB" sz="2400" dirty="0"/>
              <a:t>Fellow committee</a:t>
            </a: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/>
            <a:endParaRPr lang="en-GB" sz="2000" dirty="0">
              <a:latin typeface="Candara" pitchFamily="34" charset="0"/>
            </a:endParaRPr>
          </a:p>
          <a:p>
            <a:pPr marL="514350" indent="-514350"/>
            <a:endParaRPr lang="en-US" sz="2000" dirty="0">
              <a:latin typeface="Candar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5830C8-EE78-45D6-8217-509E761AE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69524" y="3356992"/>
            <a:ext cx="7204950" cy="3013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7A6C09-F515-4EA2-8A78-CFAAAE264D24}"/>
              </a:ext>
            </a:extLst>
          </p:cNvPr>
          <p:cNvSpPr txBox="1"/>
          <p:nvPr/>
        </p:nvSpPr>
        <p:spPr>
          <a:xfrm>
            <a:off x="132940" y="6858000"/>
            <a:ext cx="8878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evergreenleaf.blogspot.com/2013/04/my-first-blog-award-liebster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78479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/>
              <a:t>Election of PTA Roles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514350" indent="-514350"/>
            <a:r>
              <a:rPr lang="en-GB" sz="2000" dirty="0">
                <a:latin typeface="Candara" pitchFamily="34" charset="0"/>
              </a:rPr>
              <a:t>Re-elections of</a:t>
            </a:r>
          </a:p>
          <a:p>
            <a:pPr marL="0" indent="0">
              <a:buNone/>
            </a:pPr>
            <a:r>
              <a:rPr lang="en-GB" sz="2000" dirty="0">
                <a:latin typeface="Candara" pitchFamily="34" charset="0"/>
              </a:rPr>
              <a:t> </a:t>
            </a:r>
          </a:p>
          <a:p>
            <a:pPr marL="914400" lvl="1" indent="-514350"/>
            <a:r>
              <a:rPr lang="en-GB" sz="1600" dirty="0">
                <a:latin typeface="Candara" pitchFamily="34" charset="0"/>
              </a:rPr>
              <a:t>Co-chairs – Emma Leigh &amp; Tina Penman</a:t>
            </a:r>
          </a:p>
          <a:p>
            <a:pPr marL="914400" lvl="1" indent="-514350"/>
            <a:endParaRPr lang="en-GB" sz="1600" dirty="0">
              <a:latin typeface="Candara" pitchFamily="34" charset="0"/>
            </a:endParaRPr>
          </a:p>
          <a:p>
            <a:pPr marL="514350" indent="-514350"/>
            <a:r>
              <a:rPr lang="en-GB" sz="2000" dirty="0">
                <a:latin typeface="Candara" pitchFamily="34" charset="0"/>
              </a:rPr>
              <a:t>Nominations for Treasurer role</a:t>
            </a:r>
          </a:p>
          <a:p>
            <a:pPr marL="914400" lvl="1" indent="-514350"/>
            <a:r>
              <a:rPr lang="en-GB" sz="1600" dirty="0">
                <a:latin typeface="Candara" pitchFamily="34" charset="0"/>
              </a:rPr>
              <a:t>Kelsey </a:t>
            </a:r>
            <a:r>
              <a:rPr lang="en-GB" sz="1600" dirty="0" err="1">
                <a:latin typeface="Candara" pitchFamily="34" charset="0"/>
              </a:rPr>
              <a:t>Guo</a:t>
            </a:r>
            <a:endParaRPr lang="en-US" sz="1600" dirty="0">
              <a:latin typeface="Candara" pitchFamily="34" charset="0"/>
            </a:endParaRPr>
          </a:p>
          <a:p>
            <a:pPr marL="914400" lvl="1" indent="-514350"/>
            <a:r>
              <a:rPr lang="en-GB" sz="1600" dirty="0">
                <a:latin typeface="Candara" pitchFamily="34" charset="0"/>
              </a:rPr>
              <a:t>??</a:t>
            </a:r>
          </a:p>
          <a:p>
            <a:pPr marL="514350" indent="-514350"/>
            <a:r>
              <a:rPr lang="en-GB" sz="2000" dirty="0">
                <a:latin typeface="Candara" pitchFamily="34" charset="0"/>
              </a:rPr>
              <a:t>Nominations for Secretary</a:t>
            </a:r>
          </a:p>
          <a:p>
            <a:pPr marL="914400" lvl="1" indent="-514350"/>
            <a:r>
              <a:rPr lang="en-GB" sz="1600" dirty="0">
                <a:latin typeface="Candara" pitchFamily="34" charset="0"/>
              </a:rPr>
              <a:t>Rachel Cole</a:t>
            </a:r>
          </a:p>
          <a:p>
            <a:pPr marL="914400" lvl="1" indent="-514350"/>
            <a:r>
              <a:rPr lang="en-GB" sz="1600" dirty="0">
                <a:latin typeface="Candara" pitchFamily="34" charset="0"/>
              </a:rPr>
              <a:t>??</a:t>
            </a:r>
          </a:p>
          <a:p>
            <a:pPr marL="514350" indent="-514350"/>
            <a:r>
              <a:rPr lang="en-GB" sz="2000" dirty="0">
                <a:latin typeface="Candara" pitchFamily="34" charset="0"/>
              </a:rPr>
              <a:t>Propose</a:t>
            </a:r>
          </a:p>
          <a:p>
            <a:pPr marL="514350" indent="-514350"/>
            <a:r>
              <a:rPr lang="en-GB" sz="2000" dirty="0">
                <a:latin typeface="Candara" pitchFamily="34" charset="0"/>
              </a:rPr>
              <a:t>Second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andara" pitchFamily="34" charset="0"/>
              </a:rPr>
              <a:t>Any other business?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Candar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andara" pitchFamily="34" charset="0"/>
              </a:rPr>
              <a:t>Date for 1</a:t>
            </a:r>
            <a:r>
              <a:rPr lang="en-US" sz="2000" baseline="30000" dirty="0">
                <a:latin typeface="Candara" pitchFamily="34" charset="0"/>
              </a:rPr>
              <a:t>st</a:t>
            </a:r>
            <a:r>
              <a:rPr lang="en-US" sz="2000" dirty="0">
                <a:latin typeface="Candara" pitchFamily="34" charset="0"/>
              </a:rPr>
              <a:t> committee meeting of the year</a:t>
            </a:r>
          </a:p>
          <a:p>
            <a:pPr marL="685800" lvl="1"/>
            <a:r>
              <a:rPr lang="en-US" sz="1600" dirty="0">
                <a:latin typeface="Candara" pitchFamily="34" charset="0"/>
              </a:rPr>
              <a:t>Fundraising ideas</a:t>
            </a:r>
          </a:p>
          <a:p>
            <a:pPr marL="685800" lvl="1"/>
            <a:r>
              <a:rPr lang="en-US" sz="1600" dirty="0">
                <a:latin typeface="Candara" pitchFamily="34" charset="0"/>
              </a:rPr>
              <a:t>Dates for events</a:t>
            </a:r>
          </a:p>
          <a:p>
            <a:pPr marL="685800" lvl="1"/>
            <a:r>
              <a:rPr lang="en-US" sz="1600" dirty="0">
                <a:latin typeface="Candara" pitchFamily="34" charset="0"/>
              </a:rPr>
              <a:t>Spending ideas</a:t>
            </a:r>
          </a:p>
          <a:p>
            <a:pPr marL="685800" lvl="1"/>
            <a:endParaRPr lang="en-US" sz="1600" dirty="0">
              <a:latin typeface="Candara" pitchFamily="34" charset="0"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/>
              <a:t>Introductions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514350" indent="-514350"/>
            <a:r>
              <a:rPr lang="en-GB" sz="2000" dirty="0">
                <a:latin typeface="Candara" pitchFamily="34" charset="0"/>
              </a:rPr>
              <a:t>Co-Chairs: Emma Leigh &amp; Tina Penman</a:t>
            </a:r>
          </a:p>
          <a:p>
            <a:pPr marL="514350" indent="-514350"/>
            <a:r>
              <a:rPr lang="en-GB" sz="2000" dirty="0">
                <a:latin typeface="Candara" pitchFamily="34" charset="0"/>
              </a:rPr>
              <a:t>Secretary: Amy Shakespeare</a:t>
            </a:r>
          </a:p>
          <a:p>
            <a:pPr marL="514350" indent="-514350"/>
            <a:r>
              <a:rPr lang="en-GB" sz="2000" dirty="0">
                <a:latin typeface="Candara" pitchFamily="34" charset="0"/>
              </a:rPr>
              <a:t>Treasurer: Rachel Cole</a:t>
            </a:r>
          </a:p>
          <a:p>
            <a:pPr marL="514350" indent="-514350"/>
            <a:r>
              <a:rPr lang="en-GB" sz="2000" dirty="0">
                <a:latin typeface="Candara" pitchFamily="34" charset="0"/>
              </a:rPr>
              <a:t>Teachers</a:t>
            </a:r>
          </a:p>
          <a:p>
            <a:pPr marL="514350" indent="-514350"/>
            <a:r>
              <a:rPr lang="en-GB" sz="2000" dirty="0">
                <a:latin typeface="Candara" pitchFamily="34" charset="0"/>
              </a:rPr>
              <a:t>Parents</a:t>
            </a: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US" sz="2000" dirty="0">
              <a:latin typeface="Candara" pitchFamily="34" charset="0"/>
            </a:endParaRPr>
          </a:p>
          <a:p>
            <a:pPr>
              <a:buNone/>
            </a:pPr>
            <a:endParaRPr lang="en-US" sz="20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andara" pitchFamily="34" charset="0"/>
              </a:rPr>
              <a:t>Apologies for absence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andara" pitchFamily="34" charset="0"/>
              </a:rPr>
              <a:t>Minutes of the 2018 Annual General Meeting</a:t>
            </a:r>
            <a:endParaRPr lang="en-US" sz="1600" dirty="0">
              <a:latin typeface="Candar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andara" pitchFamily="34" charset="0"/>
              </a:rPr>
              <a:t>Chair’s &amp; Treasurer’s Report for 2018/2019 </a:t>
            </a:r>
            <a:r>
              <a:rPr lang="en-US" sz="1600" dirty="0">
                <a:latin typeface="Candara" pitchFamily="34" charset="0"/>
              </a:rPr>
              <a:t>(ending 31</a:t>
            </a:r>
            <a:r>
              <a:rPr lang="en-US" sz="1600" baseline="30000" dirty="0">
                <a:latin typeface="Candara" pitchFamily="34" charset="0"/>
              </a:rPr>
              <a:t>st</a:t>
            </a:r>
            <a:r>
              <a:rPr lang="en-US" sz="1600" dirty="0">
                <a:latin typeface="Candara" pitchFamily="34" charset="0"/>
              </a:rPr>
              <a:t> August 2018)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andara" pitchFamily="34" charset="0"/>
              </a:rPr>
              <a:t>Election of Officers of the Committee</a:t>
            </a:r>
          </a:p>
          <a:p>
            <a:pPr lvl="2"/>
            <a:r>
              <a:rPr lang="en-US" sz="2000" dirty="0">
                <a:latin typeface="Candara" pitchFamily="34" charset="0"/>
              </a:rPr>
              <a:t> Chair</a:t>
            </a:r>
          </a:p>
          <a:p>
            <a:pPr lvl="2"/>
            <a:r>
              <a:rPr lang="en-US" sz="2000" dirty="0">
                <a:latin typeface="Candara" pitchFamily="34" charset="0"/>
              </a:rPr>
              <a:t>Secretary</a:t>
            </a:r>
          </a:p>
          <a:p>
            <a:pPr lvl="2"/>
            <a:r>
              <a:rPr lang="en-US" sz="2000" dirty="0">
                <a:latin typeface="Candara" pitchFamily="34" charset="0"/>
              </a:rPr>
              <a:t>Treasurer</a:t>
            </a:r>
          </a:p>
          <a:p>
            <a:pPr lvl="2"/>
            <a:r>
              <a:rPr lang="en-US" sz="2000" dirty="0">
                <a:latin typeface="Candara" pitchFamily="34" charset="0"/>
              </a:rPr>
              <a:t>Ordinary Committee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andara" pitchFamily="34" charset="0"/>
              </a:rPr>
              <a:t>Date for 1</a:t>
            </a:r>
            <a:r>
              <a:rPr lang="en-US" sz="2000" baseline="30000" dirty="0">
                <a:latin typeface="Candara" pitchFamily="34" charset="0"/>
              </a:rPr>
              <a:t>st</a:t>
            </a:r>
            <a:r>
              <a:rPr lang="en-US" sz="2000" dirty="0">
                <a:latin typeface="Candara" pitchFamily="34" charset="0"/>
              </a:rPr>
              <a:t> committee meeting of the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andara" pitchFamily="34" charset="0"/>
              </a:rPr>
              <a:t>Any other business </a:t>
            </a:r>
          </a:p>
          <a:p>
            <a:pPr>
              <a:buNone/>
            </a:pPr>
            <a:endParaRPr lang="en-US" sz="20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/>
              <a:t>Absences &amp; Minutes from Previous AGM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GB" sz="2000" b="1" dirty="0">
                <a:latin typeface="Candara" pitchFamily="34" charset="0"/>
              </a:rPr>
              <a:t>Any Absences? </a:t>
            </a: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r>
              <a:rPr lang="en-GB" sz="2000" b="1" dirty="0">
                <a:latin typeface="Candara" pitchFamily="34" charset="0"/>
              </a:rPr>
              <a:t>Minutes from previous AGM</a:t>
            </a:r>
            <a:endParaRPr lang="en-US" sz="2000" b="1" dirty="0">
              <a:latin typeface="Candara" pitchFamily="34" charset="0"/>
            </a:endParaRPr>
          </a:p>
          <a:p>
            <a:pPr marL="514350" indent="-514350"/>
            <a:r>
              <a:rPr lang="en-US" sz="2000" dirty="0">
                <a:latin typeface="Candara" pitchFamily="34" charset="0"/>
              </a:rPr>
              <a:t>Held on 12th October 2018 in the Hall</a:t>
            </a:r>
          </a:p>
          <a:p>
            <a:pPr marL="514350" indent="-514350"/>
            <a:r>
              <a:rPr lang="en-GB" sz="2000" dirty="0">
                <a:latin typeface="Candara" pitchFamily="34" charset="0"/>
              </a:rPr>
              <a:t>Available on the school website </a:t>
            </a:r>
          </a:p>
          <a:p>
            <a:pPr marL="514350" indent="-514350"/>
            <a:r>
              <a:rPr lang="en-GB" sz="2000" dirty="0">
                <a:latin typeface="Candara" pitchFamily="34" charset="0"/>
              </a:rPr>
              <a:t>Request for proposer - minutes as a fair representation of last year’s meeting?  </a:t>
            </a:r>
            <a:endParaRPr lang="en-US" sz="2000" dirty="0">
              <a:latin typeface="Candara" pitchFamily="34" charset="0"/>
            </a:endParaRPr>
          </a:p>
          <a:p>
            <a:pPr marL="514350" indent="-514350"/>
            <a:r>
              <a:rPr lang="en-GB" sz="2000" dirty="0">
                <a:latin typeface="Candara" pitchFamily="34" charset="0"/>
              </a:rPr>
              <a:t>Request for second </a:t>
            </a:r>
            <a:endParaRPr lang="en-US" sz="2000" dirty="0">
              <a:latin typeface="Candara" pitchFamily="34" charset="0"/>
            </a:endParaRPr>
          </a:p>
          <a:p>
            <a:pPr marL="514350" indent="-514350"/>
            <a:endParaRPr lang="en-US" sz="20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70" y="20155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Chair’s &amp; Treasurer’s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514350" indent="-514350"/>
            <a:r>
              <a:rPr lang="en-GB" sz="2000" dirty="0">
                <a:latin typeface="Candara" pitchFamily="34" charset="0"/>
              </a:rPr>
              <a:t>Highlights from Last Year</a:t>
            </a:r>
          </a:p>
          <a:p>
            <a:pPr marL="1314450" lvl="2" indent="-514350">
              <a:buNone/>
            </a:pPr>
            <a:endParaRPr lang="en-GB" sz="1600" b="1" dirty="0">
              <a:latin typeface="Candara" pitchFamily="34" charset="0"/>
            </a:endParaRPr>
          </a:p>
          <a:p>
            <a:pPr marL="1314450" lvl="2" indent="-514350">
              <a:buNone/>
            </a:pPr>
            <a:endParaRPr lang="en-GB" sz="1600" b="1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/>
            <a:endParaRPr lang="en-GB" sz="2000" dirty="0">
              <a:latin typeface="Candara" pitchFamily="34" charset="0"/>
            </a:endParaRPr>
          </a:p>
          <a:p>
            <a:pPr marL="514350" indent="-514350"/>
            <a:endParaRPr lang="en-US" sz="2000" dirty="0">
              <a:latin typeface="Candar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91F994-FE62-419F-AAA6-E7832F794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83" y="2204864"/>
            <a:ext cx="4936201" cy="2124640"/>
          </a:xfrm>
          <a:prstGeom prst="rect">
            <a:avLst/>
          </a:prstGeom>
        </p:spPr>
      </p:pic>
      <p:pic>
        <p:nvPicPr>
          <p:cNvPr id="1026" name="Picture 2" descr="b3f320c7-544e-48b6-91ae-32c3b05adaea@namprd05">
            <a:extLst>
              <a:ext uri="{FF2B5EF4-FFF2-40B4-BE49-F238E27FC236}">
                <a16:creationId xmlns:a16="http://schemas.microsoft.com/office/drawing/2014/main" xmlns="" id="{23BF5EC8-3B13-4F18-9C19-658567CFC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65" y="2195689"/>
            <a:ext cx="2117453" cy="158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7125803a-4ca2-4d4c-b206-29d9d9106137@namprd05">
            <a:extLst>
              <a:ext uri="{FF2B5EF4-FFF2-40B4-BE49-F238E27FC236}">
                <a16:creationId xmlns:a16="http://schemas.microsoft.com/office/drawing/2014/main" xmlns="" id="{CF65FB51-EB50-4328-9E04-D7427DD59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0" y="4074813"/>
            <a:ext cx="1593481" cy="212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3FA106-A6F5-4088-A878-420BDE8B6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81" y="4411357"/>
            <a:ext cx="4652139" cy="1788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70" y="20155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Chair’s &amp; Treasurer’s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514350" indent="-514350"/>
            <a:r>
              <a:rPr lang="en-GB" sz="2000" dirty="0">
                <a:latin typeface="Candara" pitchFamily="34" charset="0"/>
              </a:rPr>
              <a:t>Highlights from Last Year</a:t>
            </a:r>
          </a:p>
          <a:p>
            <a:pPr marL="514350" indent="-514350"/>
            <a:endParaRPr lang="en-GB" sz="2000" dirty="0">
              <a:latin typeface="Candara" pitchFamily="34" charset="0"/>
            </a:endParaRPr>
          </a:p>
          <a:p>
            <a:pPr marL="1314450" lvl="2" indent="-514350">
              <a:buNone/>
            </a:pPr>
            <a:endParaRPr lang="en-GB" sz="1600" b="1" dirty="0">
              <a:latin typeface="Candara" pitchFamily="34" charset="0"/>
            </a:endParaRPr>
          </a:p>
          <a:p>
            <a:pPr marL="1314450" lvl="2" indent="-514350">
              <a:buNone/>
            </a:pPr>
            <a:endParaRPr lang="en-GB" sz="1600" b="1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/>
            <a:endParaRPr lang="en-GB" sz="2000" dirty="0">
              <a:latin typeface="Candara" pitchFamily="34" charset="0"/>
            </a:endParaRPr>
          </a:p>
          <a:p>
            <a:pPr marL="514350" indent="-514350"/>
            <a:endParaRPr lang="en-US" sz="2000" dirty="0">
              <a:latin typeface="Candar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741686-09E8-4D6E-B2C5-D43F92B90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8880"/>
            <a:ext cx="6040351" cy="189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1AFD4E-33E9-4778-A52B-FF66F877E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27584" y="4693146"/>
            <a:ext cx="1806893" cy="1129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569FB7-D25B-4903-B65D-AECA4DA74C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582114" y="4521069"/>
            <a:ext cx="1030224" cy="1432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198FF1-02C7-4A35-A5B3-74E884B4B2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247755" y="4723714"/>
            <a:ext cx="3240360" cy="10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70" y="20155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Chair’s &amp; Treasurer’s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514350" indent="-514350"/>
            <a:r>
              <a:rPr lang="en-GB" sz="2000" dirty="0">
                <a:latin typeface="Candara" pitchFamily="34" charset="0"/>
              </a:rPr>
              <a:t>Highlights from Last Year</a:t>
            </a:r>
          </a:p>
          <a:p>
            <a:pPr marL="1314450" lvl="2" indent="-514350">
              <a:buNone/>
            </a:pPr>
            <a:endParaRPr lang="en-GB" sz="1600" b="1" dirty="0">
              <a:latin typeface="Candara" pitchFamily="34" charset="0"/>
            </a:endParaRPr>
          </a:p>
          <a:p>
            <a:pPr marL="1314450" lvl="2" indent="-514350">
              <a:buNone/>
            </a:pPr>
            <a:endParaRPr lang="en-GB" sz="1600" b="1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/>
            <a:endParaRPr lang="en-GB" sz="2000" dirty="0">
              <a:latin typeface="Candara" pitchFamily="34" charset="0"/>
            </a:endParaRPr>
          </a:p>
          <a:p>
            <a:pPr marL="514350" indent="-514350"/>
            <a:endParaRPr lang="en-US" sz="2000" dirty="0">
              <a:latin typeface="Candar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BDF819-7A2A-46DE-99DF-66F49ADE3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327128"/>
            <a:ext cx="6137776" cy="30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033E9A-6CDB-46BC-AC85-C3CFC202F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956277"/>
            <a:ext cx="1714286" cy="117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2B8E7D-8024-4AA1-BD0A-8FE846EA5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4976790"/>
            <a:ext cx="2742857" cy="6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2B9298-4735-4E6A-AC74-269FF1DD3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886291"/>
            <a:ext cx="2296083" cy="1358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2F52E6-BC22-4B46-ADA0-B6F603FA4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2191999"/>
            <a:ext cx="6722326" cy="1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70" y="20155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Chair’s &amp; Treasurer’s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514350" indent="-514350"/>
            <a:r>
              <a:rPr lang="en-GB" sz="2000" dirty="0">
                <a:latin typeface="Candara" pitchFamily="34" charset="0"/>
              </a:rPr>
              <a:t>Investments made during 2018/19</a:t>
            </a:r>
          </a:p>
          <a:p>
            <a:pPr marL="0" indent="0">
              <a:buNone/>
            </a:pPr>
            <a:endParaRPr lang="en-GB" sz="2000" dirty="0">
              <a:latin typeface="Candara" pitchFamily="34" charset="0"/>
            </a:endParaRPr>
          </a:p>
          <a:p>
            <a:pPr marL="1314450" lvl="2" indent="-514350">
              <a:buNone/>
            </a:pPr>
            <a:endParaRPr lang="en-GB" sz="1600" b="1" dirty="0">
              <a:latin typeface="Candara" pitchFamily="34" charset="0"/>
            </a:endParaRPr>
          </a:p>
          <a:p>
            <a:pPr marL="1314450" lvl="2" indent="-514350">
              <a:buNone/>
            </a:pPr>
            <a:endParaRPr lang="en-GB" sz="1600" b="1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/>
            <a:endParaRPr lang="en-GB" sz="2000" dirty="0">
              <a:latin typeface="Candara" pitchFamily="34" charset="0"/>
            </a:endParaRPr>
          </a:p>
          <a:p>
            <a:pPr marL="514350" indent="-514350"/>
            <a:endParaRPr lang="en-US" sz="2000" dirty="0">
              <a:latin typeface="Candar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5F13BB-66C6-4B83-8236-2C7AFC43B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60848"/>
            <a:ext cx="4817126" cy="3707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7F4BA8-9B27-4C05-BF35-60BD1BD64310}"/>
              </a:ext>
            </a:extLst>
          </p:cNvPr>
          <p:cNvSpPr txBox="1"/>
          <p:nvPr/>
        </p:nvSpPr>
        <p:spPr>
          <a:xfrm>
            <a:off x="683568" y="5907044"/>
            <a:ext cx="718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At the year end, we had committed to contributing £7,000 towards the new KS1 climbing frame.</a:t>
            </a:r>
          </a:p>
          <a:p>
            <a:r>
              <a:rPr lang="en-GB" sz="1400" dirty="0"/>
              <a:t>The remaining bank balance at the end of the year was £9,522.12 </a:t>
            </a:r>
            <a:r>
              <a:rPr lang="en-GB" sz="1100" i="1" dirty="0"/>
              <a:t>(at 31</a:t>
            </a:r>
            <a:r>
              <a:rPr lang="en-GB" sz="1100" i="1" baseline="30000" dirty="0"/>
              <a:t>st</a:t>
            </a:r>
            <a:r>
              <a:rPr lang="en-GB" sz="1100" i="1" dirty="0"/>
              <a:t> Aug 2019) </a:t>
            </a:r>
          </a:p>
        </p:txBody>
      </p:sp>
    </p:spTree>
    <p:extLst>
      <p:ext uri="{BB962C8B-B14F-4D97-AF65-F5344CB8AC3E}">
        <p14:creationId xmlns:p14="http://schemas.microsoft.com/office/powerpoint/2010/main" val="385386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70" y="20155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Chair’s &amp; Treasurer’s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514350" indent="-514350"/>
            <a:r>
              <a:rPr lang="en-GB" sz="2000" dirty="0">
                <a:latin typeface="Candara" pitchFamily="34" charset="0"/>
              </a:rPr>
              <a:t>Request for proposer – accounts a fair representation?  </a:t>
            </a:r>
            <a:endParaRPr lang="en-US" sz="2000" dirty="0">
              <a:latin typeface="Candara" pitchFamily="34" charset="0"/>
            </a:endParaRPr>
          </a:p>
          <a:p>
            <a:pPr marL="514350" indent="-514350"/>
            <a:r>
              <a:rPr lang="en-GB" sz="2000" dirty="0">
                <a:latin typeface="Candara" pitchFamily="34" charset="0"/>
              </a:rPr>
              <a:t>Request for second </a:t>
            </a:r>
            <a:endParaRPr lang="en-US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>
              <a:buNone/>
            </a:pPr>
            <a:endParaRPr lang="en-GB" sz="2000" dirty="0">
              <a:latin typeface="Candara" pitchFamily="34" charset="0"/>
            </a:endParaRPr>
          </a:p>
          <a:p>
            <a:pPr marL="514350" indent="-514350"/>
            <a:endParaRPr lang="en-GB" sz="2000" dirty="0">
              <a:latin typeface="Candara" pitchFamily="34" charset="0"/>
            </a:endParaRPr>
          </a:p>
          <a:p>
            <a:pPr marL="514350" indent="-514350"/>
            <a:endParaRPr lang="en-US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42B01B89D64543996D4FA470520100" ma:contentTypeVersion="15" ma:contentTypeDescription="Create a new document." ma:contentTypeScope="" ma:versionID="fa3b5fc3b16b287b1ec93165a52705bc">
  <xsd:schema xmlns:xsd="http://www.w3.org/2001/XMLSchema" xmlns:xs="http://www.w3.org/2001/XMLSchema" xmlns:p="http://schemas.microsoft.com/office/2006/metadata/properties" xmlns:ns1="http://schemas.microsoft.com/sharepoint/v3" xmlns:ns3="10d9f3c1-d2da-4e6a-8a61-f7361800d4ab" xmlns:ns4="c31f79a5-9688-49a0-9348-d7e211bb121e" targetNamespace="http://schemas.microsoft.com/office/2006/metadata/properties" ma:root="true" ma:fieldsID="05a809de7b94ed95eee3772470ccc269" ns1:_="" ns3:_="" ns4:_="">
    <xsd:import namespace="http://schemas.microsoft.com/sharepoint/v3"/>
    <xsd:import namespace="10d9f3c1-d2da-4e6a-8a61-f7361800d4ab"/>
    <xsd:import namespace="c31f79a5-9688-49a0-9348-d7e211bb12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9f3c1-d2da-4e6a-8a61-f7361800d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f79a5-9688-49a0-9348-d7e211bb12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444724-35E4-4439-930D-B712730E04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C6CEC2-405B-41F8-ADA0-6828D884E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0d9f3c1-d2da-4e6a-8a61-f7361800d4ab"/>
    <ds:schemaRef ds:uri="c31f79a5-9688-49a0-9348-d7e211bb12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C8D324-5DCB-48FD-8D43-018415497278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c31f79a5-9688-49a0-9348-d7e211bb121e"/>
    <ds:schemaRef ds:uri="http://purl.org/dc/elements/1.1/"/>
    <ds:schemaRef ds:uri="http://schemas.openxmlformats.org/package/2006/metadata/core-properties"/>
    <ds:schemaRef ds:uri="10d9f3c1-d2da-4e6a-8a61-f7361800d4ab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271</Words>
  <Application>Microsoft Office PowerPoint</Application>
  <PresentationFormat>On-screen Show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Annual General Meeting  27th September 2019 </vt:lpstr>
      <vt:lpstr>Introductions</vt:lpstr>
      <vt:lpstr>Agenda</vt:lpstr>
      <vt:lpstr>Absences &amp; Minutes from Previous AGM</vt:lpstr>
      <vt:lpstr>Chair’s &amp; Treasurer’s Report</vt:lpstr>
      <vt:lpstr>Chair’s &amp; Treasurer’s Report</vt:lpstr>
      <vt:lpstr>Chair’s &amp; Treasurer’s Report</vt:lpstr>
      <vt:lpstr>Chair’s &amp; Treasurer’s Report</vt:lpstr>
      <vt:lpstr>Chair’s &amp; Treasurer’s Report</vt:lpstr>
      <vt:lpstr>THANK YOU!!!</vt:lpstr>
      <vt:lpstr>Election of PTA Roles</vt:lpstr>
      <vt:lpstr>AOB</vt:lpstr>
    </vt:vector>
  </TitlesOfParts>
  <Company>Siemens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General Meeting  2nd October 2015</dc:title>
  <dc:creator>lucy.wood</dc:creator>
  <cp:keywords>C_Unrestricted</cp:keywords>
  <cp:lastModifiedBy>Debbie Janes</cp:lastModifiedBy>
  <cp:revision>21</cp:revision>
  <dcterms:created xsi:type="dcterms:W3CDTF">2016-09-29T11:41:44Z</dcterms:created>
  <dcterms:modified xsi:type="dcterms:W3CDTF">2019-10-11T12:12:44Z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  <property fmtid="{D5CDD505-2E9C-101B-9397-08002B2CF9AE}" pid="3" name="ContentTypeId">
    <vt:lpwstr>0x0101005D42B01B89D64543996D4FA470520100</vt:lpwstr>
  </property>
</Properties>
</file>