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3"/>
  </p:notesMasterIdLst>
  <p:sldIdLst>
    <p:sldId id="468" r:id="rId5"/>
    <p:sldId id="453" r:id="rId6"/>
    <p:sldId id="423" r:id="rId7"/>
    <p:sldId id="257" r:id="rId8"/>
    <p:sldId id="469" r:id="rId9"/>
    <p:sldId id="259" r:id="rId10"/>
    <p:sldId id="260" r:id="rId11"/>
    <p:sldId id="262" r:id="rId12"/>
    <p:sldId id="298" r:id="rId13"/>
    <p:sldId id="299" r:id="rId14"/>
    <p:sldId id="411" r:id="rId15"/>
    <p:sldId id="300" r:id="rId16"/>
    <p:sldId id="302" r:id="rId17"/>
    <p:sldId id="301" r:id="rId18"/>
    <p:sldId id="464" r:id="rId19"/>
    <p:sldId id="465" r:id="rId20"/>
    <p:sldId id="466" r:id="rId21"/>
    <p:sldId id="303" r:id="rId22"/>
    <p:sldId id="304" r:id="rId23"/>
    <p:sldId id="266" r:id="rId24"/>
    <p:sldId id="323" r:id="rId25"/>
    <p:sldId id="324" r:id="rId26"/>
    <p:sldId id="325" r:id="rId27"/>
    <p:sldId id="326" r:id="rId28"/>
    <p:sldId id="327" r:id="rId29"/>
    <p:sldId id="328" r:id="rId30"/>
    <p:sldId id="263" r:id="rId31"/>
    <p:sldId id="264" r:id="rId32"/>
    <p:sldId id="265" r:id="rId33"/>
    <p:sldId id="329" r:id="rId34"/>
    <p:sldId id="330" r:id="rId35"/>
    <p:sldId id="331" r:id="rId36"/>
    <p:sldId id="332" r:id="rId37"/>
    <p:sldId id="333" r:id="rId38"/>
    <p:sldId id="334" r:id="rId39"/>
    <p:sldId id="272" r:id="rId40"/>
    <p:sldId id="273" r:id="rId41"/>
    <p:sldId id="274" r:id="rId42"/>
    <p:sldId id="275" r:id="rId43"/>
    <p:sldId id="276" r:id="rId44"/>
    <p:sldId id="277" r:id="rId45"/>
    <p:sldId id="278" r:id="rId46"/>
    <p:sldId id="279" r:id="rId47"/>
    <p:sldId id="281" r:id="rId48"/>
    <p:sldId id="335" r:id="rId49"/>
    <p:sldId id="336" r:id="rId50"/>
    <p:sldId id="337" r:id="rId51"/>
    <p:sldId id="338" r:id="rId52"/>
    <p:sldId id="339" r:id="rId53"/>
    <p:sldId id="340" r:id="rId54"/>
    <p:sldId id="341" r:id="rId55"/>
    <p:sldId id="342" r:id="rId56"/>
    <p:sldId id="305" r:id="rId57"/>
    <p:sldId id="306" r:id="rId58"/>
    <p:sldId id="307" r:id="rId59"/>
    <p:sldId id="308" r:id="rId60"/>
    <p:sldId id="309" r:id="rId61"/>
    <p:sldId id="310" r:id="rId62"/>
    <p:sldId id="311" r:id="rId63"/>
    <p:sldId id="312" r:id="rId64"/>
    <p:sldId id="314" r:id="rId65"/>
    <p:sldId id="315" r:id="rId66"/>
    <p:sldId id="316" r:id="rId67"/>
    <p:sldId id="317" r:id="rId68"/>
    <p:sldId id="318" r:id="rId69"/>
    <p:sldId id="319" r:id="rId70"/>
    <p:sldId id="320" r:id="rId71"/>
    <p:sldId id="321" r:id="rId72"/>
    <p:sldId id="322" r:id="rId73"/>
    <p:sldId id="391" r:id="rId74"/>
    <p:sldId id="392" r:id="rId75"/>
    <p:sldId id="393" r:id="rId76"/>
    <p:sldId id="394" r:id="rId77"/>
    <p:sldId id="395" r:id="rId78"/>
    <p:sldId id="396" r:id="rId79"/>
    <p:sldId id="397" r:id="rId80"/>
    <p:sldId id="398" r:id="rId81"/>
    <p:sldId id="399" r:id="rId82"/>
    <p:sldId id="400" r:id="rId83"/>
    <p:sldId id="401" r:id="rId84"/>
    <p:sldId id="402" r:id="rId85"/>
    <p:sldId id="403" r:id="rId86"/>
    <p:sldId id="404" r:id="rId87"/>
    <p:sldId id="405" r:id="rId88"/>
    <p:sldId id="406" r:id="rId89"/>
    <p:sldId id="407" r:id="rId90"/>
    <p:sldId id="408" r:id="rId91"/>
    <p:sldId id="409" r:id="rId92"/>
    <p:sldId id="271" r:id="rId93"/>
    <p:sldId id="385" r:id="rId94"/>
    <p:sldId id="343" r:id="rId95"/>
    <p:sldId id="410" r:id="rId96"/>
    <p:sldId id="476" r:id="rId97"/>
    <p:sldId id="467" r:id="rId98"/>
    <p:sldId id="471" r:id="rId99"/>
    <p:sldId id="457" r:id="rId100"/>
    <p:sldId id="462" r:id="rId101"/>
    <p:sldId id="425" r:id="rId102"/>
    <p:sldId id="480" r:id="rId103"/>
    <p:sldId id="481" r:id="rId104"/>
    <p:sldId id="472" r:id="rId105"/>
    <p:sldId id="474" r:id="rId106"/>
    <p:sldId id="475" r:id="rId107"/>
    <p:sldId id="288" r:id="rId108"/>
    <p:sldId id="473" r:id="rId109"/>
    <p:sldId id="293" r:id="rId110"/>
    <p:sldId id="483" r:id="rId111"/>
    <p:sldId id="463" r:id="rId112"/>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0099FF"/>
    <a:srgbClr val="FF6600"/>
    <a:srgbClr val="00FF00"/>
    <a:srgbClr val="66FFCC"/>
    <a:srgbClr val="CC0000"/>
    <a:srgbClr val="006666"/>
    <a:srgbClr val="993300"/>
    <a:srgbClr val="E6E6E6"/>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74" autoAdjust="0"/>
  </p:normalViewPr>
  <p:slideViewPr>
    <p:cSldViewPr snapToGrid="0">
      <p:cViewPr>
        <p:scale>
          <a:sx n="66" d="100"/>
          <a:sy n="66" d="100"/>
        </p:scale>
        <p:origin x="1698"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image" Target="../media/image44.emf"/><Relationship Id="rId4"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6F1E0B54-1E49-44F0-BBC9-514A51DDD001}" type="datetimeFigureOut">
              <a:rPr lang="en-GB" smtClean="0"/>
              <a:t>16/09/2024</a:t>
            </a:fld>
            <a:endParaRPr lang="en-GB"/>
          </a:p>
        </p:txBody>
      </p:sp>
      <p:sp>
        <p:nvSpPr>
          <p:cNvPr id="4" name="Slide Image Placeholder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6FA9DFA8-D706-435C-B9F1-98315B787491}" type="slidenum">
              <a:rPr lang="en-GB" smtClean="0"/>
              <a:t>‹#›</a:t>
            </a:fld>
            <a:endParaRPr lang="en-GB"/>
          </a:p>
        </p:txBody>
      </p:sp>
    </p:spTree>
    <p:extLst>
      <p:ext uri="{BB962C8B-B14F-4D97-AF65-F5344CB8AC3E}">
        <p14:creationId xmlns:p14="http://schemas.microsoft.com/office/powerpoint/2010/main" val="30501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9</a:t>
            </a:fld>
            <a:endParaRPr lang="en-US"/>
          </a:p>
        </p:txBody>
      </p:sp>
    </p:spTree>
    <p:extLst>
      <p:ext uri="{BB962C8B-B14F-4D97-AF65-F5344CB8AC3E}">
        <p14:creationId xmlns:p14="http://schemas.microsoft.com/office/powerpoint/2010/main" val="202540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9CBF6-158C-6A41-A703-5CADFDC62A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664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ea typeface="Helvetica Neue" panose="02000503000000020004" pitchFamily="2" charset="0"/>
                <a:cs typeface="Helvetica Neue" panose="02000503000000020004" pitchFamily="2" charset="0"/>
              </a:rPr>
              <a:t>In Phase 2 the children learn the first sounds or phonemes.  The learn to read and spell words containing these graphemes and phonemes.</a:t>
            </a:r>
          </a:p>
        </p:txBody>
      </p:sp>
      <p:sp>
        <p:nvSpPr>
          <p:cNvPr id="4" name="Slide Number Placeholder 3"/>
          <p:cNvSpPr>
            <a:spLocks noGrp="1"/>
          </p:cNvSpPr>
          <p:nvPr>
            <p:ph type="sldNum" sz="quarter" idx="5"/>
          </p:nvPr>
        </p:nvSpPr>
        <p:spPr/>
        <p:txBody>
          <a:bodyPr/>
          <a:lstStyle/>
          <a:p>
            <a:fld id="{F889CBF6-158C-6A41-A703-5CADFDC62A3F}" type="slidenum">
              <a:rPr lang="en-US" smtClean="0"/>
              <a:t>20</a:t>
            </a:fld>
            <a:endParaRPr lang="en-US"/>
          </a:p>
        </p:txBody>
      </p:sp>
    </p:spTree>
    <p:extLst>
      <p:ext uri="{BB962C8B-B14F-4D97-AF65-F5344CB8AC3E}">
        <p14:creationId xmlns:p14="http://schemas.microsoft.com/office/powerpoint/2010/main" val="3817401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ea typeface="Helvetica Neue" panose="02000503000000020004" pitchFamily="2" charset="0"/>
                <a:cs typeface="Helvetica Neue" panose="02000503000000020004" pitchFamily="2" charset="0"/>
              </a:rPr>
              <a:t>The split digraph is where the ‘e’, usually at the end of a word, changes the vowel sound in the middle.</a:t>
            </a:r>
          </a:p>
        </p:txBody>
      </p:sp>
      <p:sp>
        <p:nvSpPr>
          <p:cNvPr id="4" name="Slide Number Placeholder 3"/>
          <p:cNvSpPr>
            <a:spLocks noGrp="1"/>
          </p:cNvSpPr>
          <p:nvPr>
            <p:ph type="sldNum" sz="quarter" idx="5"/>
          </p:nvPr>
        </p:nvSpPr>
        <p:spPr/>
        <p:txBody>
          <a:bodyPr/>
          <a:lstStyle/>
          <a:p>
            <a:fld id="{F889CBF6-158C-6A41-A703-5CADFDC62A3F}" type="slidenum">
              <a:rPr lang="en-US" smtClean="0"/>
              <a:t>89</a:t>
            </a:fld>
            <a:endParaRPr lang="en-US"/>
          </a:p>
        </p:txBody>
      </p:sp>
    </p:spTree>
    <p:extLst>
      <p:ext uri="{BB962C8B-B14F-4D97-AF65-F5344CB8AC3E}">
        <p14:creationId xmlns:p14="http://schemas.microsoft.com/office/powerpoint/2010/main" val="2857159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1339850"/>
            <a:ext cx="6432550" cy="3617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D498-3198-764E-B110-121B1FE90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351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ea typeface="Helvetica Neue" panose="02000503000000020004" pitchFamily="2" charset="0"/>
                <a:cs typeface="Helvetica Neue" panose="02000503000000020004" pitchFamily="2" charset="0"/>
              </a:rPr>
              <a:t>The split digraph is where the ‘e’, usually at the end of a word, changes the vowel sound in the middle.</a:t>
            </a:r>
          </a:p>
        </p:txBody>
      </p:sp>
      <p:sp>
        <p:nvSpPr>
          <p:cNvPr id="4" name="Slide Number Placeholder 3"/>
          <p:cNvSpPr>
            <a:spLocks noGrp="1"/>
          </p:cNvSpPr>
          <p:nvPr>
            <p:ph type="sldNum" sz="quarter" idx="5"/>
          </p:nvPr>
        </p:nvSpPr>
        <p:spPr/>
        <p:txBody>
          <a:bodyPr/>
          <a:lstStyle/>
          <a:p>
            <a:fld id="{F889CBF6-158C-6A41-A703-5CADFDC62A3F}" type="slidenum">
              <a:rPr lang="en-US" smtClean="0"/>
              <a:t>91</a:t>
            </a:fld>
            <a:endParaRPr lang="en-US"/>
          </a:p>
        </p:txBody>
      </p:sp>
    </p:spTree>
    <p:extLst>
      <p:ext uri="{BB962C8B-B14F-4D97-AF65-F5344CB8AC3E}">
        <p14:creationId xmlns:p14="http://schemas.microsoft.com/office/powerpoint/2010/main" val="3089795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1339850"/>
            <a:ext cx="6432550" cy="3617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52D498-3198-764E-B110-121B1FE90915}" type="slidenum">
              <a:rPr lang="en-US" smtClean="0"/>
              <a:t>92</a:t>
            </a:fld>
            <a:endParaRPr lang="en-US"/>
          </a:p>
        </p:txBody>
      </p:sp>
    </p:spTree>
    <p:extLst>
      <p:ext uri="{BB962C8B-B14F-4D97-AF65-F5344CB8AC3E}">
        <p14:creationId xmlns:p14="http://schemas.microsoft.com/office/powerpoint/2010/main" val="2158281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93</a:t>
            </a:fld>
            <a:endParaRPr lang="en-US"/>
          </a:p>
        </p:txBody>
      </p:sp>
    </p:spTree>
    <p:extLst>
      <p:ext uri="{BB962C8B-B14F-4D97-AF65-F5344CB8AC3E}">
        <p14:creationId xmlns:p14="http://schemas.microsoft.com/office/powerpoint/2010/main" val="3845050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94</a:t>
            </a:fld>
            <a:endParaRPr lang="en-US"/>
          </a:p>
        </p:txBody>
      </p:sp>
    </p:spTree>
    <p:extLst>
      <p:ext uri="{BB962C8B-B14F-4D97-AF65-F5344CB8AC3E}">
        <p14:creationId xmlns:p14="http://schemas.microsoft.com/office/powerpoint/2010/main" val="2732102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95</a:t>
            </a:fld>
            <a:endParaRPr lang="en-US"/>
          </a:p>
        </p:txBody>
      </p:sp>
    </p:spTree>
    <p:extLst>
      <p:ext uri="{BB962C8B-B14F-4D97-AF65-F5344CB8AC3E}">
        <p14:creationId xmlns:p14="http://schemas.microsoft.com/office/powerpoint/2010/main" val="2083836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10</a:t>
            </a:fld>
            <a:endParaRPr lang="en-US"/>
          </a:p>
        </p:txBody>
      </p:sp>
    </p:spTree>
    <p:extLst>
      <p:ext uri="{BB962C8B-B14F-4D97-AF65-F5344CB8AC3E}">
        <p14:creationId xmlns:p14="http://schemas.microsoft.com/office/powerpoint/2010/main" val="375777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11</a:t>
            </a:fld>
            <a:endParaRPr lang="en-US"/>
          </a:p>
        </p:txBody>
      </p:sp>
    </p:spTree>
    <p:extLst>
      <p:ext uri="{BB962C8B-B14F-4D97-AF65-F5344CB8AC3E}">
        <p14:creationId xmlns:p14="http://schemas.microsoft.com/office/powerpoint/2010/main" val="2512542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12</a:t>
            </a:fld>
            <a:endParaRPr lang="en-US"/>
          </a:p>
        </p:txBody>
      </p:sp>
    </p:spTree>
    <p:extLst>
      <p:ext uri="{BB962C8B-B14F-4D97-AF65-F5344CB8AC3E}">
        <p14:creationId xmlns:p14="http://schemas.microsoft.com/office/powerpoint/2010/main" val="1675453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13</a:t>
            </a:fld>
            <a:endParaRPr lang="en-US"/>
          </a:p>
        </p:txBody>
      </p:sp>
    </p:spTree>
    <p:extLst>
      <p:ext uri="{BB962C8B-B14F-4D97-AF65-F5344CB8AC3E}">
        <p14:creationId xmlns:p14="http://schemas.microsoft.com/office/powerpoint/2010/main" val="1878432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14</a:t>
            </a:fld>
            <a:endParaRPr lang="en-US"/>
          </a:p>
        </p:txBody>
      </p:sp>
    </p:spTree>
    <p:extLst>
      <p:ext uri="{BB962C8B-B14F-4D97-AF65-F5344CB8AC3E}">
        <p14:creationId xmlns:p14="http://schemas.microsoft.com/office/powerpoint/2010/main" val="3573084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9CBF6-158C-6A41-A703-5CADFDC62A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707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9CBF6-158C-6A41-A703-5CADFDC62A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293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18</a:t>
            </a:fld>
            <a:endParaRPr lang="en-US"/>
          </a:p>
        </p:txBody>
      </p:sp>
    </p:spTree>
    <p:extLst>
      <p:ext uri="{BB962C8B-B14F-4D97-AF65-F5344CB8AC3E}">
        <p14:creationId xmlns:p14="http://schemas.microsoft.com/office/powerpoint/2010/main" val="2324472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9C2D-5160-4963-B134-D34DD6B5B9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6D895C3-986B-4E88-AE50-EDCB3F5E91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0B96E4-689A-484A-AF0A-93F24DDDEDB8}"/>
              </a:ext>
            </a:extLst>
          </p:cNvPr>
          <p:cNvSpPr>
            <a:spLocks noGrp="1"/>
          </p:cNvSpPr>
          <p:nvPr>
            <p:ph type="dt" sz="half" idx="10"/>
          </p:nvPr>
        </p:nvSpPr>
        <p:spPr/>
        <p:txBody>
          <a:bodyPr/>
          <a:lstStyle/>
          <a:p>
            <a:fld id="{C852A43C-CC66-4B80-AFE7-534F39184FFC}" type="datetimeFigureOut">
              <a:rPr lang="en-GB" smtClean="0"/>
              <a:t>16/09/2024</a:t>
            </a:fld>
            <a:endParaRPr lang="en-GB"/>
          </a:p>
        </p:txBody>
      </p:sp>
      <p:sp>
        <p:nvSpPr>
          <p:cNvPr id="5" name="Footer Placeholder 4">
            <a:extLst>
              <a:ext uri="{FF2B5EF4-FFF2-40B4-BE49-F238E27FC236}">
                <a16:creationId xmlns:a16="http://schemas.microsoft.com/office/drawing/2014/main" id="{03B20202-91A9-410E-AEEB-7E380EF179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F4BF6A-DBAF-4FD2-9BE7-42106E1AF1B4}"/>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298289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6F2D-C0B9-4AA4-A90E-2470EF67187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550A22-252F-4E4E-A349-A97320C455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52EFD8-FDC4-4994-863E-F4633AFE9F90}"/>
              </a:ext>
            </a:extLst>
          </p:cNvPr>
          <p:cNvSpPr>
            <a:spLocks noGrp="1"/>
          </p:cNvSpPr>
          <p:nvPr>
            <p:ph type="dt" sz="half" idx="10"/>
          </p:nvPr>
        </p:nvSpPr>
        <p:spPr/>
        <p:txBody>
          <a:bodyPr/>
          <a:lstStyle/>
          <a:p>
            <a:fld id="{C852A43C-CC66-4B80-AFE7-534F39184FFC}" type="datetimeFigureOut">
              <a:rPr lang="en-GB" smtClean="0"/>
              <a:t>16/09/2024</a:t>
            </a:fld>
            <a:endParaRPr lang="en-GB"/>
          </a:p>
        </p:txBody>
      </p:sp>
      <p:sp>
        <p:nvSpPr>
          <p:cNvPr id="5" name="Footer Placeholder 4">
            <a:extLst>
              <a:ext uri="{FF2B5EF4-FFF2-40B4-BE49-F238E27FC236}">
                <a16:creationId xmlns:a16="http://schemas.microsoft.com/office/drawing/2014/main" id="{C4ADC473-13F6-4D83-86F1-EA85C03D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10FA3B-3379-4E5B-B42C-A488EB2571D4}"/>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1047084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77351A-8D33-4120-8849-54B08764A0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01A5B3-85CF-470D-B2BF-6F915BDE20E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250A2C-045C-490E-B7B6-8DB89327EDA3}"/>
              </a:ext>
            </a:extLst>
          </p:cNvPr>
          <p:cNvSpPr>
            <a:spLocks noGrp="1"/>
          </p:cNvSpPr>
          <p:nvPr>
            <p:ph type="dt" sz="half" idx="10"/>
          </p:nvPr>
        </p:nvSpPr>
        <p:spPr/>
        <p:txBody>
          <a:bodyPr/>
          <a:lstStyle/>
          <a:p>
            <a:fld id="{C852A43C-CC66-4B80-AFE7-534F39184FFC}" type="datetimeFigureOut">
              <a:rPr lang="en-GB" smtClean="0"/>
              <a:t>16/09/2024</a:t>
            </a:fld>
            <a:endParaRPr lang="en-GB"/>
          </a:p>
        </p:txBody>
      </p:sp>
      <p:sp>
        <p:nvSpPr>
          <p:cNvPr id="5" name="Footer Placeholder 4">
            <a:extLst>
              <a:ext uri="{FF2B5EF4-FFF2-40B4-BE49-F238E27FC236}">
                <a16:creationId xmlns:a16="http://schemas.microsoft.com/office/drawing/2014/main" id="{A1114AA6-5215-422F-9F64-6B2B58C4C6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557A28-5BBE-49FB-BF97-D61892B725D0}"/>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529081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012CD-F0E5-48C6-AC3D-96DACFE18B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36A2EB-685A-46FF-97B3-166E6876F6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F50C44-8CB0-434D-87DA-BA807AC09BB6}"/>
              </a:ext>
            </a:extLst>
          </p:cNvPr>
          <p:cNvSpPr>
            <a:spLocks noGrp="1"/>
          </p:cNvSpPr>
          <p:nvPr>
            <p:ph type="dt" sz="half" idx="10"/>
          </p:nvPr>
        </p:nvSpPr>
        <p:spPr/>
        <p:txBody>
          <a:bodyPr/>
          <a:lstStyle/>
          <a:p>
            <a:fld id="{C852A43C-CC66-4B80-AFE7-534F39184FFC}" type="datetimeFigureOut">
              <a:rPr lang="en-GB" smtClean="0"/>
              <a:t>16/09/2024</a:t>
            </a:fld>
            <a:endParaRPr lang="en-GB"/>
          </a:p>
        </p:txBody>
      </p:sp>
      <p:sp>
        <p:nvSpPr>
          <p:cNvPr id="5" name="Footer Placeholder 4">
            <a:extLst>
              <a:ext uri="{FF2B5EF4-FFF2-40B4-BE49-F238E27FC236}">
                <a16:creationId xmlns:a16="http://schemas.microsoft.com/office/drawing/2014/main" id="{2A738346-EAF8-4B30-B53E-0BCAAAF0CA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AF558E-1EBF-426E-B390-32F0D312EBFD}"/>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902018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F860-CB57-4D68-AD4E-29A33E0E39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FE7CE3-3F9E-41D9-A18D-E6A27BD6B7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C4EB10D-7DA5-473F-9D7D-6DD5174FDEE7}"/>
              </a:ext>
            </a:extLst>
          </p:cNvPr>
          <p:cNvSpPr>
            <a:spLocks noGrp="1"/>
          </p:cNvSpPr>
          <p:nvPr>
            <p:ph type="dt" sz="half" idx="10"/>
          </p:nvPr>
        </p:nvSpPr>
        <p:spPr/>
        <p:txBody>
          <a:bodyPr/>
          <a:lstStyle/>
          <a:p>
            <a:fld id="{C852A43C-CC66-4B80-AFE7-534F39184FFC}" type="datetimeFigureOut">
              <a:rPr lang="en-GB" smtClean="0"/>
              <a:t>16/09/2024</a:t>
            </a:fld>
            <a:endParaRPr lang="en-GB"/>
          </a:p>
        </p:txBody>
      </p:sp>
      <p:sp>
        <p:nvSpPr>
          <p:cNvPr id="5" name="Footer Placeholder 4">
            <a:extLst>
              <a:ext uri="{FF2B5EF4-FFF2-40B4-BE49-F238E27FC236}">
                <a16:creationId xmlns:a16="http://schemas.microsoft.com/office/drawing/2014/main" id="{E953DF84-0D1A-4BA9-8E4A-A184DD3654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4EF387-59DB-430A-A2A1-2CAF13C3A434}"/>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1696840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0B432-3A83-449F-A2F5-E90AAE4AD1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BF82AA-A622-4EAF-8661-3719FDB21F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961F05-259A-4B08-8844-FB6B9664257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1EAD42-9E2D-4164-B07D-80C424E9E719}"/>
              </a:ext>
            </a:extLst>
          </p:cNvPr>
          <p:cNvSpPr>
            <a:spLocks noGrp="1"/>
          </p:cNvSpPr>
          <p:nvPr>
            <p:ph type="dt" sz="half" idx="10"/>
          </p:nvPr>
        </p:nvSpPr>
        <p:spPr/>
        <p:txBody>
          <a:bodyPr/>
          <a:lstStyle/>
          <a:p>
            <a:fld id="{C852A43C-CC66-4B80-AFE7-534F39184FFC}" type="datetimeFigureOut">
              <a:rPr lang="en-GB" smtClean="0"/>
              <a:t>16/09/2024</a:t>
            </a:fld>
            <a:endParaRPr lang="en-GB"/>
          </a:p>
        </p:txBody>
      </p:sp>
      <p:sp>
        <p:nvSpPr>
          <p:cNvPr id="6" name="Footer Placeholder 5">
            <a:extLst>
              <a:ext uri="{FF2B5EF4-FFF2-40B4-BE49-F238E27FC236}">
                <a16:creationId xmlns:a16="http://schemas.microsoft.com/office/drawing/2014/main" id="{FDAC73E8-C428-4004-81C2-069548AD8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C79C38-85A7-4288-9818-DA13C4888CDA}"/>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454975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9C615-879B-454E-A83E-CC3C83329A5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0D1CAD-7DCD-40F7-B424-3785C59746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E9580E-58B7-41D3-97CA-2894B77C2E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17EEF54-D55D-4E67-89B0-235AD4D9F0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1DA1D5-2EF7-4938-A8C4-72D34B03EEA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9BECF51-0D22-4813-97C8-DD3B048CEF8D}"/>
              </a:ext>
            </a:extLst>
          </p:cNvPr>
          <p:cNvSpPr>
            <a:spLocks noGrp="1"/>
          </p:cNvSpPr>
          <p:nvPr>
            <p:ph type="dt" sz="half" idx="10"/>
          </p:nvPr>
        </p:nvSpPr>
        <p:spPr/>
        <p:txBody>
          <a:bodyPr/>
          <a:lstStyle/>
          <a:p>
            <a:fld id="{C852A43C-CC66-4B80-AFE7-534F39184FFC}" type="datetimeFigureOut">
              <a:rPr lang="en-GB" smtClean="0"/>
              <a:t>16/09/2024</a:t>
            </a:fld>
            <a:endParaRPr lang="en-GB"/>
          </a:p>
        </p:txBody>
      </p:sp>
      <p:sp>
        <p:nvSpPr>
          <p:cNvPr id="8" name="Footer Placeholder 7">
            <a:extLst>
              <a:ext uri="{FF2B5EF4-FFF2-40B4-BE49-F238E27FC236}">
                <a16:creationId xmlns:a16="http://schemas.microsoft.com/office/drawing/2014/main" id="{3F5E0A47-0BF5-42F0-BFD5-6A2679FC07C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4309B1A-F5C4-4410-B7CC-A68AB30ED2D4}"/>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994164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1FE0-EC76-4AE4-BEE8-6F6F067DAB0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CA6F09-07DF-487F-AED2-E1589D489761}"/>
              </a:ext>
            </a:extLst>
          </p:cNvPr>
          <p:cNvSpPr>
            <a:spLocks noGrp="1"/>
          </p:cNvSpPr>
          <p:nvPr>
            <p:ph type="dt" sz="half" idx="10"/>
          </p:nvPr>
        </p:nvSpPr>
        <p:spPr/>
        <p:txBody>
          <a:bodyPr/>
          <a:lstStyle/>
          <a:p>
            <a:fld id="{C852A43C-CC66-4B80-AFE7-534F39184FFC}" type="datetimeFigureOut">
              <a:rPr lang="en-GB" smtClean="0"/>
              <a:t>16/09/2024</a:t>
            </a:fld>
            <a:endParaRPr lang="en-GB"/>
          </a:p>
        </p:txBody>
      </p:sp>
      <p:sp>
        <p:nvSpPr>
          <p:cNvPr id="4" name="Footer Placeholder 3">
            <a:extLst>
              <a:ext uri="{FF2B5EF4-FFF2-40B4-BE49-F238E27FC236}">
                <a16:creationId xmlns:a16="http://schemas.microsoft.com/office/drawing/2014/main" id="{1563FCEF-A22F-475E-A069-4CDC3DC874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50F19F-E3C8-49E2-A830-830BA6167AEB}"/>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83185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2FAEC-63DE-4432-9A7D-488DA5F22286}"/>
              </a:ext>
            </a:extLst>
          </p:cNvPr>
          <p:cNvSpPr>
            <a:spLocks noGrp="1"/>
          </p:cNvSpPr>
          <p:nvPr>
            <p:ph type="dt" sz="half" idx="10"/>
          </p:nvPr>
        </p:nvSpPr>
        <p:spPr/>
        <p:txBody>
          <a:bodyPr/>
          <a:lstStyle/>
          <a:p>
            <a:fld id="{C852A43C-CC66-4B80-AFE7-534F39184FFC}" type="datetimeFigureOut">
              <a:rPr lang="en-GB" smtClean="0"/>
              <a:t>16/09/2024</a:t>
            </a:fld>
            <a:endParaRPr lang="en-GB"/>
          </a:p>
        </p:txBody>
      </p:sp>
      <p:sp>
        <p:nvSpPr>
          <p:cNvPr id="3" name="Footer Placeholder 2">
            <a:extLst>
              <a:ext uri="{FF2B5EF4-FFF2-40B4-BE49-F238E27FC236}">
                <a16:creationId xmlns:a16="http://schemas.microsoft.com/office/drawing/2014/main" id="{B1B42616-7462-4D5D-A4AD-D4B3E94B6B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FD6050-D0C0-4582-8019-568CAEF3F0B6}"/>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726634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AC0A5-C6E4-4BF8-8657-F53DC0CE3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ABC056-D3B3-4E06-849B-6A9E6365B4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172484A-04C6-483E-B149-DB9D2E31A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9CE8FB-F741-46D6-9136-01B22BD40E80}"/>
              </a:ext>
            </a:extLst>
          </p:cNvPr>
          <p:cNvSpPr>
            <a:spLocks noGrp="1"/>
          </p:cNvSpPr>
          <p:nvPr>
            <p:ph type="dt" sz="half" idx="10"/>
          </p:nvPr>
        </p:nvSpPr>
        <p:spPr/>
        <p:txBody>
          <a:bodyPr/>
          <a:lstStyle/>
          <a:p>
            <a:fld id="{C852A43C-CC66-4B80-AFE7-534F39184FFC}" type="datetimeFigureOut">
              <a:rPr lang="en-GB" smtClean="0"/>
              <a:t>16/09/2024</a:t>
            </a:fld>
            <a:endParaRPr lang="en-GB"/>
          </a:p>
        </p:txBody>
      </p:sp>
      <p:sp>
        <p:nvSpPr>
          <p:cNvPr id="6" name="Footer Placeholder 5">
            <a:extLst>
              <a:ext uri="{FF2B5EF4-FFF2-40B4-BE49-F238E27FC236}">
                <a16:creationId xmlns:a16="http://schemas.microsoft.com/office/drawing/2014/main" id="{3591FAF3-ADC8-4A04-A5EE-8947175B9F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F2BD67-0F8F-44ED-AECC-FFA65B255BE7}"/>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404777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FE197-A22D-431B-AB1A-DADCA9EB0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C6487C-6C0F-44C9-A180-7F55175C7D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B117540-E591-4C3A-AB90-647D4D052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4929D7-0D6B-4CF7-A471-A6E8FE60CE2F}"/>
              </a:ext>
            </a:extLst>
          </p:cNvPr>
          <p:cNvSpPr>
            <a:spLocks noGrp="1"/>
          </p:cNvSpPr>
          <p:nvPr>
            <p:ph type="dt" sz="half" idx="10"/>
          </p:nvPr>
        </p:nvSpPr>
        <p:spPr/>
        <p:txBody>
          <a:bodyPr/>
          <a:lstStyle/>
          <a:p>
            <a:fld id="{C852A43C-CC66-4B80-AFE7-534F39184FFC}" type="datetimeFigureOut">
              <a:rPr lang="en-GB" smtClean="0"/>
              <a:t>16/09/2024</a:t>
            </a:fld>
            <a:endParaRPr lang="en-GB"/>
          </a:p>
        </p:txBody>
      </p:sp>
      <p:sp>
        <p:nvSpPr>
          <p:cNvPr id="6" name="Footer Placeholder 5">
            <a:extLst>
              <a:ext uri="{FF2B5EF4-FFF2-40B4-BE49-F238E27FC236}">
                <a16:creationId xmlns:a16="http://schemas.microsoft.com/office/drawing/2014/main" id="{3819B9D5-27D9-4225-9786-297C25A516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55302C-321B-4545-B0BE-BB0B77E32B4B}"/>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729980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4EBF9-0660-4F3B-B5B6-258F570DB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0A9257-21AF-4547-B918-938CE671C5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AFBE49-C120-49AE-A529-A396E6B648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2A43C-CC66-4B80-AFE7-534F39184FFC}" type="datetimeFigureOut">
              <a:rPr lang="en-GB" smtClean="0"/>
              <a:t>16/09/2024</a:t>
            </a:fld>
            <a:endParaRPr lang="en-GB"/>
          </a:p>
        </p:txBody>
      </p:sp>
      <p:sp>
        <p:nvSpPr>
          <p:cNvPr id="5" name="Footer Placeholder 4">
            <a:extLst>
              <a:ext uri="{FF2B5EF4-FFF2-40B4-BE49-F238E27FC236}">
                <a16:creationId xmlns:a16="http://schemas.microsoft.com/office/drawing/2014/main" id="{6D9D8C8F-301E-45C1-AA22-C758DBF496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6D6BF0-E4BE-46CC-8D05-28A488EC45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ABD0E5-B75C-4955-9774-C8E90D70A15C}" type="slidenum">
              <a:rPr lang="en-GB" smtClean="0"/>
              <a:t>‹#›</a:t>
            </a:fld>
            <a:endParaRPr lang="en-GB"/>
          </a:p>
        </p:txBody>
      </p:sp>
    </p:spTree>
    <p:extLst>
      <p:ext uri="{BB962C8B-B14F-4D97-AF65-F5344CB8AC3E}">
        <p14:creationId xmlns:p14="http://schemas.microsoft.com/office/powerpoint/2010/main" val="379112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8.jpeg"/><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1.png"/></Relationships>
</file>

<file path=ppt/slides/_rels/slide10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0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walter.eschools.co.uk/storage/secure_download/NXk2d0VUUFJSTzlFa0p0Nm9xV1g5dz09"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0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1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0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1.jpeg"/><Relationship Id="rId5" Type="http://schemas.microsoft.com/office/2007/relationships/hdphoto" Target="../media/hdphoto1.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33.jpe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8.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1.xml"/><Relationship Id="rId7" Type="http://schemas.openxmlformats.org/officeDocument/2006/relationships/image" Target="../media/image45.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7.emf"/><Relationship Id="rId5" Type="http://schemas.openxmlformats.org/officeDocument/2006/relationships/image" Target="../media/image44.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6.emf"/></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jpg"/></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9.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notesSlide" Target="../notesSlides/notesSlide1.xml"/><Relationship Id="rId7" Type="http://schemas.openxmlformats.org/officeDocument/2006/relationships/image" Target="../media/image24.tiff"/><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tif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20.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9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F740D8-C9FB-4FD7-BE57-3CE350A243D4}"/>
              </a:ext>
            </a:extLst>
          </p:cNvPr>
          <p:cNvSpPr txBox="1"/>
          <p:nvPr/>
        </p:nvSpPr>
        <p:spPr>
          <a:xfrm>
            <a:off x="2506493" y="4369150"/>
            <a:ext cx="7179017" cy="2246769"/>
          </a:xfrm>
          <a:prstGeom prst="rect">
            <a:avLst/>
          </a:prstGeom>
          <a:noFill/>
        </p:spPr>
        <p:txBody>
          <a:bodyPr wrap="none" rtlCol="0">
            <a:spAutoFit/>
          </a:bodyPr>
          <a:lstStyle/>
          <a:p>
            <a:pPr algn="ctr"/>
            <a:r>
              <a:rPr lang="en-US" sz="6000" dirty="0">
                <a:latin typeface="SassoonPrimaryInfant" pitchFamily="2" charset="0"/>
              </a:rPr>
              <a:t>Phonics and Reading</a:t>
            </a:r>
          </a:p>
          <a:p>
            <a:pPr algn="ctr"/>
            <a:r>
              <a:rPr lang="en-US" sz="4000" dirty="0">
                <a:latin typeface="SassoonPrimaryInfant" pitchFamily="2" charset="0"/>
              </a:rPr>
              <a:t>in Key Stage One at</a:t>
            </a:r>
          </a:p>
          <a:p>
            <a:pPr algn="ctr"/>
            <a:r>
              <a:rPr lang="en-US" sz="4000" dirty="0">
                <a:latin typeface="SassoonPrimaryInfant" pitchFamily="2" charset="0"/>
              </a:rPr>
              <a:t>Walter Infant School and Nursery</a:t>
            </a:r>
            <a:endParaRPr lang="en-GB" sz="4000" dirty="0">
              <a:latin typeface="SassoonPrimaryInfant" pitchFamily="2" charset="0"/>
            </a:endParaRPr>
          </a:p>
        </p:txBody>
      </p:sp>
      <p:pic>
        <p:nvPicPr>
          <p:cNvPr id="6" name="Picture 5">
            <a:extLst>
              <a:ext uri="{FF2B5EF4-FFF2-40B4-BE49-F238E27FC236}">
                <a16:creationId xmlns:a16="http://schemas.microsoft.com/office/drawing/2014/main" id="{32D21E58-778F-4EDD-BF6D-89F26C61041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04829" y="361270"/>
            <a:ext cx="3182340" cy="3893580"/>
          </a:xfrm>
          <a:prstGeom prst="rect">
            <a:avLst/>
          </a:prstGeom>
        </p:spPr>
      </p:pic>
      <p:pic>
        <p:nvPicPr>
          <p:cNvPr id="8" name="Picture 7">
            <a:extLst>
              <a:ext uri="{FF2B5EF4-FFF2-40B4-BE49-F238E27FC236}">
                <a16:creationId xmlns:a16="http://schemas.microsoft.com/office/drawing/2014/main" id="{5793CFE7-D6A5-40BF-8D99-9BC23395A7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42708" y="3429000"/>
            <a:ext cx="2504322" cy="2314783"/>
          </a:xfrm>
          <a:prstGeom prst="rect">
            <a:avLst/>
          </a:prstGeom>
        </p:spPr>
      </p:pic>
      <p:pic>
        <p:nvPicPr>
          <p:cNvPr id="6146" name="Picture 2" descr="Clipart Of Kids Reading">
            <a:extLst>
              <a:ext uri="{FF2B5EF4-FFF2-40B4-BE49-F238E27FC236}">
                <a16:creationId xmlns:a16="http://schemas.microsoft.com/office/drawing/2014/main" id="{48BEE3BE-F156-42FE-81AD-9E8499B276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244261">
            <a:off x="-48854" y="2466997"/>
            <a:ext cx="3501117" cy="2708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97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73BE43-6DE8-4BEF-B228-5B49E8AC962F}"/>
              </a:ext>
            </a:extLst>
          </p:cNvPr>
          <p:cNvSpPr/>
          <p:nvPr/>
        </p:nvSpPr>
        <p:spPr>
          <a:xfrm>
            <a:off x="263371" y="781785"/>
            <a:ext cx="6785499" cy="5693866"/>
          </a:xfrm>
          <a:prstGeom prst="rect">
            <a:avLst/>
          </a:prstGeom>
        </p:spPr>
        <p:txBody>
          <a:bodyPr wrap="square">
            <a:spAutoFit/>
          </a:bodyPr>
          <a:lstStyle/>
          <a:p>
            <a:pPr lvl="0">
              <a:defRPr/>
            </a:pPr>
            <a:r>
              <a:rPr lang="en-US" sz="2800" dirty="0">
                <a:ea typeface="Helvetica Neue" panose="02000503000000020004" pitchFamily="2" charset="0"/>
                <a:cs typeface="Helvetica Neue" panose="02000503000000020004" pitchFamily="2" charset="0"/>
              </a:rPr>
              <a:t>It is very important to make the sound of each letter or group of letters correctly; we are going to teach you how in a moment or two!</a:t>
            </a:r>
          </a:p>
          <a:p>
            <a:pPr lvl="0">
              <a:defRPr/>
            </a:pPr>
            <a:r>
              <a:rPr lang="en-US" sz="2800" dirty="0">
                <a:ea typeface="Helvetica Neue" panose="02000503000000020004" pitchFamily="2" charset="0"/>
                <a:cs typeface="Helvetica Neue" panose="02000503000000020004" pitchFamily="2" charset="0"/>
              </a:rPr>
              <a:t>We teach the children how to move their mouths and tongues to </a:t>
            </a:r>
            <a:r>
              <a:rPr lang="en-US" sz="2800" dirty="0" err="1">
                <a:ea typeface="Helvetica Neue" panose="02000503000000020004" pitchFamily="2" charset="0"/>
                <a:cs typeface="Helvetica Neue" panose="02000503000000020004" pitchFamily="2" charset="0"/>
              </a:rPr>
              <a:t>pronunciate</a:t>
            </a:r>
            <a:r>
              <a:rPr lang="en-US" sz="2800" dirty="0">
                <a:ea typeface="Helvetica Neue" panose="02000503000000020004" pitchFamily="2" charset="0"/>
                <a:cs typeface="Helvetica Neue" panose="02000503000000020004" pitchFamily="2" charset="0"/>
              </a:rPr>
              <a:t> the sound.</a:t>
            </a:r>
          </a:p>
          <a:p>
            <a:pPr lvl="0">
              <a:defRPr/>
            </a:pPr>
            <a:r>
              <a:rPr lang="en-US" sz="2800" dirty="0">
                <a:ea typeface="Helvetica Neue" panose="02000503000000020004" pitchFamily="2" charset="0"/>
                <a:cs typeface="Helvetica Neue" panose="02000503000000020004" pitchFamily="2" charset="0"/>
              </a:rPr>
              <a:t>If children have speech and language difficulties this will be much harder for them to do, so they will receive additional support.</a:t>
            </a:r>
          </a:p>
          <a:p>
            <a:pPr lvl="0">
              <a:defRPr/>
            </a:pPr>
            <a:r>
              <a:rPr lang="en-US" sz="2800" dirty="0" err="1">
                <a:ea typeface="Helvetica Neue" panose="02000503000000020004" pitchFamily="2" charset="0"/>
                <a:cs typeface="Helvetica Neue" panose="02000503000000020004" pitchFamily="2" charset="0"/>
              </a:rPr>
              <a:t>Alphablocks</a:t>
            </a:r>
            <a:r>
              <a:rPr lang="en-US" sz="2800" dirty="0">
                <a:ea typeface="Helvetica Neue" panose="02000503000000020004" pitchFamily="2" charset="0"/>
                <a:cs typeface="Helvetica Neue" panose="02000503000000020004" pitchFamily="2" charset="0"/>
              </a:rPr>
              <a:t>, on the BBC website or </a:t>
            </a:r>
            <a:r>
              <a:rPr lang="en-US" sz="2800" dirty="0" err="1">
                <a:ea typeface="Helvetica Neue" panose="02000503000000020004" pitchFamily="2" charset="0"/>
                <a:cs typeface="Helvetica Neue" panose="02000503000000020004" pitchFamily="2" charset="0"/>
              </a:rPr>
              <a:t>iPlayer</a:t>
            </a:r>
            <a:r>
              <a:rPr lang="en-US" sz="2800" dirty="0">
                <a:ea typeface="Helvetica Neue" panose="02000503000000020004" pitchFamily="2" charset="0"/>
                <a:cs typeface="Helvetica Neue" panose="02000503000000020004" pitchFamily="2" charset="0"/>
              </a:rPr>
              <a:t>, is very good at teaching the letter names and phonemes or sounds.</a:t>
            </a:r>
          </a:p>
        </p:txBody>
      </p:sp>
      <p:pic>
        <p:nvPicPr>
          <p:cNvPr id="14" name="Picture 13">
            <a:extLst>
              <a:ext uri="{FF2B5EF4-FFF2-40B4-BE49-F238E27FC236}">
                <a16:creationId xmlns:a16="http://schemas.microsoft.com/office/drawing/2014/main" id="{5E53CDAD-6715-4E6E-B702-A71AA3AD8289}"/>
              </a:ext>
            </a:extLst>
          </p:cNvPr>
          <p:cNvPicPr>
            <a:picLocks noChangeAspect="1"/>
          </p:cNvPicPr>
          <p:nvPr/>
        </p:nvPicPr>
        <p:blipFill>
          <a:blip r:embed="rId4"/>
          <a:stretch>
            <a:fillRect/>
          </a:stretch>
        </p:blipFill>
        <p:spPr>
          <a:xfrm>
            <a:off x="7563776" y="863211"/>
            <a:ext cx="4003830" cy="2914789"/>
          </a:xfrm>
          <a:prstGeom prst="rect">
            <a:avLst/>
          </a:prstGeom>
        </p:spPr>
      </p:pic>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Enunciation and Pronunciation of Phonemes</a:t>
            </a:r>
          </a:p>
        </p:txBody>
      </p:sp>
      <p:pic>
        <p:nvPicPr>
          <p:cNvPr id="7" name="Picture 2" descr="Image result for alphablocks">
            <a:extLst>
              <a:ext uri="{FF2B5EF4-FFF2-40B4-BE49-F238E27FC236}">
                <a16:creationId xmlns:a16="http://schemas.microsoft.com/office/drawing/2014/main" id="{A6398324-C23D-4373-BA1B-201F5FD373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9776" y="4298096"/>
            <a:ext cx="3919831" cy="23363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798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1569660"/>
          </a:xfrm>
          <a:prstGeom prst="rect">
            <a:avLst/>
          </a:prstGeom>
          <a:noFill/>
        </p:spPr>
        <p:txBody>
          <a:bodyPr wrap="square" rtlCol="0">
            <a:spAutoFit/>
          </a:bodyPr>
          <a:lstStyle/>
          <a:p>
            <a:pPr algn="ctr"/>
            <a:r>
              <a:rPr lang="en-US" sz="3200" dirty="0"/>
              <a:t>We teach phonics daily.  The children and the adults love their Rocket Phonics lessons.  All phonic sessions start with revisiting what they children have previously learned through the use of flash cards.</a:t>
            </a:r>
          </a:p>
        </p:txBody>
      </p:sp>
      <p:pic>
        <p:nvPicPr>
          <p:cNvPr id="3" name="Picture 2">
            <a:extLst>
              <a:ext uri="{FF2B5EF4-FFF2-40B4-BE49-F238E27FC236}">
                <a16:creationId xmlns:a16="http://schemas.microsoft.com/office/drawing/2014/main" id="{B787ECBB-29D1-4B52-8B53-824B7D7309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1176706">
            <a:off x="417826" y="1955552"/>
            <a:ext cx="2553560" cy="1800000"/>
          </a:xfrm>
          <a:prstGeom prst="rect">
            <a:avLst/>
          </a:prstGeom>
          <a:ln>
            <a:solidFill>
              <a:schemeClr val="tx1"/>
            </a:solidFill>
          </a:ln>
        </p:spPr>
      </p:pic>
      <p:pic>
        <p:nvPicPr>
          <p:cNvPr id="7" name="Picture 6">
            <a:extLst>
              <a:ext uri="{FF2B5EF4-FFF2-40B4-BE49-F238E27FC236}">
                <a16:creationId xmlns:a16="http://schemas.microsoft.com/office/drawing/2014/main" id="{6BCF5399-7397-4741-97BF-242A895B3F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65665">
            <a:off x="3335072" y="1805551"/>
            <a:ext cx="2553560" cy="1800000"/>
          </a:xfrm>
          <a:prstGeom prst="rect">
            <a:avLst/>
          </a:prstGeom>
          <a:ln>
            <a:solidFill>
              <a:schemeClr val="tx1"/>
            </a:solidFill>
          </a:ln>
        </p:spPr>
      </p:pic>
      <p:pic>
        <p:nvPicPr>
          <p:cNvPr id="9" name="Picture 8">
            <a:extLst>
              <a:ext uri="{FF2B5EF4-FFF2-40B4-BE49-F238E27FC236}">
                <a16:creationId xmlns:a16="http://schemas.microsoft.com/office/drawing/2014/main" id="{AC723C38-C97B-4987-B790-B4B44EF466B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299803">
            <a:off x="6267493" y="1974115"/>
            <a:ext cx="2553560" cy="1800000"/>
          </a:xfrm>
          <a:prstGeom prst="rect">
            <a:avLst/>
          </a:prstGeom>
          <a:ln>
            <a:solidFill>
              <a:schemeClr val="tx1"/>
            </a:solidFill>
          </a:ln>
        </p:spPr>
      </p:pic>
      <p:pic>
        <p:nvPicPr>
          <p:cNvPr id="11" name="Picture 10">
            <a:extLst>
              <a:ext uri="{FF2B5EF4-FFF2-40B4-BE49-F238E27FC236}">
                <a16:creationId xmlns:a16="http://schemas.microsoft.com/office/drawing/2014/main" id="{F7C10330-0029-4E50-A2FC-345353A3893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409055">
            <a:off x="9365613" y="1843223"/>
            <a:ext cx="2553560" cy="1800000"/>
          </a:xfrm>
          <a:prstGeom prst="rect">
            <a:avLst/>
          </a:prstGeom>
          <a:ln>
            <a:solidFill>
              <a:schemeClr val="tx1"/>
            </a:solidFill>
          </a:ln>
        </p:spPr>
      </p:pic>
      <p:pic>
        <p:nvPicPr>
          <p:cNvPr id="13" name="Picture 12">
            <a:extLst>
              <a:ext uri="{FF2B5EF4-FFF2-40B4-BE49-F238E27FC236}">
                <a16:creationId xmlns:a16="http://schemas.microsoft.com/office/drawing/2014/main" id="{43D656CC-E05C-4D25-B72A-170E13DEA1D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13870">
            <a:off x="292000" y="4421993"/>
            <a:ext cx="2553560" cy="1800000"/>
          </a:xfrm>
          <a:prstGeom prst="rect">
            <a:avLst/>
          </a:prstGeom>
          <a:ln>
            <a:solidFill>
              <a:schemeClr val="tx1"/>
            </a:solidFill>
          </a:ln>
        </p:spPr>
      </p:pic>
      <p:pic>
        <p:nvPicPr>
          <p:cNvPr id="15" name="Picture 14">
            <a:extLst>
              <a:ext uri="{FF2B5EF4-FFF2-40B4-BE49-F238E27FC236}">
                <a16:creationId xmlns:a16="http://schemas.microsoft.com/office/drawing/2014/main" id="{A245D325-02CE-4944-ABAA-E3D438F6351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1334439">
            <a:off x="3307989" y="4353294"/>
            <a:ext cx="2553560" cy="1800000"/>
          </a:xfrm>
          <a:prstGeom prst="rect">
            <a:avLst/>
          </a:prstGeom>
          <a:ln>
            <a:solidFill>
              <a:schemeClr val="tx1"/>
            </a:solidFill>
          </a:ln>
        </p:spPr>
      </p:pic>
      <p:pic>
        <p:nvPicPr>
          <p:cNvPr id="17" name="Picture 16">
            <a:extLst>
              <a:ext uri="{FF2B5EF4-FFF2-40B4-BE49-F238E27FC236}">
                <a16:creationId xmlns:a16="http://schemas.microsoft.com/office/drawing/2014/main" id="{40544C79-C81C-4F99-B483-3DFE43986E6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390181">
            <a:off x="6442915" y="4380699"/>
            <a:ext cx="2553560" cy="1800000"/>
          </a:xfrm>
          <a:prstGeom prst="rect">
            <a:avLst/>
          </a:prstGeom>
          <a:ln>
            <a:solidFill>
              <a:schemeClr val="tx1"/>
            </a:solidFill>
          </a:ln>
        </p:spPr>
      </p:pic>
      <p:pic>
        <p:nvPicPr>
          <p:cNvPr id="19" name="Picture 18">
            <a:extLst>
              <a:ext uri="{FF2B5EF4-FFF2-40B4-BE49-F238E27FC236}">
                <a16:creationId xmlns:a16="http://schemas.microsoft.com/office/drawing/2014/main" id="{2745FA79-EB4A-435D-BFAD-E78FE56BC67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21053711">
            <a:off x="9346094" y="4487069"/>
            <a:ext cx="2553560" cy="1800000"/>
          </a:xfrm>
          <a:prstGeom prst="rect">
            <a:avLst/>
          </a:prstGeom>
          <a:ln>
            <a:solidFill>
              <a:schemeClr val="tx1"/>
            </a:solidFill>
          </a:ln>
        </p:spPr>
      </p:pic>
    </p:spTree>
    <p:extLst>
      <p:ext uri="{BB962C8B-B14F-4D97-AF65-F5344CB8AC3E}">
        <p14:creationId xmlns:p14="http://schemas.microsoft.com/office/powerpoint/2010/main" val="31533632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954107"/>
          </a:xfrm>
          <a:prstGeom prst="rect">
            <a:avLst/>
          </a:prstGeom>
          <a:noFill/>
        </p:spPr>
        <p:txBody>
          <a:bodyPr wrap="square" rtlCol="0">
            <a:spAutoFit/>
          </a:bodyPr>
          <a:lstStyle/>
          <a:p>
            <a:pPr algn="ctr"/>
            <a:r>
              <a:rPr lang="en-US" sz="2800" dirty="0"/>
              <a:t>The main teaching of the phonics session is done through a shared guided reading text.  This is presented on the interactive whiteboard, as a big book.</a:t>
            </a:r>
          </a:p>
        </p:txBody>
      </p:sp>
      <p:pic>
        <p:nvPicPr>
          <p:cNvPr id="2" name="Picture 1">
            <a:extLst>
              <a:ext uri="{FF2B5EF4-FFF2-40B4-BE49-F238E27FC236}">
                <a16:creationId xmlns:a16="http://schemas.microsoft.com/office/drawing/2014/main" id="{5103CE56-F976-4938-AFF3-6C543F763AA4}"/>
              </a:ext>
            </a:extLst>
          </p:cNvPr>
          <p:cNvPicPr>
            <a:picLocks noChangeAspect="1"/>
          </p:cNvPicPr>
          <p:nvPr/>
        </p:nvPicPr>
        <p:blipFill rotWithShape="1">
          <a:blip r:embed="rId2"/>
          <a:srcRect l="50729" t="13889" r="18438" b="7407"/>
          <a:stretch/>
        </p:blipFill>
        <p:spPr>
          <a:xfrm>
            <a:off x="301469" y="1288580"/>
            <a:ext cx="2463800" cy="3537550"/>
          </a:xfrm>
          <a:prstGeom prst="rect">
            <a:avLst/>
          </a:prstGeom>
          <a:ln>
            <a:solidFill>
              <a:schemeClr val="tx1"/>
            </a:solidFill>
          </a:ln>
        </p:spPr>
      </p:pic>
      <p:pic>
        <p:nvPicPr>
          <p:cNvPr id="4" name="Picture 3">
            <a:extLst>
              <a:ext uri="{FF2B5EF4-FFF2-40B4-BE49-F238E27FC236}">
                <a16:creationId xmlns:a16="http://schemas.microsoft.com/office/drawing/2014/main" id="{C28CF11A-F1C0-4B64-9738-3EFE9397426D}"/>
              </a:ext>
            </a:extLst>
          </p:cNvPr>
          <p:cNvPicPr>
            <a:picLocks noChangeAspect="1"/>
          </p:cNvPicPr>
          <p:nvPr/>
        </p:nvPicPr>
        <p:blipFill rotWithShape="1">
          <a:blip r:embed="rId3"/>
          <a:srcRect l="18333" t="14075" r="20209" b="7407"/>
          <a:stretch/>
        </p:blipFill>
        <p:spPr>
          <a:xfrm>
            <a:off x="3479800" y="1081997"/>
            <a:ext cx="7636031" cy="5487589"/>
          </a:xfrm>
          <a:prstGeom prst="rect">
            <a:avLst/>
          </a:prstGeom>
          <a:ln>
            <a:solidFill>
              <a:schemeClr val="tx1"/>
            </a:solidFill>
          </a:ln>
        </p:spPr>
      </p:pic>
    </p:spTree>
    <p:extLst>
      <p:ext uri="{BB962C8B-B14F-4D97-AF65-F5344CB8AC3E}">
        <p14:creationId xmlns:p14="http://schemas.microsoft.com/office/powerpoint/2010/main" val="29728386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954107"/>
          </a:xfrm>
          <a:prstGeom prst="rect">
            <a:avLst/>
          </a:prstGeom>
          <a:noFill/>
        </p:spPr>
        <p:txBody>
          <a:bodyPr wrap="square" rtlCol="0">
            <a:spAutoFit/>
          </a:bodyPr>
          <a:lstStyle/>
          <a:p>
            <a:pPr algn="ctr"/>
            <a:r>
              <a:rPr lang="en-US" sz="2800" dirty="0"/>
              <a:t>The teacher reads through the story and shares the sound or phoneme for the lesson. The children have the opportunity to respond to questions and activities.</a:t>
            </a:r>
          </a:p>
        </p:txBody>
      </p:sp>
      <p:pic>
        <p:nvPicPr>
          <p:cNvPr id="2" name="Picture 1">
            <a:extLst>
              <a:ext uri="{FF2B5EF4-FFF2-40B4-BE49-F238E27FC236}">
                <a16:creationId xmlns:a16="http://schemas.microsoft.com/office/drawing/2014/main" id="{5103CE56-F976-4938-AFF3-6C543F763AA4}"/>
              </a:ext>
            </a:extLst>
          </p:cNvPr>
          <p:cNvPicPr>
            <a:picLocks noChangeAspect="1"/>
          </p:cNvPicPr>
          <p:nvPr/>
        </p:nvPicPr>
        <p:blipFill rotWithShape="1">
          <a:blip r:embed="rId2"/>
          <a:srcRect l="50729" t="13889" r="18438" b="7407"/>
          <a:stretch/>
        </p:blipFill>
        <p:spPr>
          <a:xfrm>
            <a:off x="301469" y="1288580"/>
            <a:ext cx="2463800" cy="3537550"/>
          </a:xfrm>
          <a:prstGeom prst="rect">
            <a:avLst/>
          </a:prstGeom>
          <a:ln>
            <a:solidFill>
              <a:schemeClr val="tx1"/>
            </a:solidFill>
          </a:ln>
        </p:spPr>
      </p:pic>
      <p:pic>
        <p:nvPicPr>
          <p:cNvPr id="4" name="Picture 3">
            <a:extLst>
              <a:ext uri="{FF2B5EF4-FFF2-40B4-BE49-F238E27FC236}">
                <a16:creationId xmlns:a16="http://schemas.microsoft.com/office/drawing/2014/main" id="{C28CF11A-F1C0-4B64-9738-3EFE9397426D}"/>
              </a:ext>
            </a:extLst>
          </p:cNvPr>
          <p:cNvPicPr>
            <a:picLocks noChangeAspect="1"/>
          </p:cNvPicPr>
          <p:nvPr/>
        </p:nvPicPr>
        <p:blipFill rotWithShape="1">
          <a:blip r:embed="rId3"/>
          <a:srcRect l="18333" t="14075" r="20209" b="7407"/>
          <a:stretch/>
        </p:blipFill>
        <p:spPr>
          <a:xfrm>
            <a:off x="3479800" y="1081997"/>
            <a:ext cx="7636031" cy="5487589"/>
          </a:xfrm>
          <a:prstGeom prst="rect">
            <a:avLst/>
          </a:prstGeom>
          <a:ln>
            <a:solidFill>
              <a:schemeClr val="tx1"/>
            </a:solidFill>
          </a:ln>
        </p:spPr>
      </p:pic>
    </p:spTree>
    <p:extLst>
      <p:ext uri="{BB962C8B-B14F-4D97-AF65-F5344CB8AC3E}">
        <p14:creationId xmlns:p14="http://schemas.microsoft.com/office/powerpoint/2010/main" val="30825733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1384995"/>
          </a:xfrm>
          <a:prstGeom prst="rect">
            <a:avLst/>
          </a:prstGeom>
          <a:noFill/>
        </p:spPr>
        <p:txBody>
          <a:bodyPr wrap="square" rtlCol="0">
            <a:spAutoFit/>
          </a:bodyPr>
          <a:lstStyle/>
          <a:p>
            <a:pPr algn="ctr"/>
            <a:r>
              <a:rPr lang="en-US" sz="2800" dirty="0"/>
              <a:t>Once the teaching is done, the children complete an activity in their workbooks.  The tasks are designed so the children can demonstrate what they have learned and to practise their skills further.  Adult support is still available if needed.</a:t>
            </a:r>
          </a:p>
        </p:txBody>
      </p:sp>
      <p:pic>
        <p:nvPicPr>
          <p:cNvPr id="5" name="Picture 4">
            <a:extLst>
              <a:ext uri="{FF2B5EF4-FFF2-40B4-BE49-F238E27FC236}">
                <a16:creationId xmlns:a16="http://schemas.microsoft.com/office/drawing/2014/main" id="{59F295F6-F8A4-4DA3-9BA5-E2F81554B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9323" y="1574800"/>
            <a:ext cx="3533352" cy="4996977"/>
          </a:xfrm>
          <a:prstGeom prst="rect">
            <a:avLst/>
          </a:prstGeom>
          <a:ln>
            <a:solidFill>
              <a:schemeClr val="tx1"/>
            </a:solidFill>
          </a:ln>
        </p:spPr>
      </p:pic>
      <p:pic>
        <p:nvPicPr>
          <p:cNvPr id="8" name="Picture 7">
            <a:extLst>
              <a:ext uri="{FF2B5EF4-FFF2-40B4-BE49-F238E27FC236}">
                <a16:creationId xmlns:a16="http://schemas.microsoft.com/office/drawing/2014/main" id="{8AC3F87A-96CB-4B0E-8FFE-E1C0B8F3F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29" y="1558688"/>
            <a:ext cx="3533352" cy="4996976"/>
          </a:xfrm>
          <a:prstGeom prst="rect">
            <a:avLst/>
          </a:prstGeom>
          <a:ln>
            <a:solidFill>
              <a:schemeClr val="tx1"/>
            </a:solidFill>
          </a:ln>
        </p:spPr>
      </p:pic>
      <p:pic>
        <p:nvPicPr>
          <p:cNvPr id="10" name="Picture 9">
            <a:extLst>
              <a:ext uri="{FF2B5EF4-FFF2-40B4-BE49-F238E27FC236}">
                <a16:creationId xmlns:a16="http://schemas.microsoft.com/office/drawing/2014/main" id="{F9693577-667F-4A2F-A915-E34AC3128F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318" y="1574800"/>
            <a:ext cx="3533352" cy="4996977"/>
          </a:xfrm>
          <a:prstGeom prst="rect">
            <a:avLst/>
          </a:prstGeom>
          <a:ln>
            <a:solidFill>
              <a:schemeClr val="tx1"/>
            </a:solidFill>
          </a:ln>
        </p:spPr>
      </p:pic>
    </p:spTree>
    <p:extLst>
      <p:ext uri="{BB962C8B-B14F-4D97-AF65-F5344CB8AC3E}">
        <p14:creationId xmlns:p14="http://schemas.microsoft.com/office/powerpoint/2010/main" val="33969144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130630" y="548564"/>
            <a:ext cx="9026554" cy="5509200"/>
          </a:xfrm>
          <a:prstGeom prst="rect">
            <a:avLst/>
          </a:prstGeom>
          <a:noFill/>
        </p:spPr>
        <p:txBody>
          <a:bodyPr wrap="square" rtlCol="0">
            <a:spAutoFit/>
          </a:bodyPr>
          <a:lstStyle/>
          <a:p>
            <a:r>
              <a:rPr lang="en-US" sz="4400" dirty="0"/>
              <a:t>Our lowest attainers or lowest “20%” of readers receive a </a:t>
            </a:r>
            <a:r>
              <a:rPr lang="en-US" sz="4400" dirty="0" err="1"/>
              <a:t>personalised</a:t>
            </a:r>
            <a:r>
              <a:rPr lang="en-US" sz="4400" dirty="0"/>
              <a:t> provision to suit their needs and learning ability.  This might include reading more easily decodable texts, additional phonics or extra reading throughout the week.  This is to help them to continue to make progress.</a:t>
            </a:r>
            <a:endParaRPr lang="en-GB" dirty="0"/>
          </a:p>
        </p:txBody>
      </p:sp>
      <p:pic>
        <p:nvPicPr>
          <p:cNvPr id="5" name="Picture 4">
            <a:extLst>
              <a:ext uri="{FF2B5EF4-FFF2-40B4-BE49-F238E27FC236}">
                <a16:creationId xmlns:a16="http://schemas.microsoft.com/office/drawing/2014/main" id="{3BF32C20-9178-433A-A471-2F6355FCD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4629" y="201335"/>
            <a:ext cx="2521144" cy="6203659"/>
          </a:xfrm>
          <a:prstGeom prst="rect">
            <a:avLst/>
          </a:prstGeom>
        </p:spPr>
      </p:pic>
    </p:spTree>
    <p:extLst>
      <p:ext uri="{BB962C8B-B14F-4D97-AF65-F5344CB8AC3E}">
        <p14:creationId xmlns:p14="http://schemas.microsoft.com/office/powerpoint/2010/main" val="25830123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830997"/>
          </a:xfrm>
          <a:prstGeom prst="rect">
            <a:avLst/>
          </a:prstGeom>
          <a:noFill/>
        </p:spPr>
        <p:txBody>
          <a:bodyPr wrap="square" rtlCol="0">
            <a:spAutoFit/>
          </a:bodyPr>
          <a:lstStyle/>
          <a:p>
            <a:pPr algn="ctr"/>
            <a:r>
              <a:rPr lang="en-US" sz="4800" dirty="0"/>
              <a:t>Home Access to Rocket Phonics</a:t>
            </a:r>
          </a:p>
        </p:txBody>
      </p:sp>
      <p:pic>
        <p:nvPicPr>
          <p:cNvPr id="5" name="Picture 4">
            <a:extLst>
              <a:ext uri="{FF2B5EF4-FFF2-40B4-BE49-F238E27FC236}">
                <a16:creationId xmlns:a16="http://schemas.microsoft.com/office/drawing/2014/main" id="{0A77EE22-74FD-4F74-9D3D-0FD040A4101B}"/>
              </a:ext>
            </a:extLst>
          </p:cNvPr>
          <p:cNvPicPr>
            <a:picLocks noChangeAspect="1"/>
          </p:cNvPicPr>
          <p:nvPr/>
        </p:nvPicPr>
        <p:blipFill rotWithShape="1">
          <a:blip r:embed="rId2"/>
          <a:srcRect l="15833" t="21667" r="67292" b="53518"/>
          <a:stretch/>
        </p:blipFill>
        <p:spPr>
          <a:xfrm>
            <a:off x="3975100" y="1005736"/>
            <a:ext cx="4241800" cy="3508649"/>
          </a:xfrm>
          <a:prstGeom prst="rect">
            <a:avLst/>
          </a:prstGeom>
        </p:spPr>
      </p:pic>
      <p:sp>
        <p:nvSpPr>
          <p:cNvPr id="4" name="TextBox 3">
            <a:extLst>
              <a:ext uri="{FF2B5EF4-FFF2-40B4-BE49-F238E27FC236}">
                <a16:creationId xmlns:a16="http://schemas.microsoft.com/office/drawing/2014/main" id="{89A0F053-7CF8-49C5-B433-C813F74E15A0}"/>
              </a:ext>
            </a:extLst>
          </p:cNvPr>
          <p:cNvSpPr txBox="1"/>
          <p:nvPr/>
        </p:nvSpPr>
        <p:spPr>
          <a:xfrm>
            <a:off x="101600" y="4697670"/>
            <a:ext cx="9639300" cy="1569660"/>
          </a:xfrm>
          <a:prstGeom prst="rect">
            <a:avLst/>
          </a:prstGeom>
          <a:noFill/>
        </p:spPr>
        <p:txBody>
          <a:bodyPr wrap="square" rtlCol="0">
            <a:spAutoFit/>
          </a:bodyPr>
          <a:lstStyle/>
          <a:p>
            <a:r>
              <a:rPr lang="en-US" sz="2400" dirty="0"/>
              <a:t>The children have access to Rocket Phonics at home.  The login details will be sent home once this has been setup.  Please scan the QR Code or visit: </a:t>
            </a:r>
            <a:r>
              <a:rPr lang="en-US" sz="2400" dirty="0">
                <a:hlinkClick r:id="rId3"/>
              </a:rPr>
              <a:t>https://walter.eschools.co.uk/storage/secure_download/NXk2d0VUUFJSTzlFa0p0Nm9xV1g5dz09</a:t>
            </a:r>
            <a:r>
              <a:rPr lang="en-US" sz="2400" dirty="0"/>
              <a:t> for more information.</a:t>
            </a:r>
          </a:p>
        </p:txBody>
      </p:sp>
      <p:pic>
        <p:nvPicPr>
          <p:cNvPr id="3" name="Picture 2">
            <a:extLst>
              <a:ext uri="{FF2B5EF4-FFF2-40B4-BE49-F238E27FC236}">
                <a16:creationId xmlns:a16="http://schemas.microsoft.com/office/drawing/2014/main" id="{DD81C560-BB1A-4765-8D18-7039F8C98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0900" y="4387385"/>
            <a:ext cx="2202585" cy="2202585"/>
          </a:xfrm>
          <a:prstGeom prst="rect">
            <a:avLst/>
          </a:prstGeom>
        </p:spPr>
      </p:pic>
    </p:spTree>
    <p:extLst>
      <p:ext uri="{BB962C8B-B14F-4D97-AF65-F5344CB8AC3E}">
        <p14:creationId xmlns:p14="http://schemas.microsoft.com/office/powerpoint/2010/main" val="19773950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830997"/>
          </a:xfrm>
          <a:prstGeom prst="rect">
            <a:avLst/>
          </a:prstGeom>
          <a:noFill/>
        </p:spPr>
        <p:txBody>
          <a:bodyPr wrap="square" rtlCol="0">
            <a:spAutoFit/>
          </a:bodyPr>
          <a:lstStyle/>
          <a:p>
            <a:pPr algn="ctr"/>
            <a:r>
              <a:rPr lang="en-US" sz="4800" dirty="0"/>
              <a:t>Our Team of Experts</a:t>
            </a:r>
            <a:endParaRPr lang="en-GB" sz="2000" dirty="0"/>
          </a:p>
        </p:txBody>
      </p:sp>
      <p:sp>
        <p:nvSpPr>
          <p:cNvPr id="7" name="TextBox 6">
            <a:extLst>
              <a:ext uri="{FF2B5EF4-FFF2-40B4-BE49-F238E27FC236}">
                <a16:creationId xmlns:a16="http://schemas.microsoft.com/office/drawing/2014/main" id="{53DAA131-B91A-644D-A5B6-34F1B1FD13FD}"/>
              </a:ext>
            </a:extLst>
          </p:cNvPr>
          <p:cNvSpPr txBox="1"/>
          <p:nvPr/>
        </p:nvSpPr>
        <p:spPr>
          <a:xfrm>
            <a:off x="2467913" y="928722"/>
            <a:ext cx="9610876" cy="2062103"/>
          </a:xfrm>
          <a:prstGeom prst="rect">
            <a:avLst/>
          </a:prstGeom>
          <a:noFill/>
        </p:spPr>
        <p:txBody>
          <a:bodyPr wrap="square">
            <a:spAutoFit/>
          </a:bodyPr>
          <a:lstStyle/>
          <a:p>
            <a:r>
              <a:rPr lang="en-GB" sz="3200" dirty="0"/>
              <a:t>Mrs Hargreaves, as the Head Teacher, has ultimate responsibility for the children’s learning in school.  Mrs Hargreaves has a thorough understanding of how children develop their phonic skills and learn to read.  </a:t>
            </a:r>
          </a:p>
        </p:txBody>
      </p:sp>
      <p:pic>
        <p:nvPicPr>
          <p:cNvPr id="3" name="Picture 2">
            <a:extLst>
              <a:ext uri="{FF2B5EF4-FFF2-40B4-BE49-F238E27FC236}">
                <a16:creationId xmlns:a16="http://schemas.microsoft.com/office/drawing/2014/main" id="{C950E33F-ACA0-4601-96A7-DF8D654D3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71" y="253589"/>
            <a:ext cx="2111102" cy="2986000"/>
          </a:xfrm>
          <a:prstGeom prst="rect">
            <a:avLst/>
          </a:prstGeom>
        </p:spPr>
      </p:pic>
      <p:pic>
        <p:nvPicPr>
          <p:cNvPr id="8" name="Picture 7">
            <a:extLst>
              <a:ext uri="{FF2B5EF4-FFF2-40B4-BE49-F238E27FC236}">
                <a16:creationId xmlns:a16="http://schemas.microsoft.com/office/drawing/2014/main" id="{14D1F0D8-062B-48BF-B454-F9B12540CE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01" b="95590" l="8501" r="91759">
                        <a14:foregroundMark x1="22193" y1="15228" x2="44517" y2="7312"/>
                        <a14:foregroundMark x1="44517" y1="7312" x2="70344" y2="10290"/>
                        <a14:foregroundMark x1="70344" y1="10290" x2="70604" y2="15718"/>
                        <a14:foregroundMark x1="67683" y1="13381" x2="41726" y2="7576"/>
                        <a14:foregroundMark x1="41726" y1="7576" x2="26736" y2="8443"/>
                        <a14:foregroundMark x1="37833" y1="3619" x2="37833" y2="3619"/>
                        <a14:foregroundMark x1="51201" y1="2601" x2="51201" y2="2601"/>
                        <a14:foregroundMark x1="91629" y1="61289" x2="91629" y2="61289"/>
                        <a14:foregroundMark x1="92018" y1="57972" x2="92018" y2="57972"/>
                        <a14:foregroundMark x1="8501" y1="61591" x2="8501" y2="61591"/>
                        <a14:foregroundMark x1="34523" y1="91331" x2="34523" y2="91331"/>
                        <a14:foregroundMark x1="70604" y1="90539" x2="70604" y2="90539"/>
                        <a14:foregroundMark x1="68397" y1="93140" x2="68397" y2="93140"/>
                        <a14:foregroundMark x1="27385" y1="93554" x2="27385" y2="93554"/>
                        <a14:foregroundMark x1="72745" y1="93554" x2="72745" y2="93554"/>
                        <a14:foregroundMark x1="80857" y1="95590" x2="80857" y2="95590"/>
                      </a14:backgroundRemoval>
                    </a14:imgEffect>
                  </a14:imgLayer>
                </a14:imgProps>
              </a:ext>
            </a:extLst>
          </a:blip>
          <a:stretch>
            <a:fillRect/>
          </a:stretch>
        </p:blipFill>
        <p:spPr>
          <a:xfrm>
            <a:off x="9787405" y="3239589"/>
            <a:ext cx="1847246" cy="3180235"/>
          </a:xfrm>
          <a:prstGeom prst="rect">
            <a:avLst/>
          </a:prstGeom>
        </p:spPr>
      </p:pic>
      <p:sp>
        <p:nvSpPr>
          <p:cNvPr id="9" name="TextBox 8">
            <a:extLst>
              <a:ext uri="{FF2B5EF4-FFF2-40B4-BE49-F238E27FC236}">
                <a16:creationId xmlns:a16="http://schemas.microsoft.com/office/drawing/2014/main" id="{AF899A7D-5626-4B24-ABFA-5E7D6FBA8940}"/>
              </a:ext>
            </a:extLst>
          </p:cNvPr>
          <p:cNvSpPr txBox="1"/>
          <p:nvPr/>
        </p:nvSpPr>
        <p:spPr>
          <a:xfrm>
            <a:off x="557349" y="3968931"/>
            <a:ext cx="9239794" cy="2062103"/>
          </a:xfrm>
          <a:prstGeom prst="rect">
            <a:avLst/>
          </a:prstGeom>
          <a:noFill/>
        </p:spPr>
        <p:txBody>
          <a:bodyPr wrap="square">
            <a:spAutoFit/>
          </a:bodyPr>
          <a:lstStyle/>
          <a:p>
            <a:pPr algn="r"/>
            <a:r>
              <a:rPr lang="en-GB" sz="3200" dirty="0"/>
              <a:t>Mr Lee is the school’s lead for English, Literacy, Reading and Phonics across the school.  He specialised in English whilst at university and has worked with many schools to improve their teaching of reading.</a:t>
            </a:r>
          </a:p>
        </p:txBody>
      </p:sp>
    </p:spTree>
    <p:extLst>
      <p:ext uri="{BB962C8B-B14F-4D97-AF65-F5344CB8AC3E}">
        <p14:creationId xmlns:p14="http://schemas.microsoft.com/office/powerpoint/2010/main" val="398406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830997"/>
          </a:xfrm>
          <a:prstGeom prst="rect">
            <a:avLst/>
          </a:prstGeom>
          <a:noFill/>
        </p:spPr>
        <p:txBody>
          <a:bodyPr wrap="square" rtlCol="0">
            <a:spAutoFit/>
          </a:bodyPr>
          <a:lstStyle/>
          <a:p>
            <a:pPr algn="ctr"/>
            <a:r>
              <a:rPr lang="en-US" sz="4800" dirty="0"/>
              <a:t>A Team of Experts within our School</a:t>
            </a:r>
            <a:endParaRPr lang="en-GB" sz="2000" dirty="0"/>
          </a:p>
        </p:txBody>
      </p:sp>
      <p:pic>
        <p:nvPicPr>
          <p:cNvPr id="13" name="Picture 12">
            <a:extLst>
              <a:ext uri="{FF2B5EF4-FFF2-40B4-BE49-F238E27FC236}">
                <a16:creationId xmlns:a16="http://schemas.microsoft.com/office/drawing/2014/main" id="{1045DCE6-CB4A-B648-896B-C11F63DC4FD9}"/>
              </a:ext>
            </a:extLst>
          </p:cNvPr>
          <p:cNvPicPr>
            <a:picLocks noChangeAspect="1"/>
          </p:cNvPicPr>
          <p:nvPr/>
        </p:nvPicPr>
        <p:blipFill>
          <a:blip r:embed="rId2"/>
          <a:stretch>
            <a:fillRect/>
          </a:stretch>
        </p:blipFill>
        <p:spPr>
          <a:xfrm>
            <a:off x="3199453" y="1035973"/>
            <a:ext cx="5793092" cy="2850201"/>
          </a:xfrm>
          <a:prstGeom prst="rect">
            <a:avLst/>
          </a:prstGeom>
        </p:spPr>
      </p:pic>
      <p:sp>
        <p:nvSpPr>
          <p:cNvPr id="2" name="TextBox 1">
            <a:extLst>
              <a:ext uri="{FF2B5EF4-FFF2-40B4-BE49-F238E27FC236}">
                <a16:creationId xmlns:a16="http://schemas.microsoft.com/office/drawing/2014/main" id="{FE7AA440-73E8-4D4E-A7DD-0C821B624BCD}"/>
              </a:ext>
            </a:extLst>
          </p:cNvPr>
          <p:cNvSpPr txBox="1"/>
          <p:nvPr/>
        </p:nvSpPr>
        <p:spPr>
          <a:xfrm>
            <a:off x="806740" y="4214150"/>
            <a:ext cx="10578517" cy="2246769"/>
          </a:xfrm>
          <a:prstGeom prst="rect">
            <a:avLst/>
          </a:prstGeom>
          <a:noFill/>
        </p:spPr>
        <p:txBody>
          <a:bodyPr wrap="square" rtlCol="0">
            <a:spAutoFit/>
          </a:bodyPr>
          <a:lstStyle/>
          <a:p>
            <a:pPr algn="ctr"/>
            <a:r>
              <a:rPr lang="en-GB" sz="2800" dirty="0"/>
              <a:t>We have an amazing team of experts in our school.  All of our staff are committed to ensuring that our provision is adapted to meet the needs of all our children and our year group leaders ensure that our children have access to wonderful resources, all of which are treated with the utmost respect by children and adults alike.</a:t>
            </a:r>
          </a:p>
        </p:txBody>
      </p:sp>
    </p:spTree>
    <p:extLst>
      <p:ext uri="{BB962C8B-B14F-4D97-AF65-F5344CB8AC3E}">
        <p14:creationId xmlns:p14="http://schemas.microsoft.com/office/powerpoint/2010/main" val="9342255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3566-58F0-4064-848D-E2568D84E3BD}"/>
              </a:ext>
            </a:extLst>
          </p:cNvPr>
          <p:cNvSpPr>
            <a:spLocks noGrp="1"/>
          </p:cNvSpPr>
          <p:nvPr>
            <p:ph type="title"/>
          </p:nvPr>
        </p:nvSpPr>
        <p:spPr/>
        <p:txBody>
          <a:bodyPr/>
          <a:lstStyle/>
          <a:p>
            <a:r>
              <a:rPr lang="en-GB" dirty="0"/>
              <a:t>Any Questions?</a:t>
            </a:r>
          </a:p>
        </p:txBody>
      </p:sp>
      <p:pic>
        <p:nvPicPr>
          <p:cNvPr id="4" name="Content Placeholder 3">
            <a:extLst>
              <a:ext uri="{FF2B5EF4-FFF2-40B4-BE49-F238E27FC236}">
                <a16:creationId xmlns:a16="http://schemas.microsoft.com/office/drawing/2014/main" id="{057C1355-6FC7-4643-995D-F7BD5F4AF752}"/>
              </a:ext>
            </a:extLst>
          </p:cNvPr>
          <p:cNvPicPr>
            <a:picLocks noGrp="1" noChangeAspect="1"/>
          </p:cNvPicPr>
          <p:nvPr>
            <p:ph idx="1"/>
          </p:nvPr>
        </p:nvPicPr>
        <p:blipFill>
          <a:blip r:embed="rId2"/>
          <a:stretch>
            <a:fillRect/>
          </a:stretch>
        </p:blipFill>
        <p:spPr>
          <a:xfrm>
            <a:off x="1414462" y="1915319"/>
            <a:ext cx="9363075" cy="4171950"/>
          </a:xfrm>
          <a:prstGeom prst="rect">
            <a:avLst/>
          </a:prstGeom>
        </p:spPr>
      </p:pic>
    </p:spTree>
    <p:extLst>
      <p:ext uri="{BB962C8B-B14F-4D97-AF65-F5344CB8AC3E}">
        <p14:creationId xmlns:p14="http://schemas.microsoft.com/office/powerpoint/2010/main" val="127123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73BE43-6DE8-4BEF-B228-5B49E8AC962F}"/>
              </a:ext>
            </a:extLst>
          </p:cNvPr>
          <p:cNvSpPr/>
          <p:nvPr/>
        </p:nvSpPr>
        <p:spPr>
          <a:xfrm>
            <a:off x="263371" y="781785"/>
            <a:ext cx="8439936" cy="2308324"/>
          </a:xfrm>
          <a:prstGeom prst="rect">
            <a:avLst/>
          </a:prstGeom>
        </p:spPr>
        <p:txBody>
          <a:bodyPr wrap="square">
            <a:spAutoFit/>
          </a:bodyPr>
          <a:lstStyle/>
          <a:p>
            <a:pPr lvl="0">
              <a:defRPr/>
            </a:pPr>
            <a:r>
              <a:rPr lang="en-US" sz="2400" dirty="0">
                <a:ea typeface="Helvetica Neue" panose="02000503000000020004" pitchFamily="2" charset="0"/>
                <a:cs typeface="Helvetica Neue" panose="02000503000000020004" pitchFamily="2" charset="0"/>
              </a:rPr>
              <a:t>This is where things get complicated!!!!!!</a:t>
            </a:r>
          </a:p>
          <a:p>
            <a:pPr lvl="0">
              <a:defRPr/>
            </a:pPr>
            <a:r>
              <a:rPr lang="en-US" sz="2400" dirty="0">
                <a:ea typeface="Helvetica Neue" panose="02000503000000020004" pitchFamily="2" charset="0"/>
                <a:cs typeface="Helvetica Neue" panose="02000503000000020004" pitchFamily="2" charset="0"/>
              </a:rPr>
              <a:t>The schwa sound is the ‘uh’ sound.  It exists in many words in the English language.  It is an unstressed vowel sound, where the vowel is neither long or short.  It is the most common vowel sound; everyone at school has to be careful not to add it on when saying a phoneme.</a:t>
            </a:r>
          </a:p>
        </p:txBody>
      </p:sp>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The Added Schwa</a:t>
            </a:r>
          </a:p>
        </p:txBody>
      </p:sp>
      <p:pic>
        <p:nvPicPr>
          <p:cNvPr id="3" name="Picture 2">
            <a:extLst>
              <a:ext uri="{FF2B5EF4-FFF2-40B4-BE49-F238E27FC236}">
                <a16:creationId xmlns:a16="http://schemas.microsoft.com/office/drawing/2014/main" id="{29AA09CA-1C4E-4915-9A2B-219045604F3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03307" y="164111"/>
            <a:ext cx="2798000" cy="3141151"/>
          </a:xfrm>
          <a:prstGeom prst="rect">
            <a:avLst/>
          </a:prstGeom>
        </p:spPr>
      </p:pic>
      <p:sp>
        <p:nvSpPr>
          <p:cNvPr id="4" name="TextBox 3">
            <a:extLst>
              <a:ext uri="{FF2B5EF4-FFF2-40B4-BE49-F238E27FC236}">
                <a16:creationId xmlns:a16="http://schemas.microsoft.com/office/drawing/2014/main" id="{B2794863-31C1-4C71-ACFC-1A88320C1BD2}"/>
              </a:ext>
            </a:extLst>
          </p:cNvPr>
          <p:cNvSpPr txBox="1"/>
          <p:nvPr/>
        </p:nvSpPr>
        <p:spPr>
          <a:xfrm>
            <a:off x="3327453" y="2567396"/>
            <a:ext cx="5537093" cy="1323439"/>
          </a:xfrm>
          <a:prstGeom prst="rect">
            <a:avLst/>
          </a:prstGeom>
          <a:noFill/>
        </p:spPr>
        <p:txBody>
          <a:bodyPr wrap="none" rtlCol="0">
            <a:spAutoFit/>
          </a:bodyPr>
          <a:lstStyle/>
          <a:p>
            <a:r>
              <a:rPr lang="en-US" sz="4000" dirty="0">
                <a:solidFill>
                  <a:srgbClr val="CC00CC"/>
                </a:solidFill>
              </a:rPr>
              <a:t>m = “mm” and not “</a:t>
            </a:r>
            <a:r>
              <a:rPr lang="en-US" sz="4000" dirty="0" err="1">
                <a:solidFill>
                  <a:srgbClr val="CC00CC"/>
                </a:solidFill>
              </a:rPr>
              <a:t>muh</a:t>
            </a:r>
            <a:r>
              <a:rPr lang="en-US" sz="4000" dirty="0">
                <a:solidFill>
                  <a:srgbClr val="CC00CC"/>
                </a:solidFill>
              </a:rPr>
              <a:t>”</a:t>
            </a:r>
          </a:p>
          <a:p>
            <a:r>
              <a:rPr lang="en-US" sz="4000" dirty="0">
                <a:solidFill>
                  <a:srgbClr val="CC00CC"/>
                </a:solidFill>
              </a:rPr>
              <a:t>s = “ss” and not “</a:t>
            </a:r>
            <a:r>
              <a:rPr lang="en-US" sz="4000" dirty="0" err="1">
                <a:solidFill>
                  <a:srgbClr val="CC00CC"/>
                </a:solidFill>
              </a:rPr>
              <a:t>suh</a:t>
            </a:r>
            <a:r>
              <a:rPr lang="en-US" sz="4000" dirty="0">
                <a:solidFill>
                  <a:srgbClr val="CC00CC"/>
                </a:solidFill>
              </a:rPr>
              <a:t>”</a:t>
            </a:r>
            <a:endParaRPr lang="en-GB" sz="4000" dirty="0">
              <a:solidFill>
                <a:srgbClr val="CC00CC"/>
              </a:solidFill>
            </a:endParaRPr>
          </a:p>
        </p:txBody>
      </p:sp>
      <p:sp>
        <p:nvSpPr>
          <p:cNvPr id="10" name="Rectangle 9">
            <a:extLst>
              <a:ext uri="{FF2B5EF4-FFF2-40B4-BE49-F238E27FC236}">
                <a16:creationId xmlns:a16="http://schemas.microsoft.com/office/drawing/2014/main" id="{BF97B2E3-ACEB-4319-8752-E7768DE38F39}"/>
              </a:ext>
            </a:extLst>
          </p:cNvPr>
          <p:cNvSpPr/>
          <p:nvPr/>
        </p:nvSpPr>
        <p:spPr>
          <a:xfrm>
            <a:off x="263371" y="4153947"/>
            <a:ext cx="6879244" cy="1200329"/>
          </a:xfrm>
          <a:prstGeom prst="rect">
            <a:avLst/>
          </a:prstGeom>
        </p:spPr>
        <p:txBody>
          <a:bodyPr wrap="square">
            <a:spAutoFit/>
          </a:bodyPr>
          <a:lstStyle/>
          <a:p>
            <a:pPr lvl="0">
              <a:defRPr/>
            </a:pPr>
            <a:r>
              <a:rPr lang="en-US" sz="2400" dirty="0">
                <a:solidFill>
                  <a:srgbClr val="FF0000"/>
                </a:solidFill>
                <a:ea typeface="Helvetica Neue" panose="02000503000000020004" pitchFamily="2" charset="0"/>
                <a:cs typeface="Helvetica Neue" panose="02000503000000020004" pitchFamily="2" charset="0"/>
              </a:rPr>
              <a:t>Also, remember to keep the phonemes ‘clipped’ so they are not elongated.  Think of them </a:t>
            </a:r>
            <a:r>
              <a:rPr lang="en-US" sz="2400" dirty="0" err="1">
                <a:solidFill>
                  <a:srgbClr val="FF0000"/>
                </a:solidFill>
                <a:ea typeface="Helvetica Neue" panose="02000503000000020004" pitchFamily="2" charset="0"/>
                <a:cs typeface="Helvetica Neue" panose="02000503000000020004" pitchFamily="2" charset="0"/>
              </a:rPr>
              <a:t>them</a:t>
            </a:r>
            <a:r>
              <a:rPr lang="en-US" sz="2400" dirty="0">
                <a:solidFill>
                  <a:srgbClr val="FF0000"/>
                </a:solidFill>
                <a:ea typeface="Helvetica Neue" panose="02000503000000020004" pitchFamily="2" charset="0"/>
                <a:cs typeface="Helvetica Neue" panose="02000503000000020004" pitchFamily="2" charset="0"/>
              </a:rPr>
              <a:t> as short and snappy.</a:t>
            </a:r>
          </a:p>
        </p:txBody>
      </p:sp>
      <p:sp>
        <p:nvSpPr>
          <p:cNvPr id="13" name="TextBox 12">
            <a:extLst>
              <a:ext uri="{FF2B5EF4-FFF2-40B4-BE49-F238E27FC236}">
                <a16:creationId xmlns:a16="http://schemas.microsoft.com/office/drawing/2014/main" id="{D59FB16D-A9B5-4368-91A2-5572B9104CB4}"/>
              </a:ext>
            </a:extLst>
          </p:cNvPr>
          <p:cNvSpPr txBox="1"/>
          <p:nvPr/>
        </p:nvSpPr>
        <p:spPr>
          <a:xfrm>
            <a:off x="5790942" y="5154926"/>
            <a:ext cx="6253635" cy="1200329"/>
          </a:xfrm>
          <a:prstGeom prst="rect">
            <a:avLst/>
          </a:prstGeom>
          <a:noFill/>
        </p:spPr>
        <p:txBody>
          <a:bodyPr wrap="none" rtlCol="0">
            <a:spAutoFit/>
          </a:bodyPr>
          <a:lstStyle/>
          <a:p>
            <a:r>
              <a:rPr lang="en-US" sz="3600" dirty="0">
                <a:solidFill>
                  <a:srgbClr val="002060"/>
                </a:solidFill>
              </a:rPr>
              <a:t>m = “mm” and not “</a:t>
            </a:r>
            <a:r>
              <a:rPr lang="en-US" sz="3600" dirty="0" err="1">
                <a:solidFill>
                  <a:srgbClr val="002060"/>
                </a:solidFill>
              </a:rPr>
              <a:t>mmmmmm</a:t>
            </a:r>
            <a:r>
              <a:rPr lang="en-US" sz="3600" dirty="0">
                <a:solidFill>
                  <a:srgbClr val="002060"/>
                </a:solidFill>
              </a:rPr>
              <a:t>”</a:t>
            </a:r>
          </a:p>
          <a:p>
            <a:r>
              <a:rPr lang="en-US" sz="3600" dirty="0">
                <a:solidFill>
                  <a:srgbClr val="002060"/>
                </a:solidFill>
              </a:rPr>
              <a:t>s = “ss” and not “</a:t>
            </a:r>
            <a:r>
              <a:rPr lang="en-US" sz="3600" dirty="0" err="1">
                <a:solidFill>
                  <a:srgbClr val="002060"/>
                </a:solidFill>
              </a:rPr>
              <a:t>ssssssssssss</a:t>
            </a:r>
            <a:r>
              <a:rPr lang="en-US" sz="3600" dirty="0">
                <a:solidFill>
                  <a:srgbClr val="002060"/>
                </a:solidFill>
              </a:rPr>
              <a:t>”</a:t>
            </a:r>
            <a:endParaRPr lang="en-GB" sz="3600" dirty="0">
              <a:solidFill>
                <a:srgbClr val="002060"/>
              </a:solidFill>
            </a:endParaRPr>
          </a:p>
        </p:txBody>
      </p:sp>
    </p:spTree>
    <p:custDataLst>
      <p:tags r:id="rId1"/>
    </p:custDataLst>
    <p:extLst>
      <p:ext uri="{BB962C8B-B14F-4D97-AF65-F5344CB8AC3E}">
        <p14:creationId xmlns:p14="http://schemas.microsoft.com/office/powerpoint/2010/main" val="339222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Letters and Phonemes</a:t>
            </a:r>
          </a:p>
        </p:txBody>
      </p:sp>
      <p:sp>
        <p:nvSpPr>
          <p:cNvPr id="7" name="Rectangle 6">
            <a:extLst>
              <a:ext uri="{FF2B5EF4-FFF2-40B4-BE49-F238E27FC236}">
                <a16:creationId xmlns:a16="http://schemas.microsoft.com/office/drawing/2014/main" id="{B7F4EC30-84BD-46FC-BF1E-428F47311BE8}"/>
              </a:ext>
            </a:extLst>
          </p:cNvPr>
          <p:cNvSpPr/>
          <p:nvPr/>
        </p:nvSpPr>
        <p:spPr>
          <a:xfrm>
            <a:off x="263371" y="647561"/>
            <a:ext cx="11623829" cy="1631216"/>
          </a:xfrm>
          <a:prstGeom prst="rect">
            <a:avLst/>
          </a:prstGeom>
        </p:spPr>
        <p:txBody>
          <a:bodyPr wrap="square">
            <a:spAutoFit/>
          </a:bodyPr>
          <a:lstStyle/>
          <a:p>
            <a:pPr lvl="0">
              <a:defRPr/>
            </a:pPr>
            <a:r>
              <a:rPr lang="en-US" sz="2000" dirty="0">
                <a:ea typeface="Helvetica Neue" panose="02000503000000020004" pitchFamily="2" charset="0"/>
                <a:cs typeface="Helvetica Neue" panose="02000503000000020004" pitchFamily="2" charset="0"/>
              </a:rPr>
              <a:t>There is a difference between letters and phonemes.  Think of the word ‘letter’ as the name of the letter and the ‘phoneme’ as the sound it makes; BBC’s </a:t>
            </a:r>
            <a:r>
              <a:rPr lang="en-US" sz="2000" dirty="0" err="1">
                <a:ea typeface="Helvetica Neue" panose="02000503000000020004" pitchFamily="2" charset="0"/>
                <a:cs typeface="Helvetica Neue" panose="02000503000000020004" pitchFamily="2" charset="0"/>
              </a:rPr>
              <a:t>Alphablocks</a:t>
            </a:r>
            <a:r>
              <a:rPr lang="en-US" sz="2000" dirty="0">
                <a:ea typeface="Helvetica Neue" panose="02000503000000020004" pitchFamily="2" charset="0"/>
                <a:cs typeface="Helvetica Neue" panose="02000503000000020004" pitchFamily="2" charset="0"/>
              </a:rPr>
              <a:t> illustrates this very well.  Do not be afraid to use these interchangeably.  Use the letter name when discussing what letters make up a digraph, for example ‘or’ is made up of the letters </a:t>
            </a:r>
            <a:r>
              <a:rPr lang="en-US" sz="2000" u="sng" dirty="0">
                <a:ea typeface="Helvetica Neue" panose="02000503000000020004" pitchFamily="2" charset="0"/>
                <a:cs typeface="Helvetica Neue" panose="02000503000000020004" pitchFamily="2" charset="0"/>
              </a:rPr>
              <a:t>o</a:t>
            </a:r>
            <a:r>
              <a:rPr lang="en-US" sz="2000" dirty="0">
                <a:ea typeface="Helvetica Neue" panose="02000503000000020004" pitchFamily="2" charset="0"/>
                <a:cs typeface="Helvetica Neue" panose="02000503000000020004" pitchFamily="2" charset="0"/>
              </a:rPr>
              <a:t> and </a:t>
            </a:r>
            <a:r>
              <a:rPr lang="en-US" sz="2000" u="sng" dirty="0">
                <a:ea typeface="Helvetica Neue" panose="02000503000000020004" pitchFamily="2" charset="0"/>
                <a:cs typeface="Helvetica Neue" panose="02000503000000020004" pitchFamily="2" charset="0"/>
              </a:rPr>
              <a:t>r</a:t>
            </a:r>
            <a:r>
              <a:rPr lang="en-US" sz="2000" dirty="0">
                <a:ea typeface="Helvetica Neue" panose="02000503000000020004" pitchFamily="2" charset="0"/>
                <a:cs typeface="Helvetica Neue" panose="02000503000000020004" pitchFamily="2" charset="0"/>
              </a:rPr>
              <a:t> not ‘oh’ and ‘</a:t>
            </a:r>
            <a:r>
              <a:rPr lang="en-US" sz="2000" dirty="0" err="1">
                <a:ea typeface="Helvetica Neue" panose="02000503000000020004" pitchFamily="2" charset="0"/>
                <a:cs typeface="Helvetica Neue" panose="02000503000000020004" pitchFamily="2" charset="0"/>
              </a:rPr>
              <a:t>rrr</a:t>
            </a:r>
            <a:r>
              <a:rPr lang="en-US" sz="2000" dirty="0">
                <a:ea typeface="Helvetica Neue" panose="02000503000000020004" pitchFamily="2" charset="0"/>
                <a:cs typeface="Helvetica Neue" panose="02000503000000020004" pitchFamily="2" charset="0"/>
              </a:rPr>
              <a:t>’ and makes the sound “aw”.  Here are some examples with the “k” sound or phoneme.</a:t>
            </a:r>
            <a:endParaRPr lang="en-US" sz="2000" u="sng" dirty="0">
              <a:ea typeface="Helvetica Neue" panose="02000503000000020004" pitchFamily="2" charset="0"/>
              <a:cs typeface="Helvetica Neue" panose="02000503000000020004" pitchFamily="2" charset="0"/>
            </a:endParaRPr>
          </a:p>
        </p:txBody>
      </p:sp>
      <p:graphicFrame>
        <p:nvGraphicFramePr>
          <p:cNvPr id="2" name="Table 1">
            <a:extLst>
              <a:ext uri="{FF2B5EF4-FFF2-40B4-BE49-F238E27FC236}">
                <a16:creationId xmlns:a16="http://schemas.microsoft.com/office/drawing/2014/main" id="{394A1BF8-0958-4D32-94A4-7240D42E0A00}"/>
              </a:ext>
            </a:extLst>
          </p:cNvPr>
          <p:cNvGraphicFramePr>
            <a:graphicFrameLocks noGrp="1"/>
          </p:cNvGraphicFramePr>
          <p:nvPr>
            <p:extLst>
              <p:ext uri="{D42A27DB-BD31-4B8C-83A1-F6EECF244321}">
                <p14:modId xmlns:p14="http://schemas.microsoft.com/office/powerpoint/2010/main" val="520497565"/>
              </p:ext>
            </p:extLst>
          </p:nvPr>
        </p:nvGraphicFramePr>
        <p:xfrm>
          <a:off x="284086" y="2254928"/>
          <a:ext cx="11623828" cy="4332303"/>
        </p:xfrm>
        <a:graphic>
          <a:graphicData uri="http://schemas.openxmlformats.org/drawingml/2006/table">
            <a:tbl>
              <a:tblPr firstRow="1" bandRow="1">
                <a:tableStyleId>{5C22544A-7EE6-4342-B048-85BDC9FD1C3A}</a:tableStyleId>
              </a:tblPr>
              <a:tblGrid>
                <a:gridCol w="2905957">
                  <a:extLst>
                    <a:ext uri="{9D8B030D-6E8A-4147-A177-3AD203B41FA5}">
                      <a16:colId xmlns:a16="http://schemas.microsoft.com/office/drawing/2014/main" val="1753302765"/>
                    </a:ext>
                  </a:extLst>
                </a:gridCol>
                <a:gridCol w="2905957">
                  <a:extLst>
                    <a:ext uri="{9D8B030D-6E8A-4147-A177-3AD203B41FA5}">
                      <a16:colId xmlns:a16="http://schemas.microsoft.com/office/drawing/2014/main" val="3033143585"/>
                    </a:ext>
                  </a:extLst>
                </a:gridCol>
                <a:gridCol w="2905957">
                  <a:extLst>
                    <a:ext uri="{9D8B030D-6E8A-4147-A177-3AD203B41FA5}">
                      <a16:colId xmlns:a16="http://schemas.microsoft.com/office/drawing/2014/main" val="2124031614"/>
                    </a:ext>
                  </a:extLst>
                </a:gridCol>
                <a:gridCol w="2905957">
                  <a:extLst>
                    <a:ext uri="{9D8B030D-6E8A-4147-A177-3AD203B41FA5}">
                      <a16:colId xmlns:a16="http://schemas.microsoft.com/office/drawing/2014/main" val="168700559"/>
                    </a:ext>
                  </a:extLst>
                </a:gridCol>
              </a:tblGrid>
              <a:tr h="4332303">
                <a:tc>
                  <a:txBody>
                    <a:bodyPr/>
                    <a:lstStyle/>
                    <a:p>
                      <a:pPr algn="ctr"/>
                      <a:r>
                        <a:rPr lang="en-US" sz="2000" dirty="0">
                          <a:solidFill>
                            <a:schemeClr val="tx1"/>
                          </a:solidFill>
                        </a:rPr>
                        <a:t>This is the letter “kay” and it makes the sound “k” as in kite.</a:t>
                      </a:r>
                      <a:endParaRPr lang="en-GB" sz="2000"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rPr>
                        <a:t>This is the letter “see” and it makes the sound “c” as in cat.</a:t>
                      </a:r>
                      <a:endParaRPr lang="en-GB" sz="2000"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rPr>
                        <a:t>This is the digraph “ck” as in wick.  It is made up of the letters “see” and “kay”.</a:t>
                      </a:r>
                      <a:endParaRPr lang="en-GB" sz="2000"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rPr>
                        <a:t>This is the digraph “</a:t>
                      </a:r>
                      <a:r>
                        <a:rPr lang="en-US" sz="2000" dirty="0" err="1">
                          <a:solidFill>
                            <a:schemeClr val="tx1"/>
                          </a:solidFill>
                        </a:rPr>
                        <a:t>ch</a:t>
                      </a:r>
                      <a:r>
                        <a:rPr lang="en-US" sz="2000" dirty="0">
                          <a:solidFill>
                            <a:schemeClr val="tx1"/>
                          </a:solidFill>
                        </a:rPr>
                        <a:t>” as in school.  It is made up of the letters “see” and “aitch”</a:t>
                      </a:r>
                      <a:endParaRPr lang="en-GB" sz="2000"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1449911"/>
                  </a:ext>
                </a:extLst>
              </a:tr>
            </a:tbl>
          </a:graphicData>
        </a:graphic>
      </p:graphicFrame>
      <p:graphicFrame>
        <p:nvGraphicFramePr>
          <p:cNvPr id="11" name="Table 10">
            <a:extLst>
              <a:ext uri="{FF2B5EF4-FFF2-40B4-BE49-F238E27FC236}">
                <a16:creationId xmlns:a16="http://schemas.microsoft.com/office/drawing/2014/main" id="{AD36AAA3-045C-4E05-84BF-9BD6DE27972C}"/>
              </a:ext>
            </a:extLst>
          </p:cNvPr>
          <p:cNvGraphicFramePr>
            <a:graphicFrameLocks noGrp="1"/>
          </p:cNvGraphicFramePr>
          <p:nvPr>
            <p:extLst>
              <p:ext uri="{D42A27DB-BD31-4B8C-83A1-F6EECF244321}">
                <p14:modId xmlns:p14="http://schemas.microsoft.com/office/powerpoint/2010/main" val="2529478019"/>
              </p:ext>
            </p:extLst>
          </p:nvPr>
        </p:nvGraphicFramePr>
        <p:xfrm>
          <a:off x="284086" y="2254928"/>
          <a:ext cx="11623828" cy="3249227"/>
        </p:xfrm>
        <a:graphic>
          <a:graphicData uri="http://schemas.openxmlformats.org/drawingml/2006/table">
            <a:tbl>
              <a:tblPr firstRow="1" bandRow="1">
                <a:tableStyleId>{5C22544A-7EE6-4342-B048-85BDC9FD1C3A}</a:tableStyleId>
              </a:tblPr>
              <a:tblGrid>
                <a:gridCol w="2905957">
                  <a:extLst>
                    <a:ext uri="{9D8B030D-6E8A-4147-A177-3AD203B41FA5}">
                      <a16:colId xmlns:a16="http://schemas.microsoft.com/office/drawing/2014/main" val="1753302765"/>
                    </a:ext>
                  </a:extLst>
                </a:gridCol>
                <a:gridCol w="2905957">
                  <a:extLst>
                    <a:ext uri="{9D8B030D-6E8A-4147-A177-3AD203B41FA5}">
                      <a16:colId xmlns:a16="http://schemas.microsoft.com/office/drawing/2014/main" val="3033143585"/>
                    </a:ext>
                  </a:extLst>
                </a:gridCol>
                <a:gridCol w="2905957">
                  <a:extLst>
                    <a:ext uri="{9D8B030D-6E8A-4147-A177-3AD203B41FA5}">
                      <a16:colId xmlns:a16="http://schemas.microsoft.com/office/drawing/2014/main" val="2124031614"/>
                    </a:ext>
                  </a:extLst>
                </a:gridCol>
                <a:gridCol w="2905957">
                  <a:extLst>
                    <a:ext uri="{9D8B030D-6E8A-4147-A177-3AD203B41FA5}">
                      <a16:colId xmlns:a16="http://schemas.microsoft.com/office/drawing/2014/main" val="168700559"/>
                    </a:ext>
                  </a:extLst>
                </a:gridCol>
              </a:tblGrid>
              <a:tr h="3249227">
                <a:tc>
                  <a:txBody>
                    <a:bodyPr/>
                    <a:lstStyle/>
                    <a:p>
                      <a:pPr algn="ctr"/>
                      <a:r>
                        <a:rPr lang="en-US" sz="16600" dirty="0">
                          <a:solidFill>
                            <a:srgbClr val="FF0000"/>
                          </a:solidFill>
                        </a:rPr>
                        <a:t>k</a:t>
                      </a:r>
                      <a:endParaRPr lang="en-GB" sz="166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6600" dirty="0">
                          <a:solidFill>
                            <a:srgbClr val="00B050"/>
                          </a:solidFill>
                        </a:rPr>
                        <a:t>c</a:t>
                      </a:r>
                      <a:endParaRPr lang="en-GB" sz="16600" dirty="0">
                        <a:solidFill>
                          <a:srgbClr val="00B05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6600" dirty="0">
                          <a:solidFill>
                            <a:srgbClr val="CC0099"/>
                          </a:solidFill>
                        </a:rPr>
                        <a:t>ck</a:t>
                      </a:r>
                      <a:endParaRPr lang="en-GB" sz="16600" dirty="0">
                        <a:solidFill>
                          <a:srgbClr val="CC00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6600" dirty="0" err="1">
                          <a:solidFill>
                            <a:srgbClr val="FFC000"/>
                          </a:solidFill>
                        </a:rPr>
                        <a:t>ch</a:t>
                      </a:r>
                      <a:endParaRPr lang="en-GB" sz="16600" dirty="0">
                        <a:solidFill>
                          <a:srgbClr val="FFC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91449911"/>
                  </a:ext>
                </a:extLst>
              </a:tr>
            </a:tbl>
          </a:graphicData>
        </a:graphic>
      </p:graphicFrame>
    </p:spTree>
    <p:custDataLst>
      <p:tags r:id="rId1"/>
    </p:custDataLst>
    <p:extLst>
      <p:ext uri="{BB962C8B-B14F-4D97-AF65-F5344CB8AC3E}">
        <p14:creationId xmlns:p14="http://schemas.microsoft.com/office/powerpoint/2010/main" val="478076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Sound Buttons</a:t>
            </a:r>
          </a:p>
        </p:txBody>
      </p:sp>
      <p:sp>
        <p:nvSpPr>
          <p:cNvPr id="7" name="Rectangle 6">
            <a:extLst>
              <a:ext uri="{FF2B5EF4-FFF2-40B4-BE49-F238E27FC236}">
                <a16:creationId xmlns:a16="http://schemas.microsoft.com/office/drawing/2014/main" id="{B7F4EC30-84BD-46FC-BF1E-428F47311BE8}"/>
              </a:ext>
            </a:extLst>
          </p:cNvPr>
          <p:cNvSpPr/>
          <p:nvPr/>
        </p:nvSpPr>
        <p:spPr>
          <a:xfrm>
            <a:off x="263371" y="781785"/>
            <a:ext cx="11623829" cy="1384995"/>
          </a:xfrm>
          <a:prstGeom prst="rect">
            <a:avLst/>
          </a:prstGeom>
        </p:spPr>
        <p:txBody>
          <a:bodyPr wrap="square">
            <a:spAutoFit/>
          </a:bodyPr>
          <a:lstStyle/>
          <a:p>
            <a:pPr lvl="0">
              <a:defRPr/>
            </a:pPr>
            <a:r>
              <a:rPr lang="en-GB" sz="2800" dirty="0">
                <a:ea typeface="Helvetica Neue" panose="02000503000000020004" pitchFamily="2" charset="0"/>
                <a:cs typeface="Helvetica Neue" panose="02000503000000020004" pitchFamily="2" charset="0"/>
              </a:rPr>
              <a:t>We can add sound buttons to words to help the children to segment and blend.  We use a dot for a single letter grapheme, a dash for a multi-letter grapheme and a curve for a split digraph.  Here are some examples:</a:t>
            </a:r>
          </a:p>
        </p:txBody>
      </p:sp>
      <p:sp>
        <p:nvSpPr>
          <p:cNvPr id="8" name="TextBox 7">
            <a:extLst>
              <a:ext uri="{FF2B5EF4-FFF2-40B4-BE49-F238E27FC236}">
                <a16:creationId xmlns:a16="http://schemas.microsoft.com/office/drawing/2014/main" id="{1072C4AF-3426-4ADE-88B6-08E6BC132DEF}"/>
              </a:ext>
            </a:extLst>
          </p:cNvPr>
          <p:cNvSpPr txBox="1"/>
          <p:nvPr/>
        </p:nvSpPr>
        <p:spPr>
          <a:xfrm>
            <a:off x="1485964" y="2500912"/>
            <a:ext cx="914400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rPr>
              <a:t>c a t</a:t>
            </a:r>
            <a:endParaRPr kumimoji="0" lang="en-US" sz="48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endParaRPr>
          </a:p>
        </p:txBody>
      </p:sp>
      <p:sp>
        <p:nvSpPr>
          <p:cNvPr id="10" name="Oval 9">
            <a:extLst>
              <a:ext uri="{FF2B5EF4-FFF2-40B4-BE49-F238E27FC236}">
                <a16:creationId xmlns:a16="http://schemas.microsoft.com/office/drawing/2014/main" id="{1CA1FBB3-3F50-4CBF-963D-DC7884071103}"/>
              </a:ext>
            </a:extLst>
          </p:cNvPr>
          <p:cNvSpPr/>
          <p:nvPr/>
        </p:nvSpPr>
        <p:spPr>
          <a:xfrm>
            <a:off x="5476073" y="3313404"/>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1DB5314-4A94-44AD-BAED-CDAD73BE905E}"/>
              </a:ext>
            </a:extLst>
          </p:cNvPr>
          <p:cNvSpPr/>
          <p:nvPr/>
        </p:nvSpPr>
        <p:spPr>
          <a:xfrm>
            <a:off x="6030260" y="3341111"/>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7D7B28E1-B3CF-4E47-BEB1-B6384FAEAF7A}"/>
              </a:ext>
            </a:extLst>
          </p:cNvPr>
          <p:cNvSpPr/>
          <p:nvPr/>
        </p:nvSpPr>
        <p:spPr>
          <a:xfrm>
            <a:off x="6584447" y="3311109"/>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B5BDC4D-7788-4DE8-A205-FCCC0CDCE9F2}"/>
              </a:ext>
            </a:extLst>
          </p:cNvPr>
          <p:cNvSpPr txBox="1"/>
          <p:nvPr/>
        </p:nvSpPr>
        <p:spPr>
          <a:xfrm>
            <a:off x="1485964" y="3624741"/>
            <a:ext cx="914400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rPr>
              <a:t>s h o p </a:t>
            </a:r>
            <a:endParaRPr kumimoji="0" lang="en-US" sz="48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endParaRPr>
          </a:p>
        </p:txBody>
      </p:sp>
      <p:sp>
        <p:nvSpPr>
          <p:cNvPr id="14" name="Oval 13">
            <a:extLst>
              <a:ext uri="{FF2B5EF4-FFF2-40B4-BE49-F238E27FC236}">
                <a16:creationId xmlns:a16="http://schemas.microsoft.com/office/drawing/2014/main" id="{BE457889-B441-4159-8D62-AF101F3C0FC4}"/>
              </a:ext>
            </a:extLst>
          </p:cNvPr>
          <p:cNvSpPr/>
          <p:nvPr/>
        </p:nvSpPr>
        <p:spPr>
          <a:xfrm>
            <a:off x="4873627" y="4644018"/>
            <a:ext cx="1136078"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26A577B1-7657-4D64-AE83-0661D09DE8AB}"/>
              </a:ext>
            </a:extLst>
          </p:cNvPr>
          <p:cNvSpPr/>
          <p:nvPr/>
        </p:nvSpPr>
        <p:spPr>
          <a:xfrm>
            <a:off x="6265803" y="4644704"/>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9C10D6B6-D624-42C9-A58D-4842094240BB}"/>
              </a:ext>
            </a:extLst>
          </p:cNvPr>
          <p:cNvSpPr/>
          <p:nvPr/>
        </p:nvSpPr>
        <p:spPr>
          <a:xfrm>
            <a:off x="6847688" y="4644704"/>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84F0182-3232-4DAF-9234-222D6BFD918C}"/>
              </a:ext>
            </a:extLst>
          </p:cNvPr>
          <p:cNvSpPr txBox="1"/>
          <p:nvPr/>
        </p:nvSpPr>
        <p:spPr>
          <a:xfrm>
            <a:off x="1520605" y="4982484"/>
            <a:ext cx="914400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rPr>
              <a:t>t a p e</a:t>
            </a:r>
            <a:endParaRPr kumimoji="0" lang="en-US" sz="48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endParaRPr>
          </a:p>
        </p:txBody>
      </p:sp>
      <p:sp>
        <p:nvSpPr>
          <p:cNvPr id="19" name="Oval 18">
            <a:extLst>
              <a:ext uri="{FF2B5EF4-FFF2-40B4-BE49-F238E27FC236}">
                <a16:creationId xmlns:a16="http://schemas.microsoft.com/office/drawing/2014/main" id="{EB77FFED-8DB2-421F-9E0F-9927AE24F78B}"/>
              </a:ext>
            </a:extLst>
          </p:cNvPr>
          <p:cNvSpPr/>
          <p:nvPr/>
        </p:nvSpPr>
        <p:spPr>
          <a:xfrm>
            <a:off x="5143577" y="5947023"/>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ABD7176-6476-49E1-9207-A4347A19A64B}"/>
              </a:ext>
            </a:extLst>
          </p:cNvPr>
          <p:cNvSpPr/>
          <p:nvPr/>
        </p:nvSpPr>
        <p:spPr>
          <a:xfrm>
            <a:off x="6233759" y="5947023"/>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c 20">
            <a:extLst>
              <a:ext uri="{FF2B5EF4-FFF2-40B4-BE49-F238E27FC236}">
                <a16:creationId xmlns:a16="http://schemas.microsoft.com/office/drawing/2014/main" id="{78289F70-3462-4369-8CBD-CF886EC4F7A4}"/>
              </a:ext>
            </a:extLst>
          </p:cNvPr>
          <p:cNvSpPr/>
          <p:nvPr/>
        </p:nvSpPr>
        <p:spPr>
          <a:xfrm rot="10800000">
            <a:off x="5715063" y="5792286"/>
            <a:ext cx="1235870" cy="452605"/>
          </a:xfrm>
          <a:prstGeom prst="arc">
            <a:avLst>
              <a:gd name="adj1" fmla="val 10792255"/>
              <a:gd name="adj2" fmla="val 51307"/>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235910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The Letter H!</a:t>
            </a:r>
          </a:p>
        </p:txBody>
      </p:sp>
      <p:sp>
        <p:nvSpPr>
          <p:cNvPr id="7" name="Rectangle 6">
            <a:extLst>
              <a:ext uri="{FF2B5EF4-FFF2-40B4-BE49-F238E27FC236}">
                <a16:creationId xmlns:a16="http://schemas.microsoft.com/office/drawing/2014/main" id="{B7F4EC30-84BD-46FC-BF1E-428F47311BE8}"/>
              </a:ext>
            </a:extLst>
          </p:cNvPr>
          <p:cNvSpPr/>
          <p:nvPr/>
        </p:nvSpPr>
        <p:spPr>
          <a:xfrm>
            <a:off x="263371" y="781785"/>
            <a:ext cx="11623829" cy="1384995"/>
          </a:xfrm>
          <a:prstGeom prst="rect">
            <a:avLst/>
          </a:prstGeom>
        </p:spPr>
        <p:txBody>
          <a:bodyPr wrap="square">
            <a:spAutoFit/>
          </a:bodyPr>
          <a:lstStyle/>
          <a:p>
            <a:pPr lvl="0">
              <a:defRPr/>
            </a:pPr>
            <a:r>
              <a:rPr lang="en-US" sz="2800" dirty="0">
                <a:ea typeface="Helvetica Neue" panose="02000503000000020004" pitchFamily="2" charset="0"/>
                <a:cs typeface="Helvetica Neue" panose="02000503000000020004" pitchFamily="2" charset="0"/>
              </a:rPr>
              <a:t>The letter H or h causes a lot of controversy. People call this letter different things.  To settle any disagreements at Walter Infant School and Nursery, we inform everyone to say it as “aitch” and not “</a:t>
            </a:r>
            <a:r>
              <a:rPr lang="en-US" sz="2800" dirty="0" err="1">
                <a:ea typeface="Helvetica Neue" panose="02000503000000020004" pitchFamily="2" charset="0"/>
                <a:cs typeface="Helvetica Neue" panose="02000503000000020004" pitchFamily="2" charset="0"/>
              </a:rPr>
              <a:t>haytch</a:t>
            </a:r>
            <a:r>
              <a:rPr lang="en-US" sz="2800" dirty="0">
                <a:ea typeface="Helvetica Neue" panose="02000503000000020004" pitchFamily="2" charset="0"/>
                <a:cs typeface="Helvetica Neue" panose="02000503000000020004" pitchFamily="2" charset="0"/>
              </a:rPr>
              <a:t>”.</a:t>
            </a:r>
            <a:endParaRPr lang="en-US" sz="2800" u="sng" dirty="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937ABE0F-8E35-48C6-B3FE-3A01D0087B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1430" y="1948279"/>
            <a:ext cx="5144610" cy="5144610"/>
          </a:xfrm>
          <a:prstGeom prst="rect">
            <a:avLst/>
          </a:prstGeom>
        </p:spPr>
      </p:pic>
      <p:pic>
        <p:nvPicPr>
          <p:cNvPr id="6" name="Picture 5">
            <a:extLst>
              <a:ext uri="{FF2B5EF4-FFF2-40B4-BE49-F238E27FC236}">
                <a16:creationId xmlns:a16="http://schemas.microsoft.com/office/drawing/2014/main" id="{F0382D1A-9F61-40E1-83E0-775E05802B7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575831" y="2166780"/>
            <a:ext cx="3222594" cy="4198594"/>
          </a:xfrm>
          <a:prstGeom prst="rect">
            <a:avLst/>
          </a:prstGeom>
        </p:spPr>
      </p:pic>
      <p:sp>
        <p:nvSpPr>
          <p:cNvPr id="9" name="Speech Bubble: Rectangle with Corners Rounded 8">
            <a:extLst>
              <a:ext uri="{FF2B5EF4-FFF2-40B4-BE49-F238E27FC236}">
                <a16:creationId xmlns:a16="http://schemas.microsoft.com/office/drawing/2014/main" id="{FCF07C2C-BEAA-47B7-BC6F-5CA8FB214791}"/>
              </a:ext>
            </a:extLst>
          </p:cNvPr>
          <p:cNvSpPr/>
          <p:nvPr/>
        </p:nvSpPr>
        <p:spPr>
          <a:xfrm>
            <a:off x="4696287" y="2621313"/>
            <a:ext cx="3222594" cy="1899271"/>
          </a:xfrm>
          <a:prstGeom prst="wedgeRoundRectCallout">
            <a:avLst>
              <a:gd name="adj1" fmla="val 91814"/>
              <a:gd name="adj2" fmla="val 69310"/>
              <a:gd name="adj3" fmla="val 16667"/>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rPr>
              <a:t>Ohh</a:t>
            </a:r>
            <a:r>
              <a:rPr lang="en-US" sz="4400" dirty="0">
                <a:solidFill>
                  <a:schemeClr val="tx1"/>
                </a:solidFill>
              </a:rPr>
              <a:t> look its ‘aitch’!</a:t>
            </a:r>
            <a:endParaRPr lang="en-GB" sz="4400" dirty="0">
              <a:solidFill>
                <a:schemeClr val="tx1"/>
              </a:solidFill>
            </a:endParaRPr>
          </a:p>
        </p:txBody>
      </p:sp>
    </p:spTree>
    <p:custDataLst>
      <p:tags r:id="rId1"/>
    </p:custDataLst>
    <p:extLst>
      <p:ext uri="{BB962C8B-B14F-4D97-AF65-F5344CB8AC3E}">
        <p14:creationId xmlns:p14="http://schemas.microsoft.com/office/powerpoint/2010/main" val="130719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Sassoon Infant Rg" panose="02000603020000020003" pitchFamily="2" charset="0"/>
                <a:ea typeface="+mn-ea"/>
                <a:cs typeface="+mn-cs"/>
              </a:rPr>
              <a:t>The Letter Z!</a:t>
            </a:r>
          </a:p>
        </p:txBody>
      </p:sp>
      <p:sp>
        <p:nvSpPr>
          <p:cNvPr id="7" name="Rectangle 6">
            <a:extLst>
              <a:ext uri="{FF2B5EF4-FFF2-40B4-BE49-F238E27FC236}">
                <a16:creationId xmlns:a16="http://schemas.microsoft.com/office/drawing/2014/main" id="{B7F4EC30-84BD-46FC-BF1E-428F47311BE8}"/>
              </a:ext>
            </a:extLst>
          </p:cNvPr>
          <p:cNvSpPr/>
          <p:nvPr/>
        </p:nvSpPr>
        <p:spPr>
          <a:xfrm>
            <a:off x="263371" y="781785"/>
            <a:ext cx="1162382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assoonPrimaryInfant"/>
                <a:ea typeface="Helvetica Neue" panose="02000503000000020004" pitchFamily="2" charset="0"/>
                <a:cs typeface="Helvetica Neue" panose="02000503000000020004" pitchFamily="2" charset="0"/>
              </a:rPr>
              <a:t>The letter Z or z causes a lot of controversy. People call this letter different things.  Some people refer to as “zee” and some people refer to it as “zed”.  “Zee” is the American name for this letter, this is due to American television </a:t>
            </a:r>
            <a:r>
              <a:rPr kumimoji="0" lang="en-US" sz="2800" b="0" i="0" u="none" strike="noStrike" kern="1200" cap="none" spc="0" normalizeH="0" baseline="0" noProof="0" dirty="0" err="1">
                <a:ln>
                  <a:noFill/>
                </a:ln>
                <a:solidFill>
                  <a:prstClr val="black"/>
                </a:solidFill>
                <a:effectLst/>
                <a:uLnTx/>
                <a:uFillTx/>
                <a:latin typeface="SassoonPrimaryInfant"/>
                <a:ea typeface="Helvetica Neue" panose="02000503000000020004" pitchFamily="2" charset="0"/>
                <a:cs typeface="Helvetica Neue" panose="02000503000000020004" pitchFamily="2" charset="0"/>
              </a:rPr>
              <a:t>programmes</a:t>
            </a:r>
            <a:r>
              <a:rPr kumimoji="0" lang="en-US" sz="2800" b="0" i="0" u="none" strike="noStrike" kern="1200" cap="none" spc="0" normalizeH="0" baseline="0" noProof="0" dirty="0">
                <a:ln>
                  <a:noFill/>
                </a:ln>
                <a:solidFill>
                  <a:prstClr val="black"/>
                </a:solidFill>
                <a:effectLst/>
                <a:uLnTx/>
                <a:uFillTx/>
                <a:latin typeface="SassoonPrimaryInfant"/>
                <a:ea typeface="Helvetica Neue" panose="02000503000000020004" pitchFamily="2" charset="0"/>
                <a:cs typeface="Helvetica Neue" panose="02000503000000020004" pitchFamily="2" charset="0"/>
              </a:rPr>
              <a:t> and people learning American English more widely.  However, in British English, it is called “zed”.</a:t>
            </a:r>
            <a:endParaRPr kumimoji="0" lang="en-US" sz="2800" b="0" i="0" u="sng" strike="noStrike" kern="1200" cap="none" spc="0" normalizeH="0" baseline="0" noProof="0" dirty="0">
              <a:ln>
                <a:noFill/>
              </a:ln>
              <a:solidFill>
                <a:prstClr val="black"/>
              </a:solidFill>
              <a:effectLst/>
              <a:uLnTx/>
              <a:uFillTx/>
              <a:latin typeface="SassoonPrimaryInfant"/>
              <a:ea typeface="Helvetica Neue" panose="02000503000000020004" pitchFamily="2" charset="0"/>
              <a:cs typeface="Helvetica Neue" panose="02000503000000020004" pitchFamily="2" charset="0"/>
            </a:endParaRPr>
          </a:p>
        </p:txBody>
      </p:sp>
      <p:pic>
        <p:nvPicPr>
          <p:cNvPr id="3" name="Picture 2" descr="A picture containing text, paper clip, light, sign&#10;&#10;Description automatically generated">
            <a:extLst>
              <a:ext uri="{FF2B5EF4-FFF2-40B4-BE49-F238E27FC236}">
                <a16:creationId xmlns:a16="http://schemas.microsoft.com/office/drawing/2014/main" id="{1B054BE6-82B0-7B45-A764-5CEFD53CF24A}"/>
              </a:ext>
            </a:extLst>
          </p:cNvPr>
          <p:cNvPicPr>
            <a:picLocks noChangeAspect="1"/>
          </p:cNvPicPr>
          <p:nvPr/>
        </p:nvPicPr>
        <p:blipFill>
          <a:blip r:embed="rId4">
            <a:clrChange>
              <a:clrFrom>
                <a:srgbClr val="C2DDB4"/>
              </a:clrFrom>
              <a:clrTo>
                <a:srgbClr val="C2DDB4">
                  <a:alpha val="0"/>
                </a:srgbClr>
              </a:clrTo>
            </a:clrChange>
            <a:extLst>
              <a:ext uri="{28A0092B-C50C-407E-A947-70E740481C1C}">
                <a14:useLocalDpi xmlns:a14="http://schemas.microsoft.com/office/drawing/2010/main" val="0"/>
              </a:ext>
            </a:extLst>
          </a:blip>
          <a:stretch>
            <a:fillRect/>
          </a:stretch>
        </p:blipFill>
        <p:spPr>
          <a:xfrm>
            <a:off x="509554" y="2647063"/>
            <a:ext cx="4198593" cy="4198593"/>
          </a:xfrm>
          <a:prstGeom prst="rect">
            <a:avLst/>
          </a:prstGeom>
        </p:spPr>
      </p:pic>
      <p:pic>
        <p:nvPicPr>
          <p:cNvPr id="12" name="Picture 11">
            <a:extLst>
              <a:ext uri="{FF2B5EF4-FFF2-40B4-BE49-F238E27FC236}">
                <a16:creationId xmlns:a16="http://schemas.microsoft.com/office/drawing/2014/main" id="{E6B34561-F7B5-2F43-834E-6FA6CED285FC}"/>
              </a:ext>
            </a:extLst>
          </p:cNvPr>
          <p:cNvPicPr>
            <a:picLocks noChangeAspect="1"/>
          </p:cNvPicPr>
          <p:nvPr/>
        </p:nvPicPr>
        <p:blipFill>
          <a:blip r:embed="rId5"/>
          <a:stretch>
            <a:fillRect/>
          </a:stretch>
        </p:blipFill>
        <p:spPr>
          <a:xfrm>
            <a:off x="5310554" y="2819869"/>
            <a:ext cx="6482862" cy="3646610"/>
          </a:xfrm>
          <a:prstGeom prst="rect">
            <a:avLst/>
          </a:prstGeom>
        </p:spPr>
      </p:pic>
    </p:spTree>
    <p:custDataLst>
      <p:tags r:id="rId1"/>
    </p:custDataLst>
    <p:extLst>
      <p:ext uri="{BB962C8B-B14F-4D97-AF65-F5344CB8AC3E}">
        <p14:creationId xmlns:p14="http://schemas.microsoft.com/office/powerpoint/2010/main" val="1713273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Sassoon Infant Rg" panose="02000603020000020003" pitchFamily="2" charset="0"/>
                <a:ea typeface="+mn-ea"/>
                <a:cs typeface="+mn-cs"/>
              </a:rPr>
              <a:t>Phonics Taught in Class Groups</a:t>
            </a:r>
          </a:p>
        </p:txBody>
      </p:sp>
      <p:sp>
        <p:nvSpPr>
          <p:cNvPr id="7" name="Rectangle 6">
            <a:extLst>
              <a:ext uri="{FF2B5EF4-FFF2-40B4-BE49-F238E27FC236}">
                <a16:creationId xmlns:a16="http://schemas.microsoft.com/office/drawing/2014/main" id="{B7F4EC30-84BD-46FC-BF1E-428F47311BE8}"/>
              </a:ext>
            </a:extLst>
          </p:cNvPr>
          <p:cNvSpPr/>
          <p:nvPr/>
        </p:nvSpPr>
        <p:spPr>
          <a:xfrm>
            <a:off x="198698" y="799641"/>
            <a:ext cx="11794603"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assoonPrimaryInfant"/>
                <a:ea typeface="Helvetica Neue" panose="02000503000000020004" pitchFamily="2" charset="0"/>
                <a:cs typeface="Helvetica Neue" panose="02000503000000020004" pitchFamily="2" charset="0"/>
              </a:rPr>
              <a:t>Phonics should primarily be taught in the class and by the class teacher.  The idea is that all the children develop a broad consolidated base, which provides a secure foundation and that no child is left behind.  Any children that are finding the work challenging, will have an opportunity to revisit and secure their knowledge.  The idea is that gaps are closed quickly and rapidly.  Some children may sit outside of this phonics provision; however, these children will have other barriers to their learning; i.e., children with an EHCP.</a:t>
            </a:r>
          </a:p>
        </p:txBody>
      </p:sp>
      <p:grpSp>
        <p:nvGrpSpPr>
          <p:cNvPr id="2" name="Group 1">
            <a:extLst>
              <a:ext uri="{FF2B5EF4-FFF2-40B4-BE49-F238E27FC236}">
                <a16:creationId xmlns:a16="http://schemas.microsoft.com/office/drawing/2014/main" id="{5B08D6F3-8ACF-167C-62FC-2082D381B581}"/>
              </a:ext>
            </a:extLst>
          </p:cNvPr>
          <p:cNvGrpSpPr/>
          <p:nvPr/>
        </p:nvGrpSpPr>
        <p:grpSpPr>
          <a:xfrm>
            <a:off x="2018053" y="3323969"/>
            <a:ext cx="8155894" cy="3280171"/>
            <a:chOff x="251039" y="2089080"/>
            <a:chExt cx="11969561" cy="4813967"/>
          </a:xfrm>
        </p:grpSpPr>
        <p:pic>
          <p:nvPicPr>
            <p:cNvPr id="23" name="Picture 22">
              <a:extLst>
                <a:ext uri="{FF2B5EF4-FFF2-40B4-BE49-F238E27FC236}">
                  <a16:creationId xmlns:a16="http://schemas.microsoft.com/office/drawing/2014/main" id="{004F4C9A-FA5E-4D03-B7A6-0CC3CC8CAD0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1039" y="2240771"/>
              <a:ext cx="2424194" cy="3600000"/>
            </a:xfrm>
            <a:prstGeom prst="rect">
              <a:avLst/>
            </a:prstGeom>
          </p:spPr>
        </p:pic>
        <p:pic>
          <p:nvPicPr>
            <p:cNvPr id="8" name="Picture 7">
              <a:extLst>
                <a:ext uri="{FF2B5EF4-FFF2-40B4-BE49-F238E27FC236}">
                  <a16:creationId xmlns:a16="http://schemas.microsoft.com/office/drawing/2014/main" id="{B9F626E9-C668-4027-8DDB-82083FACE2E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030341" y="2323086"/>
              <a:ext cx="2749367" cy="3600000"/>
            </a:xfrm>
            <a:prstGeom prst="rect">
              <a:avLst/>
            </a:prstGeom>
          </p:spPr>
        </p:pic>
        <p:pic>
          <p:nvPicPr>
            <p:cNvPr id="10" name="Picture 9">
              <a:extLst>
                <a:ext uri="{FF2B5EF4-FFF2-40B4-BE49-F238E27FC236}">
                  <a16:creationId xmlns:a16="http://schemas.microsoft.com/office/drawing/2014/main" id="{6C724318-C729-4E30-B78A-B68A176539F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830614" y="2190881"/>
              <a:ext cx="2788933" cy="3600000"/>
            </a:xfrm>
            <a:prstGeom prst="rect">
              <a:avLst/>
            </a:prstGeom>
          </p:spPr>
        </p:pic>
        <p:pic>
          <p:nvPicPr>
            <p:cNvPr id="12" name="Picture 11">
              <a:extLst>
                <a:ext uri="{FF2B5EF4-FFF2-40B4-BE49-F238E27FC236}">
                  <a16:creationId xmlns:a16="http://schemas.microsoft.com/office/drawing/2014/main" id="{0D9D7287-CEDF-44AE-BF42-1A6FCA7D2B0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44441" y="2089080"/>
              <a:ext cx="2557294" cy="3600000"/>
            </a:xfrm>
            <a:prstGeom prst="rect">
              <a:avLst/>
            </a:prstGeom>
          </p:spPr>
        </p:pic>
        <p:pic>
          <p:nvPicPr>
            <p:cNvPr id="14" name="Picture 13">
              <a:extLst>
                <a:ext uri="{FF2B5EF4-FFF2-40B4-BE49-F238E27FC236}">
                  <a16:creationId xmlns:a16="http://schemas.microsoft.com/office/drawing/2014/main" id="{338D43F8-A9B7-4556-BEF5-1C23CC7E81F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405024" y="3104996"/>
              <a:ext cx="2221277" cy="3600000"/>
            </a:xfrm>
            <a:prstGeom prst="rect">
              <a:avLst/>
            </a:prstGeom>
          </p:spPr>
        </p:pic>
        <p:pic>
          <p:nvPicPr>
            <p:cNvPr id="17" name="Picture 16">
              <a:extLst>
                <a:ext uri="{FF2B5EF4-FFF2-40B4-BE49-F238E27FC236}">
                  <a16:creationId xmlns:a16="http://schemas.microsoft.com/office/drawing/2014/main" id="{F5522AC1-8074-4005-B3F7-CC5FBA5A373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480210" y="3303047"/>
              <a:ext cx="2820000" cy="3600000"/>
            </a:xfrm>
            <a:prstGeom prst="rect">
              <a:avLst/>
            </a:prstGeom>
          </p:spPr>
        </p:pic>
        <p:pic>
          <p:nvPicPr>
            <p:cNvPr id="19" name="Picture 18">
              <a:extLst>
                <a:ext uri="{FF2B5EF4-FFF2-40B4-BE49-F238E27FC236}">
                  <a16:creationId xmlns:a16="http://schemas.microsoft.com/office/drawing/2014/main" id="{F5462AE4-2327-4B29-80E7-2556C039E06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786658" y="3108029"/>
              <a:ext cx="2307692" cy="3600000"/>
            </a:xfrm>
            <a:prstGeom prst="rect">
              <a:avLst/>
            </a:prstGeom>
          </p:spPr>
        </p:pic>
        <p:pic>
          <p:nvPicPr>
            <p:cNvPr id="21" name="Picture 20">
              <a:extLst>
                <a:ext uri="{FF2B5EF4-FFF2-40B4-BE49-F238E27FC236}">
                  <a16:creationId xmlns:a16="http://schemas.microsoft.com/office/drawing/2014/main" id="{A1783F4C-45F1-4EA3-A0A5-2B618CB21D5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060774" y="2475734"/>
              <a:ext cx="3159826" cy="3600000"/>
            </a:xfrm>
            <a:prstGeom prst="rect">
              <a:avLst/>
            </a:prstGeom>
          </p:spPr>
        </p:pic>
      </p:grpSp>
    </p:spTree>
    <p:custDataLst>
      <p:tags r:id="rId1"/>
    </p:custDataLst>
    <p:extLst>
      <p:ext uri="{BB962C8B-B14F-4D97-AF65-F5344CB8AC3E}">
        <p14:creationId xmlns:p14="http://schemas.microsoft.com/office/powerpoint/2010/main" val="3329870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3C220D-3EA2-4FE8-B739-92BBE610C4C0}"/>
              </a:ext>
            </a:extLst>
          </p:cNvPr>
          <p:cNvSpPr txBox="1"/>
          <p:nvPr/>
        </p:nvSpPr>
        <p:spPr>
          <a:xfrm>
            <a:off x="0" y="12344"/>
            <a:ext cx="12192001" cy="769441"/>
          </a:xfrm>
          <a:prstGeom prst="rect">
            <a:avLst/>
          </a:prstGeom>
          <a:noFill/>
        </p:spPr>
        <p:txBody>
          <a:bodyPr wrap="square" rtlCol="0">
            <a:spAutoFit/>
          </a:bodyPr>
          <a:lstStyle/>
          <a:p>
            <a:pPr algn="ctr"/>
            <a:r>
              <a:rPr lang="en-US" sz="4400" dirty="0"/>
              <a:t>Rocket Phonics</a:t>
            </a:r>
          </a:p>
        </p:txBody>
      </p:sp>
      <p:pic>
        <p:nvPicPr>
          <p:cNvPr id="3" name="Picture 2">
            <a:extLst>
              <a:ext uri="{FF2B5EF4-FFF2-40B4-BE49-F238E27FC236}">
                <a16:creationId xmlns:a16="http://schemas.microsoft.com/office/drawing/2014/main" id="{7A498EA4-874F-4B03-AB7B-1369C3B853F2}"/>
              </a:ext>
            </a:extLst>
          </p:cNvPr>
          <p:cNvPicPr>
            <a:picLocks noChangeAspect="1"/>
          </p:cNvPicPr>
          <p:nvPr/>
        </p:nvPicPr>
        <p:blipFill rotWithShape="1">
          <a:blip r:embed="rId2"/>
          <a:srcRect l="15833" t="21667" r="67292" b="53518"/>
          <a:stretch/>
        </p:blipFill>
        <p:spPr>
          <a:xfrm>
            <a:off x="6705600" y="1742337"/>
            <a:ext cx="4686300" cy="3876322"/>
          </a:xfrm>
          <a:prstGeom prst="rect">
            <a:avLst/>
          </a:prstGeom>
        </p:spPr>
      </p:pic>
      <p:sp>
        <p:nvSpPr>
          <p:cNvPr id="6" name="Rectangle 5">
            <a:extLst>
              <a:ext uri="{FF2B5EF4-FFF2-40B4-BE49-F238E27FC236}">
                <a16:creationId xmlns:a16="http://schemas.microsoft.com/office/drawing/2014/main" id="{9BA2D58B-CC21-4E92-93DA-71A87BBE5F6A}"/>
              </a:ext>
            </a:extLst>
          </p:cNvPr>
          <p:cNvSpPr/>
          <p:nvPr/>
        </p:nvSpPr>
        <p:spPr>
          <a:xfrm>
            <a:off x="297544" y="864342"/>
            <a:ext cx="6128656" cy="5632311"/>
          </a:xfrm>
          <a:prstGeom prst="rect">
            <a:avLst/>
          </a:prstGeom>
        </p:spPr>
        <p:txBody>
          <a:bodyPr wrap="square">
            <a:spAutoFit/>
          </a:bodyPr>
          <a:lstStyle/>
          <a:p>
            <a:pPr algn="ctr"/>
            <a:r>
              <a:rPr lang="en-US" sz="2400" dirty="0">
                <a:ea typeface="Segoe UI Black" panose="020B0A02040204020203" pitchFamily="34" charset="0"/>
                <a:cs typeface="Segoe UI Black" panose="020B0A02040204020203" pitchFamily="34" charset="0"/>
              </a:rPr>
              <a:t>An SSP is a systematic synthetic phonics programme.  The Reading Framework and the DfE suggests and strongly urges all schools to select an SSP that best suits their needs.  The DfE published a list of approved SSPs for schools to choose from.</a:t>
            </a:r>
          </a:p>
          <a:p>
            <a:pPr algn="ctr"/>
            <a:endParaRPr lang="en-US" sz="2400" dirty="0">
              <a:ea typeface="Segoe UI Black" panose="020B0A02040204020203" pitchFamily="34" charset="0"/>
              <a:cs typeface="Segoe UI Black" panose="020B0A02040204020203" pitchFamily="34" charset="0"/>
            </a:endParaRPr>
          </a:p>
          <a:p>
            <a:pPr algn="ctr"/>
            <a:r>
              <a:rPr lang="en-US" sz="2400" dirty="0">
                <a:ea typeface="Segoe UI Black" panose="020B0A02040204020203" pitchFamily="34" charset="0"/>
                <a:cs typeface="Segoe UI Black" panose="020B0A02040204020203" pitchFamily="34" charset="0"/>
              </a:rPr>
              <a:t>An SSP includes a phonics programme, a reading scheme, a method for teaching handwriting and many other things.</a:t>
            </a:r>
          </a:p>
          <a:p>
            <a:pPr algn="ctr"/>
            <a:endParaRPr lang="en-US" sz="2400" dirty="0">
              <a:ea typeface="Segoe UI Black" panose="020B0A02040204020203" pitchFamily="34" charset="0"/>
              <a:cs typeface="Segoe UI Black" panose="020B0A02040204020203" pitchFamily="34" charset="0"/>
            </a:endParaRPr>
          </a:p>
          <a:p>
            <a:pPr algn="ctr"/>
            <a:r>
              <a:rPr lang="en-US" sz="2400" dirty="0">
                <a:ea typeface="Segoe UI Black" panose="020B0A02040204020203" pitchFamily="34" charset="0"/>
                <a:cs typeface="Segoe UI Black" panose="020B0A02040204020203" pitchFamily="34" charset="0"/>
              </a:rPr>
              <a:t>We chose Rocket Phonics, as we felt it best reflected our school.  It also allowed for a good level of flexibility, whilst ensuring rigor, parity and an holistic approach to teaching reading.</a:t>
            </a:r>
            <a:endParaRPr lang="en-GB" sz="2400" dirty="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550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Rocket Phonics Progression</a:t>
            </a:r>
          </a:p>
        </p:txBody>
      </p:sp>
      <p:sp>
        <p:nvSpPr>
          <p:cNvPr id="7" name="Rectangle 6">
            <a:extLst>
              <a:ext uri="{FF2B5EF4-FFF2-40B4-BE49-F238E27FC236}">
                <a16:creationId xmlns:a16="http://schemas.microsoft.com/office/drawing/2014/main" id="{B7F4EC30-84BD-46FC-BF1E-428F47311BE8}"/>
              </a:ext>
            </a:extLst>
          </p:cNvPr>
          <p:cNvSpPr/>
          <p:nvPr/>
        </p:nvSpPr>
        <p:spPr>
          <a:xfrm>
            <a:off x="263371" y="781785"/>
            <a:ext cx="11623829" cy="830997"/>
          </a:xfrm>
          <a:prstGeom prst="rect">
            <a:avLst/>
          </a:prstGeom>
        </p:spPr>
        <p:txBody>
          <a:bodyPr wrap="square">
            <a:spAutoFit/>
          </a:bodyPr>
          <a:lstStyle/>
          <a:p>
            <a:pPr lvl="0" algn="ctr">
              <a:defRPr/>
            </a:pPr>
            <a:r>
              <a:rPr lang="en-US" sz="2400" dirty="0">
                <a:ea typeface="Helvetica Neue" panose="02000503000000020004" pitchFamily="2" charset="0"/>
                <a:cs typeface="Helvetica Neue" panose="02000503000000020004" pitchFamily="2" charset="0"/>
              </a:rPr>
              <a:t>Rocket Phonics uses Colour Bands, similar to our home and guided reading books.  They start at the beginning of F2 and progress through the programme, until the end of Year 2.</a:t>
            </a:r>
            <a:endParaRPr lang="en-GB" sz="2400" dirty="0">
              <a:ea typeface="Helvetica Neue" panose="02000503000000020004" pitchFamily="2" charset="0"/>
              <a:cs typeface="Helvetica Neue" panose="02000503000000020004" pitchFamily="2" charset="0"/>
            </a:endParaRPr>
          </a:p>
        </p:txBody>
      </p:sp>
      <p:graphicFrame>
        <p:nvGraphicFramePr>
          <p:cNvPr id="2" name="Table 1">
            <a:extLst>
              <a:ext uri="{FF2B5EF4-FFF2-40B4-BE49-F238E27FC236}">
                <a16:creationId xmlns:a16="http://schemas.microsoft.com/office/drawing/2014/main" id="{C044AFEF-F02D-4889-8949-4EAC74AF9955}"/>
              </a:ext>
            </a:extLst>
          </p:cNvPr>
          <p:cNvGraphicFramePr>
            <a:graphicFrameLocks noGrp="1"/>
          </p:cNvGraphicFramePr>
          <p:nvPr>
            <p:extLst>
              <p:ext uri="{D42A27DB-BD31-4B8C-83A1-F6EECF244321}">
                <p14:modId xmlns:p14="http://schemas.microsoft.com/office/powerpoint/2010/main" val="1595614742"/>
              </p:ext>
            </p:extLst>
          </p:nvPr>
        </p:nvGraphicFramePr>
        <p:xfrm>
          <a:off x="151310" y="1685809"/>
          <a:ext cx="11889380" cy="4395395"/>
        </p:xfrm>
        <a:graphic>
          <a:graphicData uri="http://schemas.openxmlformats.org/drawingml/2006/table">
            <a:tbl>
              <a:tblPr firstRow="1" bandRow="1">
                <a:tableStyleId>{5C22544A-7EE6-4342-B048-85BDC9FD1C3A}</a:tableStyleId>
              </a:tblPr>
              <a:tblGrid>
                <a:gridCol w="1188938">
                  <a:extLst>
                    <a:ext uri="{9D8B030D-6E8A-4147-A177-3AD203B41FA5}">
                      <a16:colId xmlns:a16="http://schemas.microsoft.com/office/drawing/2014/main" val="635745486"/>
                    </a:ext>
                  </a:extLst>
                </a:gridCol>
                <a:gridCol w="1188938">
                  <a:extLst>
                    <a:ext uri="{9D8B030D-6E8A-4147-A177-3AD203B41FA5}">
                      <a16:colId xmlns:a16="http://schemas.microsoft.com/office/drawing/2014/main" val="2774154460"/>
                    </a:ext>
                  </a:extLst>
                </a:gridCol>
                <a:gridCol w="594469">
                  <a:extLst>
                    <a:ext uri="{9D8B030D-6E8A-4147-A177-3AD203B41FA5}">
                      <a16:colId xmlns:a16="http://schemas.microsoft.com/office/drawing/2014/main" val="3203521136"/>
                    </a:ext>
                  </a:extLst>
                </a:gridCol>
                <a:gridCol w="594469">
                  <a:extLst>
                    <a:ext uri="{9D8B030D-6E8A-4147-A177-3AD203B41FA5}">
                      <a16:colId xmlns:a16="http://schemas.microsoft.com/office/drawing/2014/main" val="1128426060"/>
                    </a:ext>
                  </a:extLst>
                </a:gridCol>
                <a:gridCol w="1188938">
                  <a:extLst>
                    <a:ext uri="{9D8B030D-6E8A-4147-A177-3AD203B41FA5}">
                      <a16:colId xmlns:a16="http://schemas.microsoft.com/office/drawing/2014/main" val="1879798431"/>
                    </a:ext>
                  </a:extLst>
                </a:gridCol>
                <a:gridCol w="1188938">
                  <a:extLst>
                    <a:ext uri="{9D8B030D-6E8A-4147-A177-3AD203B41FA5}">
                      <a16:colId xmlns:a16="http://schemas.microsoft.com/office/drawing/2014/main" val="329543208"/>
                    </a:ext>
                  </a:extLst>
                </a:gridCol>
                <a:gridCol w="1188938">
                  <a:extLst>
                    <a:ext uri="{9D8B030D-6E8A-4147-A177-3AD203B41FA5}">
                      <a16:colId xmlns:a16="http://schemas.microsoft.com/office/drawing/2014/main" val="1204999720"/>
                    </a:ext>
                  </a:extLst>
                </a:gridCol>
                <a:gridCol w="1188938">
                  <a:extLst>
                    <a:ext uri="{9D8B030D-6E8A-4147-A177-3AD203B41FA5}">
                      <a16:colId xmlns:a16="http://schemas.microsoft.com/office/drawing/2014/main" val="1498436594"/>
                    </a:ext>
                  </a:extLst>
                </a:gridCol>
                <a:gridCol w="1188938">
                  <a:extLst>
                    <a:ext uri="{9D8B030D-6E8A-4147-A177-3AD203B41FA5}">
                      <a16:colId xmlns:a16="http://schemas.microsoft.com/office/drawing/2014/main" val="2863152881"/>
                    </a:ext>
                  </a:extLst>
                </a:gridCol>
                <a:gridCol w="1188938">
                  <a:extLst>
                    <a:ext uri="{9D8B030D-6E8A-4147-A177-3AD203B41FA5}">
                      <a16:colId xmlns:a16="http://schemas.microsoft.com/office/drawing/2014/main" val="2685321871"/>
                    </a:ext>
                  </a:extLst>
                </a:gridCol>
                <a:gridCol w="1188938">
                  <a:extLst>
                    <a:ext uri="{9D8B030D-6E8A-4147-A177-3AD203B41FA5}">
                      <a16:colId xmlns:a16="http://schemas.microsoft.com/office/drawing/2014/main" val="346841368"/>
                    </a:ext>
                  </a:extLst>
                </a:gridCol>
              </a:tblGrid>
              <a:tr h="3605283">
                <a:tc>
                  <a:txBody>
                    <a:bodyPr/>
                    <a:lstStyle/>
                    <a:p>
                      <a:pPr algn="r"/>
                      <a:r>
                        <a:rPr lang="en-US" sz="5400" dirty="0">
                          <a:solidFill>
                            <a:schemeClr val="tx1"/>
                          </a:solidFill>
                        </a:rPr>
                        <a:t>Pink</a:t>
                      </a:r>
                    </a:p>
                    <a:p>
                      <a:pPr algn="r"/>
                      <a:r>
                        <a:rPr lang="en-US" sz="2000" dirty="0">
                          <a:solidFill>
                            <a:schemeClr val="tx1"/>
                          </a:solidFill>
                        </a:rPr>
                        <a:t>(A, B &amp; C)</a:t>
                      </a:r>
                      <a:endParaRPr lang="en-GB" sz="20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6CC"/>
                    </a:solidFill>
                  </a:tcPr>
                </a:tc>
                <a:tc>
                  <a:txBody>
                    <a:bodyPr/>
                    <a:lstStyle/>
                    <a:p>
                      <a:pPr algn="r"/>
                      <a:r>
                        <a:rPr lang="en-US" sz="5400" dirty="0">
                          <a:solidFill>
                            <a:schemeClr val="tx1"/>
                          </a:solidFill>
                        </a:rPr>
                        <a:t>Red</a:t>
                      </a:r>
                    </a:p>
                    <a:p>
                      <a:pPr algn="r"/>
                      <a:r>
                        <a:rPr lang="en-US" sz="2000" dirty="0">
                          <a:solidFill>
                            <a:schemeClr val="tx1"/>
                          </a:solidFill>
                        </a:rPr>
                        <a:t>(A, B &amp; C)</a:t>
                      </a:r>
                      <a:endParaRPr lang="en-GB" sz="20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gridSpan="2">
                  <a:txBody>
                    <a:bodyPr/>
                    <a:lstStyle/>
                    <a:p>
                      <a:pPr algn="r"/>
                      <a:r>
                        <a:rPr lang="en-US" sz="5400" dirty="0">
                          <a:solidFill>
                            <a:schemeClr val="tx1"/>
                          </a:solidFill>
                        </a:rPr>
                        <a:t>Yellow</a:t>
                      </a:r>
                      <a:endParaRPr lang="en-GB" sz="5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GB"/>
                    </a:p>
                  </a:txBody>
                  <a:tcPr/>
                </a:tc>
                <a:tc>
                  <a:txBody>
                    <a:bodyPr/>
                    <a:lstStyle/>
                    <a:p>
                      <a:pPr algn="r"/>
                      <a:r>
                        <a:rPr lang="en-US" sz="5400" dirty="0">
                          <a:solidFill>
                            <a:schemeClr val="tx1"/>
                          </a:solidFill>
                        </a:rPr>
                        <a:t>Blue</a:t>
                      </a:r>
                      <a:endParaRPr lang="en-GB" sz="5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5400" dirty="0">
                          <a:solidFill>
                            <a:schemeClr val="tx1"/>
                          </a:solidFill>
                        </a:rPr>
                        <a:t>Green</a:t>
                      </a:r>
                      <a:endParaRPr lang="en-GB" sz="5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tc>
                  <a:txBody>
                    <a:bodyPr/>
                    <a:lstStyle/>
                    <a:p>
                      <a:pPr algn="r"/>
                      <a:r>
                        <a:rPr lang="en-US" sz="5400" dirty="0">
                          <a:solidFill>
                            <a:schemeClr val="tx1"/>
                          </a:solidFill>
                        </a:rPr>
                        <a:t>Orange</a:t>
                      </a:r>
                      <a:endParaRPr lang="en-GB" sz="5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3300"/>
                    </a:solidFill>
                  </a:tcPr>
                </a:tc>
                <a:tc>
                  <a:txBody>
                    <a:bodyPr/>
                    <a:lstStyle/>
                    <a:p>
                      <a:pPr algn="r"/>
                      <a:r>
                        <a:rPr lang="en-US" sz="5400" dirty="0">
                          <a:solidFill>
                            <a:schemeClr val="tx1"/>
                          </a:solidFill>
                        </a:rPr>
                        <a:t>Turquoise</a:t>
                      </a:r>
                      <a:endParaRPr lang="en-GB" sz="5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99"/>
                    </a:solidFill>
                  </a:tcPr>
                </a:tc>
                <a:tc>
                  <a:txBody>
                    <a:bodyPr/>
                    <a:lstStyle/>
                    <a:p>
                      <a:pPr algn="r"/>
                      <a:r>
                        <a:rPr lang="en-US" sz="5400" dirty="0">
                          <a:solidFill>
                            <a:schemeClr val="tx1"/>
                          </a:solidFill>
                        </a:rPr>
                        <a:t>Purple</a:t>
                      </a:r>
                      <a:endParaRPr lang="en-GB" sz="5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0066"/>
                    </a:solidFill>
                  </a:tcPr>
                </a:tc>
                <a:tc>
                  <a:txBody>
                    <a:bodyPr/>
                    <a:lstStyle/>
                    <a:p>
                      <a:pPr algn="r"/>
                      <a:r>
                        <a:rPr lang="en-US" sz="5400" dirty="0">
                          <a:solidFill>
                            <a:schemeClr val="tx1"/>
                          </a:solidFill>
                        </a:rPr>
                        <a:t>Gold</a:t>
                      </a:r>
                      <a:endParaRPr lang="en-GB" sz="5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9900"/>
                    </a:solidFill>
                  </a:tcPr>
                </a:tc>
                <a:tc>
                  <a:txBody>
                    <a:bodyPr/>
                    <a:lstStyle/>
                    <a:p>
                      <a:pPr algn="r"/>
                      <a:r>
                        <a:rPr lang="en-US" sz="5400" dirty="0">
                          <a:solidFill>
                            <a:schemeClr val="tx1"/>
                          </a:solidFill>
                        </a:rPr>
                        <a:t>White</a:t>
                      </a:r>
                      <a:endParaRPr lang="en-GB" sz="5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8102627"/>
                  </a:ext>
                </a:extLst>
              </a:tr>
              <a:tr h="790112">
                <a:tc gridSpan="3">
                  <a:txBody>
                    <a:bodyPr/>
                    <a:lstStyle/>
                    <a:p>
                      <a:pPr algn="ctr"/>
                      <a:r>
                        <a:rPr lang="en-US" sz="3600" dirty="0">
                          <a:solidFill>
                            <a:schemeClr val="tx1"/>
                          </a:solidFill>
                        </a:rPr>
                        <a:t>Foundation 2</a:t>
                      </a:r>
                      <a:endParaRPr lang="en-GB" sz="3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r"/>
                      <a:endParaRPr lang="en-GB" sz="16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solidFill>
                  </a:tcPr>
                </a:tc>
                <a:tc hMerge="1">
                  <a:txBody>
                    <a:bodyPr/>
                    <a:lstStyle/>
                    <a:p>
                      <a:pPr algn="r"/>
                      <a:endParaRPr lang="en-GB" sz="44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00"/>
                    </a:solidFill>
                  </a:tcPr>
                </a:tc>
                <a:tc gridSpan="4">
                  <a:txBody>
                    <a:bodyPr/>
                    <a:lstStyle/>
                    <a:p>
                      <a:pPr algn="ctr"/>
                      <a:r>
                        <a:rPr lang="en-US" sz="3600" dirty="0">
                          <a:solidFill>
                            <a:schemeClr val="tx1"/>
                          </a:solidFill>
                        </a:rPr>
                        <a:t>Year One</a:t>
                      </a:r>
                      <a:endParaRPr lang="en-GB" sz="3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algn="r"/>
                      <a:endParaRPr lang="en-GB" sz="44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pPr algn="r"/>
                      <a:endParaRPr lang="en-GB" sz="44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8000"/>
                    </a:solidFill>
                  </a:tcPr>
                </a:tc>
                <a:tc hMerge="1">
                  <a:txBody>
                    <a:bodyPr/>
                    <a:lstStyle/>
                    <a:p>
                      <a:pPr algn="r"/>
                      <a:endParaRPr lang="en-GB" sz="44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3300"/>
                    </a:solidFill>
                  </a:tcPr>
                </a:tc>
                <a:tc gridSpan="4">
                  <a:txBody>
                    <a:bodyPr/>
                    <a:lstStyle/>
                    <a:p>
                      <a:pPr algn="ctr"/>
                      <a:r>
                        <a:rPr lang="en-US" sz="3600" dirty="0">
                          <a:solidFill>
                            <a:schemeClr val="tx1"/>
                          </a:solidFill>
                        </a:rPr>
                        <a:t>Year Two</a:t>
                      </a:r>
                      <a:endParaRPr lang="en-GB" sz="3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hMerge="1">
                  <a:txBody>
                    <a:bodyPr/>
                    <a:lstStyle/>
                    <a:p>
                      <a:pPr algn="r"/>
                      <a:endParaRPr lang="en-GB" sz="44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FF99"/>
                    </a:solidFill>
                  </a:tcPr>
                </a:tc>
                <a:tc hMerge="1">
                  <a:txBody>
                    <a:bodyPr/>
                    <a:lstStyle/>
                    <a:p>
                      <a:pPr algn="r"/>
                      <a:endParaRPr lang="en-GB" sz="44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FF99"/>
                    </a:solidFill>
                  </a:tcPr>
                </a:tc>
                <a:tc hMerge="1">
                  <a:txBody>
                    <a:bodyPr/>
                    <a:lstStyle/>
                    <a:p>
                      <a:pPr algn="r"/>
                      <a:endParaRPr lang="en-GB" sz="44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FF99"/>
                    </a:solidFill>
                  </a:tcPr>
                </a:tc>
                <a:extLst>
                  <a:ext uri="{0D108BD9-81ED-4DB2-BD59-A6C34878D82A}">
                    <a16:rowId xmlns:a16="http://schemas.microsoft.com/office/drawing/2014/main" val="2760524247"/>
                  </a:ext>
                </a:extLst>
              </a:tr>
            </a:tbl>
          </a:graphicData>
        </a:graphic>
      </p:graphicFrame>
    </p:spTree>
    <p:custDataLst>
      <p:tags r:id="rId1"/>
    </p:custDataLst>
    <p:extLst>
      <p:ext uri="{BB962C8B-B14F-4D97-AF65-F5344CB8AC3E}">
        <p14:creationId xmlns:p14="http://schemas.microsoft.com/office/powerpoint/2010/main" val="3216131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FDAAB9-3FB9-4A63-AFE5-B2D47929A5CE}"/>
              </a:ext>
            </a:extLst>
          </p:cNvPr>
          <p:cNvPicPr>
            <a:picLocks noChangeAspect="1"/>
          </p:cNvPicPr>
          <p:nvPr/>
        </p:nvPicPr>
        <p:blipFill>
          <a:blip r:embed="rId4"/>
          <a:stretch>
            <a:fillRect/>
          </a:stretch>
        </p:blipFill>
        <p:spPr>
          <a:xfrm>
            <a:off x="379475" y="370416"/>
            <a:ext cx="2044943" cy="2782809"/>
          </a:xfrm>
          <a:prstGeom prst="rect">
            <a:avLst/>
          </a:prstGeom>
        </p:spPr>
      </p:pic>
      <p:graphicFrame>
        <p:nvGraphicFramePr>
          <p:cNvPr id="5" name="Table 4">
            <a:extLst>
              <a:ext uri="{FF2B5EF4-FFF2-40B4-BE49-F238E27FC236}">
                <a16:creationId xmlns:a16="http://schemas.microsoft.com/office/drawing/2014/main" id="{0DCC20C8-1E79-4DEA-8522-C5CF2CBC525A}"/>
              </a:ext>
            </a:extLst>
          </p:cNvPr>
          <p:cNvGraphicFramePr>
            <a:graphicFrameLocks noGrp="1"/>
          </p:cNvGraphicFramePr>
          <p:nvPr/>
        </p:nvGraphicFramePr>
        <p:xfrm>
          <a:off x="2902592" y="865200"/>
          <a:ext cx="8552694" cy="5857276"/>
        </p:xfrm>
        <a:graphic>
          <a:graphicData uri="http://schemas.openxmlformats.org/drawingml/2006/table">
            <a:tbl>
              <a:tblPr firstRow="1" bandRow="1">
                <a:tableStyleId>{5C22544A-7EE6-4342-B048-85BDC9FD1C3A}</a:tableStyleId>
              </a:tblPr>
              <a:tblGrid>
                <a:gridCol w="2850898">
                  <a:extLst>
                    <a:ext uri="{9D8B030D-6E8A-4147-A177-3AD203B41FA5}">
                      <a16:colId xmlns:a16="http://schemas.microsoft.com/office/drawing/2014/main" val="427613258"/>
                    </a:ext>
                  </a:extLst>
                </a:gridCol>
                <a:gridCol w="2850898">
                  <a:extLst>
                    <a:ext uri="{9D8B030D-6E8A-4147-A177-3AD203B41FA5}">
                      <a16:colId xmlns:a16="http://schemas.microsoft.com/office/drawing/2014/main" val="567530981"/>
                    </a:ext>
                  </a:extLst>
                </a:gridCol>
                <a:gridCol w="2850898">
                  <a:extLst>
                    <a:ext uri="{9D8B030D-6E8A-4147-A177-3AD203B41FA5}">
                      <a16:colId xmlns:a16="http://schemas.microsoft.com/office/drawing/2014/main" val="1041052283"/>
                    </a:ext>
                  </a:extLst>
                </a:gridCol>
              </a:tblGrid>
              <a:tr h="975333">
                <a:tc>
                  <a:txBody>
                    <a:bodyPr/>
                    <a:lstStyle/>
                    <a:p>
                      <a:pPr algn="ctr"/>
                      <a:r>
                        <a:rPr lang="en-US" sz="1800" b="1" i="0" dirty="0">
                          <a:solidFill>
                            <a:schemeClr val="tx1"/>
                          </a:solidFill>
                          <a:latin typeface="+mn-lt"/>
                        </a:rPr>
                        <a:t>Aspect 1 – Environmental Sounds</a:t>
                      </a:r>
                    </a:p>
                    <a:p>
                      <a:pPr marL="171450" indent="-171450" algn="ctr">
                        <a:buFont typeface="Arial" panose="020B0604020202020204" pitchFamily="34" charset="0"/>
                        <a:buChar char="•"/>
                      </a:pPr>
                      <a:r>
                        <a:rPr lang="en-US" sz="1800" b="0" i="0" dirty="0">
                          <a:solidFill>
                            <a:schemeClr val="tx1"/>
                          </a:solidFill>
                          <a:latin typeface="+mn-lt"/>
                        </a:rPr>
                        <a:t>Going on sound walks</a:t>
                      </a:r>
                    </a:p>
                    <a:p>
                      <a:pPr marL="171450" indent="-171450" algn="ctr">
                        <a:buFont typeface="Arial" panose="020B0604020202020204" pitchFamily="34" charset="0"/>
                        <a:buChar char="•"/>
                      </a:pPr>
                      <a:r>
                        <a:rPr lang="en-US" sz="1800" b="0" i="0" dirty="0">
                          <a:solidFill>
                            <a:schemeClr val="tx1"/>
                          </a:solidFill>
                          <a:latin typeface="+mn-lt"/>
                        </a:rPr>
                        <a:t>Making or matching</a:t>
                      </a:r>
                      <a:br>
                        <a:rPr lang="en-US" sz="1800" b="0" i="0" dirty="0">
                          <a:solidFill>
                            <a:schemeClr val="tx1"/>
                          </a:solidFill>
                          <a:latin typeface="+mn-lt"/>
                        </a:rPr>
                      </a:br>
                      <a:r>
                        <a:rPr lang="en-US" sz="1800" b="0" i="0" dirty="0">
                          <a:solidFill>
                            <a:schemeClr val="tx1"/>
                          </a:solidFill>
                          <a:latin typeface="+mn-lt"/>
                        </a:rPr>
                        <a:t>animal sounds</a:t>
                      </a:r>
                    </a:p>
                    <a:p>
                      <a:pPr marL="171450" indent="-171450" algn="ctr">
                        <a:buFont typeface="Arial" panose="020B0604020202020204" pitchFamily="34" charset="0"/>
                        <a:buChar char="•"/>
                      </a:pPr>
                      <a:r>
                        <a:rPr lang="en-US" sz="1800" b="0" i="0" dirty="0">
                          <a:solidFill>
                            <a:schemeClr val="tx1"/>
                          </a:solidFill>
                          <a:latin typeface="+mn-lt"/>
                        </a:rPr>
                        <a:t>Listening for sounds</a:t>
                      </a:r>
                      <a:br>
                        <a:rPr lang="en-US" sz="1800" b="0" i="0" dirty="0">
                          <a:solidFill>
                            <a:schemeClr val="tx1"/>
                          </a:solidFill>
                          <a:latin typeface="+mn-lt"/>
                        </a:rPr>
                      </a:br>
                      <a:r>
                        <a:rPr lang="en-US" sz="1800" b="0" i="0" dirty="0">
                          <a:solidFill>
                            <a:schemeClr val="tx1"/>
                          </a:solidFill>
                          <a:latin typeface="+mn-lt"/>
                        </a:rPr>
                        <a:t>that are all around us</a:t>
                      </a:r>
                    </a:p>
                    <a:p>
                      <a:pPr marL="171450" indent="-171450" algn="ctr">
                        <a:buFont typeface="Arial" panose="020B0604020202020204" pitchFamily="34" charset="0"/>
                        <a:buChar char="•"/>
                      </a:pPr>
                      <a:r>
                        <a:rPr lang="en-US" sz="1800" b="0" i="0" dirty="0">
                          <a:solidFill>
                            <a:schemeClr val="tx1"/>
                          </a:solidFill>
                          <a:latin typeface="+mn-lt"/>
                        </a:rPr>
                        <a:t>Sounds of different weather</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tc>
                  <a:txBody>
                    <a:bodyPr/>
                    <a:lstStyle/>
                    <a:p>
                      <a:pPr algn="ctr"/>
                      <a:r>
                        <a:rPr lang="en-US" sz="1800" b="1" i="0" dirty="0">
                          <a:solidFill>
                            <a:schemeClr val="tx1"/>
                          </a:solidFill>
                          <a:latin typeface="+mn-lt"/>
                        </a:rPr>
                        <a:t>Aspect 2 – Instrumental Sounds</a:t>
                      </a:r>
                    </a:p>
                    <a:p>
                      <a:pPr marL="171450" indent="-171450" algn="ctr">
                        <a:buFont typeface="Arial" panose="020B0604020202020204" pitchFamily="34" charset="0"/>
                        <a:buChar char="•"/>
                      </a:pPr>
                      <a:r>
                        <a:rPr lang="en-US" sz="1800" b="0" i="0" dirty="0">
                          <a:solidFill>
                            <a:schemeClr val="tx1"/>
                          </a:solidFill>
                          <a:latin typeface="+mn-lt"/>
                        </a:rPr>
                        <a:t>Exploring sounds</a:t>
                      </a:r>
                      <a:br>
                        <a:rPr lang="en-US" sz="1800" b="0" i="0" dirty="0">
                          <a:solidFill>
                            <a:schemeClr val="tx1"/>
                          </a:solidFill>
                          <a:latin typeface="+mn-lt"/>
                        </a:rPr>
                      </a:br>
                      <a:r>
                        <a:rPr lang="en-US" sz="1800" b="0" i="0" dirty="0">
                          <a:solidFill>
                            <a:schemeClr val="tx1"/>
                          </a:solidFill>
                          <a:latin typeface="+mn-lt"/>
                        </a:rPr>
                        <a:t>using instruments</a:t>
                      </a:r>
                    </a:p>
                    <a:p>
                      <a:pPr marL="171450" indent="-171450" algn="ctr">
                        <a:buFont typeface="Arial" panose="020B0604020202020204" pitchFamily="34" charset="0"/>
                        <a:buChar char="•"/>
                      </a:pPr>
                      <a:r>
                        <a:rPr lang="en-US" sz="1800" b="0" i="0" dirty="0">
                          <a:solidFill>
                            <a:schemeClr val="tx1"/>
                          </a:solidFill>
                          <a:latin typeface="+mn-lt"/>
                        </a:rPr>
                        <a:t>Matching sounds</a:t>
                      </a:r>
                      <a:br>
                        <a:rPr lang="en-US" sz="1800" b="0" i="0" dirty="0">
                          <a:solidFill>
                            <a:schemeClr val="tx1"/>
                          </a:solidFill>
                          <a:latin typeface="+mn-lt"/>
                        </a:rPr>
                      </a:br>
                      <a:r>
                        <a:rPr lang="en-US" sz="1800" b="0" i="0" dirty="0">
                          <a:solidFill>
                            <a:schemeClr val="tx1"/>
                          </a:solidFill>
                          <a:latin typeface="+mn-lt"/>
                        </a:rPr>
                        <a:t>to their instruments</a:t>
                      </a:r>
                    </a:p>
                    <a:p>
                      <a:pPr marL="171450" indent="-171450" algn="ctr">
                        <a:buFont typeface="Arial" panose="020B0604020202020204" pitchFamily="34" charset="0"/>
                        <a:buChar char="•"/>
                      </a:pPr>
                      <a:r>
                        <a:rPr lang="en-US" sz="1800" b="0" i="0" dirty="0">
                          <a:solidFill>
                            <a:schemeClr val="tx1"/>
                          </a:solidFill>
                          <a:latin typeface="+mn-lt"/>
                        </a:rPr>
                        <a:t>Playing instruments</a:t>
                      </a:r>
                      <a:br>
                        <a:rPr lang="en-US" sz="1800" b="0" i="0" dirty="0">
                          <a:solidFill>
                            <a:schemeClr val="tx1"/>
                          </a:solidFill>
                          <a:latin typeface="+mn-lt"/>
                        </a:rPr>
                      </a:br>
                      <a:r>
                        <a:rPr lang="en-US" sz="1800" b="0" i="0" dirty="0">
                          <a:solidFill>
                            <a:schemeClr val="tx1"/>
                          </a:solidFill>
                          <a:latin typeface="+mn-lt"/>
                        </a:rPr>
                        <a:t>alongside stories</a:t>
                      </a:r>
                    </a:p>
                    <a:p>
                      <a:pPr marL="171450" indent="-171450" algn="ctr">
                        <a:buFont typeface="Arial" panose="020B0604020202020204" pitchFamily="34" charset="0"/>
                        <a:buChar char="•"/>
                      </a:pPr>
                      <a:r>
                        <a:rPr lang="en-US" sz="1800" b="0" i="0" dirty="0">
                          <a:solidFill>
                            <a:schemeClr val="tx1"/>
                          </a:solidFill>
                          <a:latin typeface="+mn-lt"/>
                        </a:rPr>
                        <a:t>Making loud and quiet noises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c>
                  <a:txBody>
                    <a:bodyPr/>
                    <a:lstStyle/>
                    <a:p>
                      <a:pPr algn="ctr"/>
                      <a:r>
                        <a:rPr lang="en-US" sz="1800" b="1" i="0" dirty="0">
                          <a:solidFill>
                            <a:schemeClr val="tx1"/>
                          </a:solidFill>
                          <a:latin typeface="+mn-lt"/>
                        </a:rPr>
                        <a:t>Aspect 3 – Body Percussion</a:t>
                      </a:r>
                    </a:p>
                    <a:p>
                      <a:pPr marL="171450" indent="-171450" algn="ctr">
                        <a:buFont typeface="Arial" panose="020B0604020202020204" pitchFamily="34" charset="0"/>
                        <a:buChar char="•"/>
                      </a:pPr>
                      <a:r>
                        <a:rPr lang="en-US" sz="1800" b="0" i="0" dirty="0">
                          <a:solidFill>
                            <a:schemeClr val="tx1"/>
                          </a:solidFill>
                          <a:latin typeface="+mn-lt"/>
                        </a:rPr>
                        <a:t>Clapping patterns</a:t>
                      </a:r>
                    </a:p>
                    <a:p>
                      <a:pPr marL="171450" indent="-171450" algn="ctr">
                        <a:buFont typeface="Arial" panose="020B0604020202020204" pitchFamily="34" charset="0"/>
                        <a:buChar char="•"/>
                      </a:pPr>
                      <a:r>
                        <a:rPr lang="en-US" sz="1800" b="0" i="0" dirty="0">
                          <a:solidFill>
                            <a:schemeClr val="tx1"/>
                          </a:solidFill>
                          <a:latin typeface="+mn-lt"/>
                        </a:rPr>
                        <a:t>What sounds can we make</a:t>
                      </a:r>
                      <a:br>
                        <a:rPr lang="en-US" sz="1800" b="0" i="0" dirty="0">
                          <a:solidFill>
                            <a:schemeClr val="tx1"/>
                          </a:solidFill>
                          <a:latin typeface="+mn-lt"/>
                        </a:rPr>
                      </a:br>
                      <a:r>
                        <a:rPr lang="en-US" sz="1800" b="0" i="0" dirty="0">
                          <a:solidFill>
                            <a:schemeClr val="tx1"/>
                          </a:solidFill>
                          <a:latin typeface="+mn-lt"/>
                        </a:rPr>
                        <a:t>with different body parts?</a:t>
                      </a:r>
                    </a:p>
                    <a:p>
                      <a:pPr marL="171450" indent="-171450" algn="ctr">
                        <a:buFont typeface="Arial" panose="020B0604020202020204" pitchFamily="34" charset="0"/>
                        <a:buChar char="•"/>
                      </a:pPr>
                      <a:r>
                        <a:rPr lang="en-US" sz="1800" b="0" i="0" dirty="0">
                          <a:solidFill>
                            <a:schemeClr val="tx1"/>
                          </a:solidFill>
                          <a:latin typeface="+mn-lt"/>
                        </a:rPr>
                        <a:t>Develop an awareness of sound patterns and rhythms </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extLst>
                  <a:ext uri="{0D108BD9-81ED-4DB2-BD59-A6C34878D82A}">
                    <a16:rowId xmlns:a16="http://schemas.microsoft.com/office/drawing/2014/main" val="3337972268"/>
                  </a:ext>
                </a:extLst>
              </a:tr>
              <a:tr h="599377">
                <a:tc>
                  <a:txBody>
                    <a:bodyPr/>
                    <a:lstStyle/>
                    <a:p>
                      <a:pPr algn="ctr"/>
                      <a:r>
                        <a:rPr lang="en-US" sz="1800" b="1" i="0" dirty="0">
                          <a:solidFill>
                            <a:schemeClr val="tx1"/>
                          </a:solidFill>
                          <a:latin typeface="+mn-lt"/>
                        </a:rPr>
                        <a:t>Aspect 4 - Rhythm and Rhyme</a:t>
                      </a:r>
                    </a:p>
                    <a:p>
                      <a:pPr marL="171450" indent="-171450" algn="ctr">
                        <a:buFont typeface="Arial" panose="020B0604020202020204" pitchFamily="34" charset="0"/>
                        <a:buChar char="•"/>
                      </a:pPr>
                      <a:r>
                        <a:rPr lang="en-US" sz="1800" b="0" i="0" dirty="0">
                          <a:solidFill>
                            <a:schemeClr val="tx1"/>
                          </a:solidFill>
                          <a:latin typeface="+mn-lt"/>
                        </a:rPr>
                        <a:t>Telling rhyming stories</a:t>
                      </a:r>
                    </a:p>
                    <a:p>
                      <a:pPr marL="171450" indent="-171450" algn="ctr">
                        <a:buFont typeface="Arial" panose="020B0604020202020204" pitchFamily="34" charset="0"/>
                        <a:buChar char="•"/>
                      </a:pPr>
                      <a:r>
                        <a:rPr lang="en-US" sz="1800" b="0" i="0" dirty="0">
                          <a:solidFill>
                            <a:schemeClr val="tx1"/>
                          </a:solidFill>
                          <a:latin typeface="+mn-lt"/>
                        </a:rPr>
                        <a:t>Singing nursery rhymes</a:t>
                      </a:r>
                    </a:p>
                    <a:p>
                      <a:pPr marL="171450" indent="-171450" algn="ctr">
                        <a:buFont typeface="Arial" panose="020B0604020202020204" pitchFamily="34" charset="0"/>
                        <a:buChar char="•"/>
                      </a:pPr>
                      <a:r>
                        <a:rPr lang="en-US" sz="1800" b="0" i="0" dirty="0">
                          <a:solidFill>
                            <a:schemeClr val="tx1"/>
                          </a:solidFill>
                          <a:latin typeface="+mn-lt"/>
                        </a:rPr>
                        <a:t>Counting or clapping the syllables in words</a:t>
                      </a:r>
                    </a:p>
                    <a:p>
                      <a:pPr marL="171450" indent="-171450" algn="ctr">
                        <a:buFont typeface="Arial" panose="020B0604020202020204" pitchFamily="34" charset="0"/>
                        <a:buChar char="•"/>
                      </a:pPr>
                      <a:r>
                        <a:rPr lang="en-US" sz="1800" b="0" i="0" dirty="0">
                          <a:solidFill>
                            <a:schemeClr val="tx1"/>
                          </a:solidFill>
                          <a:latin typeface="+mn-lt"/>
                        </a:rPr>
                        <a:t>Odd one out games, for example cat, dog, mat.</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tc>
                  <a:txBody>
                    <a:bodyPr/>
                    <a:lstStyle/>
                    <a:p>
                      <a:pPr algn="ctr"/>
                      <a:r>
                        <a:rPr lang="en-US" sz="1800" b="1" i="0" dirty="0">
                          <a:solidFill>
                            <a:schemeClr val="tx1"/>
                          </a:solidFill>
                          <a:latin typeface="+mn-lt"/>
                        </a:rPr>
                        <a:t>Aspect 5 – Alliteration</a:t>
                      </a:r>
                    </a:p>
                    <a:p>
                      <a:pPr marL="171450" indent="-171450" algn="ctr">
                        <a:buFont typeface="Arial" panose="020B0604020202020204" pitchFamily="34" charset="0"/>
                        <a:buChar char="•"/>
                      </a:pPr>
                      <a:r>
                        <a:rPr lang="en-US" sz="1800" b="0" i="0" dirty="0">
                          <a:solidFill>
                            <a:schemeClr val="tx1"/>
                          </a:solidFill>
                          <a:latin typeface="+mn-lt"/>
                        </a:rPr>
                        <a:t>Listening for the first</a:t>
                      </a:r>
                      <a:br>
                        <a:rPr lang="en-US" sz="1800" b="0" i="0" dirty="0">
                          <a:solidFill>
                            <a:schemeClr val="tx1"/>
                          </a:solidFill>
                          <a:latin typeface="+mn-lt"/>
                        </a:rPr>
                      </a:br>
                      <a:r>
                        <a:rPr lang="en-US" sz="1800" b="0" i="0" dirty="0">
                          <a:solidFill>
                            <a:schemeClr val="tx1"/>
                          </a:solidFill>
                          <a:latin typeface="+mn-lt"/>
                        </a:rPr>
                        <a:t>sound in a word</a:t>
                      </a:r>
                    </a:p>
                    <a:p>
                      <a:pPr marL="171450" indent="-171450" algn="ctr">
                        <a:buFont typeface="Arial" panose="020B0604020202020204" pitchFamily="34" charset="0"/>
                        <a:buChar char="•"/>
                      </a:pPr>
                      <a:r>
                        <a:rPr lang="en-US" sz="1800" b="0" i="0" dirty="0">
                          <a:solidFill>
                            <a:schemeClr val="tx1"/>
                          </a:solidFill>
                          <a:latin typeface="+mn-lt"/>
                        </a:rPr>
                        <a:t>Matching objects that begin with the same initial sound</a:t>
                      </a:r>
                    </a:p>
                    <a:p>
                      <a:pPr marL="171450" indent="-171450" algn="ctr">
                        <a:buFont typeface="Arial" panose="020B0604020202020204" pitchFamily="34" charset="0"/>
                        <a:buChar char="•"/>
                      </a:pPr>
                      <a:r>
                        <a:rPr lang="en-US" sz="1800" b="0" i="0" dirty="0">
                          <a:solidFill>
                            <a:schemeClr val="tx1"/>
                          </a:solidFill>
                          <a:latin typeface="+mn-lt"/>
                        </a:rPr>
                        <a:t>Playing I-spy games</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8AD8"/>
                    </a:solidFill>
                  </a:tcPr>
                </a:tc>
                <a:tc>
                  <a:txBody>
                    <a:bodyPr/>
                    <a:lstStyle/>
                    <a:p>
                      <a:pPr algn="ctr"/>
                      <a:r>
                        <a:rPr lang="en-US" sz="1800" b="1" i="0" dirty="0">
                          <a:solidFill>
                            <a:schemeClr val="tx1"/>
                          </a:solidFill>
                          <a:latin typeface="+mn-lt"/>
                        </a:rPr>
                        <a:t>Aspect 6 – Voice Sounds</a:t>
                      </a:r>
                    </a:p>
                    <a:p>
                      <a:pPr marL="171450" indent="-171450" algn="ctr">
                        <a:buFont typeface="Arial" panose="020B0604020202020204" pitchFamily="34" charset="0"/>
                        <a:buChar char="•"/>
                      </a:pPr>
                      <a:r>
                        <a:rPr lang="en-US" sz="1800" b="0" i="0" dirty="0">
                          <a:solidFill>
                            <a:schemeClr val="tx1"/>
                          </a:solidFill>
                          <a:latin typeface="+mn-lt"/>
                        </a:rPr>
                        <a:t>Exploring different</a:t>
                      </a:r>
                      <a:br>
                        <a:rPr lang="en-US" sz="1800" b="0" i="0" dirty="0">
                          <a:solidFill>
                            <a:schemeClr val="tx1"/>
                          </a:solidFill>
                          <a:latin typeface="+mn-lt"/>
                        </a:rPr>
                      </a:br>
                      <a:r>
                        <a:rPr lang="en-US" sz="1800" b="0" i="0" dirty="0">
                          <a:solidFill>
                            <a:schemeClr val="tx1"/>
                          </a:solidFill>
                          <a:latin typeface="+mn-lt"/>
                        </a:rPr>
                        <a:t>mouth movements</a:t>
                      </a:r>
                    </a:p>
                    <a:p>
                      <a:pPr marL="171450" indent="-171450" algn="ctr">
                        <a:buFont typeface="Arial" panose="020B0604020202020204" pitchFamily="34" charset="0"/>
                        <a:buChar char="•"/>
                      </a:pPr>
                      <a:r>
                        <a:rPr lang="en-US" sz="1800" b="0" i="0" dirty="0">
                          <a:solidFill>
                            <a:schemeClr val="tx1"/>
                          </a:solidFill>
                          <a:latin typeface="+mn-lt"/>
                        </a:rPr>
                        <a:t>Making different vocal sounds</a:t>
                      </a:r>
                    </a:p>
                    <a:p>
                      <a:pPr marL="171450" indent="-171450" algn="ctr">
                        <a:buFont typeface="Arial" panose="020B0604020202020204" pitchFamily="34" charset="0"/>
                        <a:buChar char="•"/>
                      </a:pPr>
                      <a:r>
                        <a:rPr lang="en-US" sz="1800" b="0" i="0" dirty="0">
                          <a:solidFill>
                            <a:schemeClr val="tx1"/>
                          </a:solidFill>
                          <a:latin typeface="+mn-lt"/>
                        </a:rPr>
                        <a:t>Using robot voices to</a:t>
                      </a:r>
                      <a:br>
                        <a:rPr lang="en-US" sz="1800" b="0" i="0" dirty="0">
                          <a:solidFill>
                            <a:schemeClr val="tx1"/>
                          </a:solidFill>
                          <a:latin typeface="+mn-lt"/>
                        </a:rPr>
                      </a:br>
                      <a:r>
                        <a:rPr lang="en-US" sz="1800" b="0" i="0" dirty="0">
                          <a:solidFill>
                            <a:schemeClr val="tx1"/>
                          </a:solidFill>
                          <a:latin typeface="+mn-lt"/>
                        </a:rPr>
                        <a:t>sound out words (c-a-t)</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1C1C1"/>
                    </a:solidFill>
                  </a:tcPr>
                </a:tc>
                <a:extLst>
                  <a:ext uri="{0D108BD9-81ED-4DB2-BD59-A6C34878D82A}">
                    <a16:rowId xmlns:a16="http://schemas.microsoft.com/office/drawing/2014/main" val="576015329"/>
                  </a:ext>
                </a:extLst>
              </a:tr>
              <a:tr h="247863">
                <a:tc gridSpan="3">
                  <a:txBody>
                    <a:bodyPr/>
                    <a:lstStyle/>
                    <a:p>
                      <a:pPr algn="ctr"/>
                      <a:r>
                        <a:rPr lang="en-US" sz="1800" b="1" i="0" dirty="0">
                          <a:solidFill>
                            <a:schemeClr val="tx1"/>
                          </a:solidFill>
                          <a:latin typeface="+mn-lt"/>
                        </a:rPr>
                        <a:t>Aspect 7 – Oral Blending and Segmenting</a:t>
                      </a:r>
                    </a:p>
                    <a:p>
                      <a:pPr marL="171450" indent="-171450" algn="ctr">
                        <a:buFont typeface="Arial" panose="020B0604020202020204" pitchFamily="34" charset="0"/>
                        <a:buChar char="•"/>
                      </a:pPr>
                      <a:r>
                        <a:rPr lang="en-US" sz="1800" b="0" i="0" dirty="0">
                          <a:solidFill>
                            <a:schemeClr val="tx1"/>
                          </a:solidFill>
                          <a:latin typeface="+mn-lt"/>
                        </a:rPr>
                        <a:t>Games that involve breaking down words into sounds or phonemes and blending.</a:t>
                      </a:r>
                    </a:p>
                    <a:p>
                      <a:pPr marL="171450" indent="-171450" algn="ctr">
                        <a:buFont typeface="Arial" panose="020B0604020202020204" pitchFamily="34" charset="0"/>
                        <a:buChar char="•"/>
                      </a:pPr>
                      <a:r>
                        <a:rPr lang="en-US" sz="1800" b="0" i="0" dirty="0">
                          <a:solidFill>
                            <a:schemeClr val="tx1"/>
                          </a:solidFill>
                          <a:latin typeface="+mn-lt"/>
                        </a:rPr>
                        <a:t>Segmenting words together and then blending.</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45200">
                        <a:alpha val="76863"/>
                      </a:srgbClr>
                    </a:solidFill>
                  </a:tcPr>
                </a:tc>
                <a:tc hMerge="1">
                  <a:txBody>
                    <a:bodyPr/>
                    <a:lstStyle/>
                    <a:p>
                      <a:pPr algn="ctr"/>
                      <a:endParaRPr lang="en-US" sz="1800" b="0" i="0" dirty="0">
                        <a:solidFill>
                          <a:schemeClr val="tx1"/>
                        </a:solidFill>
                        <a:latin typeface="Spartan MB"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800" b="0" i="0" dirty="0">
                        <a:solidFill>
                          <a:schemeClr val="tx1"/>
                        </a:solidFill>
                        <a:latin typeface="Spartan MB"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4272215"/>
                  </a:ext>
                </a:extLst>
              </a:tr>
            </a:tbl>
          </a:graphicData>
        </a:graphic>
      </p:graphicFrame>
      <p:sp>
        <p:nvSpPr>
          <p:cNvPr id="6" name="TextBox 5">
            <a:extLst>
              <a:ext uri="{FF2B5EF4-FFF2-40B4-BE49-F238E27FC236}">
                <a16:creationId xmlns:a16="http://schemas.microsoft.com/office/drawing/2014/main" id="{FD1365ED-E6D3-4ABA-B018-8F5118D9394D}"/>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First Steps in Phonics (Phase 1)</a:t>
            </a:r>
          </a:p>
        </p:txBody>
      </p:sp>
      <p:sp>
        <p:nvSpPr>
          <p:cNvPr id="7" name="TextBox 6">
            <a:extLst>
              <a:ext uri="{FF2B5EF4-FFF2-40B4-BE49-F238E27FC236}">
                <a16:creationId xmlns:a16="http://schemas.microsoft.com/office/drawing/2014/main" id="{D06E6EE3-9572-41FF-87BC-8C54C28A1C5E}"/>
              </a:ext>
            </a:extLst>
          </p:cNvPr>
          <p:cNvSpPr txBox="1"/>
          <p:nvPr/>
        </p:nvSpPr>
        <p:spPr>
          <a:xfrm>
            <a:off x="0" y="3429000"/>
            <a:ext cx="2849745" cy="2554545"/>
          </a:xfrm>
          <a:prstGeom prst="rect">
            <a:avLst/>
          </a:prstGeom>
          <a:noFill/>
        </p:spPr>
        <p:txBody>
          <a:bodyPr wrap="square" rtlCol="0">
            <a:spAutoFit/>
          </a:bodyPr>
          <a:lstStyle/>
          <a:p>
            <a:pPr algn="ctr"/>
            <a:r>
              <a:rPr lang="en-US" sz="2000" dirty="0">
                <a:latin typeface="Sassoon Infant Rg" panose="02000603020000020003" pitchFamily="2" charset="0"/>
              </a:rPr>
              <a:t>Generally, these skills are taught during Nursery, or Robin Class at Walter.</a:t>
            </a:r>
          </a:p>
          <a:p>
            <a:pPr algn="ctr"/>
            <a:endParaRPr lang="en-US" sz="2000" dirty="0">
              <a:latin typeface="Sassoon Infant Rg" panose="02000603020000020003" pitchFamily="2" charset="0"/>
            </a:endParaRPr>
          </a:p>
          <a:p>
            <a:pPr algn="ctr"/>
            <a:r>
              <a:rPr lang="en-US" sz="2000" dirty="0">
                <a:latin typeface="Sassoon Infant Rg" panose="02000603020000020003" pitchFamily="2" charset="0"/>
              </a:rPr>
              <a:t>These 7 aspects are revised again and again.  They are used as a basis for teaching phonics.</a:t>
            </a:r>
          </a:p>
        </p:txBody>
      </p:sp>
    </p:spTree>
    <p:custDataLst>
      <p:tags r:id="rId1"/>
    </p:custDataLst>
    <p:extLst>
      <p:ext uri="{BB962C8B-B14F-4D97-AF65-F5344CB8AC3E}">
        <p14:creationId xmlns:p14="http://schemas.microsoft.com/office/powerpoint/2010/main" val="1754073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896470" y="601054"/>
            <a:ext cx="5495365" cy="3046988"/>
          </a:xfrm>
          <a:prstGeom prst="rect">
            <a:avLst/>
          </a:prstGeom>
          <a:noFill/>
        </p:spPr>
        <p:txBody>
          <a:bodyPr wrap="square" rtlCol="0">
            <a:spAutoFit/>
          </a:bodyPr>
          <a:lstStyle/>
          <a:p>
            <a:r>
              <a:rPr lang="en-US" sz="4800" dirty="0"/>
              <a:t>We teach reading and the associated</a:t>
            </a:r>
          </a:p>
          <a:p>
            <a:r>
              <a:rPr lang="en-US" sz="4800" dirty="0"/>
              <a:t>skills across the curriculum!</a:t>
            </a:r>
          </a:p>
        </p:txBody>
      </p:sp>
      <p:pic>
        <p:nvPicPr>
          <p:cNvPr id="3074" name="Picture 2" descr="English clipart curriculum development, Picture #1017326 english ...">
            <a:extLst>
              <a:ext uri="{FF2B5EF4-FFF2-40B4-BE49-F238E27FC236}">
                <a16:creationId xmlns:a16="http://schemas.microsoft.com/office/drawing/2014/main" id="{4EA3BC85-A6E1-480F-AB35-09572DE00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576" y="1075171"/>
            <a:ext cx="5396753" cy="539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533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64B8B3-385F-324C-B751-ACCBFD7A55CC}"/>
              </a:ext>
            </a:extLst>
          </p:cNvPr>
          <p:cNvSpPr txBox="1"/>
          <p:nvPr/>
        </p:nvSpPr>
        <p:spPr>
          <a:xfrm>
            <a:off x="2733258" y="42040"/>
            <a:ext cx="6725559" cy="830997"/>
          </a:xfrm>
          <a:prstGeom prst="rect">
            <a:avLst/>
          </a:prstGeom>
          <a:noFill/>
        </p:spPr>
        <p:txBody>
          <a:bodyPr wrap="none" rtlCol="0">
            <a:spAutoFit/>
          </a:bodyPr>
          <a:lstStyle/>
          <a:p>
            <a:pPr algn="ctr"/>
            <a:r>
              <a:rPr lang="en-US" sz="4800" dirty="0">
                <a:latin typeface="Sassoon Infant Rg" panose="02000603020000020003" pitchFamily="2" charset="0"/>
              </a:rPr>
              <a:t>Graphemes and Phonemes</a:t>
            </a:r>
          </a:p>
        </p:txBody>
      </p:sp>
      <p:sp>
        <p:nvSpPr>
          <p:cNvPr id="35" name="TextBox 34">
            <a:extLst>
              <a:ext uri="{FF2B5EF4-FFF2-40B4-BE49-F238E27FC236}">
                <a16:creationId xmlns:a16="http://schemas.microsoft.com/office/drawing/2014/main" id="{E4F454D6-4AD7-48A8-945C-CF0F9C8E19B0}"/>
              </a:ext>
            </a:extLst>
          </p:cNvPr>
          <p:cNvSpPr txBox="1"/>
          <p:nvPr/>
        </p:nvSpPr>
        <p:spPr>
          <a:xfrm>
            <a:off x="761737" y="1016744"/>
            <a:ext cx="10668525" cy="1384995"/>
          </a:xfrm>
          <a:prstGeom prst="rect">
            <a:avLst/>
          </a:prstGeom>
          <a:noFill/>
        </p:spPr>
        <p:txBody>
          <a:bodyPr wrap="square" rtlCol="0">
            <a:spAutoFit/>
          </a:bodyPr>
          <a:lstStyle/>
          <a:p>
            <a:pPr algn="ctr"/>
            <a:r>
              <a:rPr lang="en-US" sz="2800" dirty="0">
                <a:ea typeface="Segoe UI Black" panose="020B0A02040204020203" pitchFamily="34" charset="0"/>
                <a:cs typeface="Segoe UI Black" panose="020B0A02040204020203" pitchFamily="34" charset="0"/>
              </a:rPr>
              <a:t>The children have five discrete phonics lessons a week.  By the end of Year One, the children are expected to know all the following phonemes and graphemes.  We are going to practise these together.</a:t>
            </a:r>
            <a:endParaRPr lang="en-GB" sz="2800" dirty="0">
              <a:ea typeface="Segoe UI Black" panose="020B0A02040204020203" pitchFamily="34" charset="0"/>
              <a:cs typeface="Segoe UI Black" panose="020B0A02040204020203" pitchFamily="34" charset="0"/>
            </a:endParaRPr>
          </a:p>
        </p:txBody>
      </p:sp>
      <p:grpSp>
        <p:nvGrpSpPr>
          <p:cNvPr id="6" name="Group 5">
            <a:extLst>
              <a:ext uri="{FF2B5EF4-FFF2-40B4-BE49-F238E27FC236}">
                <a16:creationId xmlns:a16="http://schemas.microsoft.com/office/drawing/2014/main" id="{8659D652-D716-441F-99DB-E165DB693A47}"/>
              </a:ext>
            </a:extLst>
          </p:cNvPr>
          <p:cNvGrpSpPr/>
          <p:nvPr/>
        </p:nvGrpSpPr>
        <p:grpSpPr>
          <a:xfrm>
            <a:off x="3000514" y="2439453"/>
            <a:ext cx="6190969" cy="4376507"/>
            <a:chOff x="186994" y="2545446"/>
            <a:chExt cx="10185056" cy="7200000"/>
          </a:xfrm>
        </p:grpSpPr>
        <p:graphicFrame>
          <p:nvGraphicFramePr>
            <p:cNvPr id="2" name="Object 1">
              <a:extLst>
                <a:ext uri="{FF2B5EF4-FFF2-40B4-BE49-F238E27FC236}">
                  <a16:creationId xmlns:a16="http://schemas.microsoft.com/office/drawing/2014/main" id="{A9933AF4-2EA7-4A92-AA7E-33F81D687713}"/>
                </a:ext>
              </a:extLst>
            </p:cNvPr>
            <p:cNvGraphicFramePr>
              <a:graphicFrameLocks noChangeAspect="1"/>
            </p:cNvGraphicFramePr>
            <p:nvPr>
              <p:extLst>
                <p:ext uri="{D42A27DB-BD31-4B8C-83A1-F6EECF244321}">
                  <p14:modId xmlns:p14="http://schemas.microsoft.com/office/powerpoint/2010/main" val="555207794"/>
                </p:ext>
              </p:extLst>
            </p:nvPr>
          </p:nvGraphicFramePr>
          <p:xfrm>
            <a:off x="186994" y="2545446"/>
            <a:ext cx="5092528" cy="3600000"/>
          </p:xfrm>
          <a:graphic>
            <a:graphicData uri="http://schemas.openxmlformats.org/presentationml/2006/ole">
              <mc:AlternateContent xmlns:mc="http://schemas.openxmlformats.org/markup-compatibility/2006">
                <mc:Choice xmlns:v="urn:schemas-microsoft-com:vml" Requires="v">
                  <p:oleObj spid="_x0000_s1062" name="Acrobat Document" r:id="rId4" imgW="11343876" imgH="8019596" progId="Acrobat.Document.DC">
                    <p:embed/>
                  </p:oleObj>
                </mc:Choice>
                <mc:Fallback>
                  <p:oleObj name="Acrobat Document" r:id="rId4" imgW="11343876" imgH="8019596" progId="Acrobat.Document.DC">
                    <p:embed/>
                    <p:pic>
                      <p:nvPicPr>
                        <p:cNvPr id="0" name=""/>
                        <p:cNvPicPr/>
                        <p:nvPr/>
                      </p:nvPicPr>
                      <p:blipFill>
                        <a:blip r:embed="rId5"/>
                        <a:stretch>
                          <a:fillRect/>
                        </a:stretch>
                      </p:blipFill>
                      <p:spPr>
                        <a:xfrm>
                          <a:off x="186994" y="2545446"/>
                          <a:ext cx="5092528" cy="36000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699B0655-F09C-4863-8BD7-ABDAF628AE5A}"/>
                </a:ext>
              </a:extLst>
            </p:cNvPr>
            <p:cNvGraphicFramePr>
              <a:graphicFrameLocks noChangeAspect="1"/>
            </p:cNvGraphicFramePr>
            <p:nvPr>
              <p:extLst>
                <p:ext uri="{D42A27DB-BD31-4B8C-83A1-F6EECF244321}">
                  <p14:modId xmlns:p14="http://schemas.microsoft.com/office/powerpoint/2010/main" val="1871242172"/>
                </p:ext>
              </p:extLst>
            </p:nvPr>
          </p:nvGraphicFramePr>
          <p:xfrm>
            <a:off x="5279521" y="2545446"/>
            <a:ext cx="5092529" cy="3599999"/>
          </p:xfrm>
          <a:graphic>
            <a:graphicData uri="http://schemas.openxmlformats.org/presentationml/2006/ole">
              <mc:AlternateContent xmlns:mc="http://schemas.openxmlformats.org/markup-compatibility/2006">
                <mc:Choice xmlns:v="urn:schemas-microsoft-com:vml" Requires="v">
                  <p:oleObj spid="_x0000_s1063" name="Acrobat Document" r:id="rId6" imgW="11343876" imgH="8019596" progId="Acrobat.Document.DC">
                    <p:embed/>
                  </p:oleObj>
                </mc:Choice>
                <mc:Fallback>
                  <p:oleObj name="Acrobat Document" r:id="rId6" imgW="11343876" imgH="8019596" progId="Acrobat.Document.DC">
                    <p:embed/>
                    <p:pic>
                      <p:nvPicPr>
                        <p:cNvPr id="0" name=""/>
                        <p:cNvPicPr/>
                        <p:nvPr/>
                      </p:nvPicPr>
                      <p:blipFill>
                        <a:blip r:embed="rId7"/>
                        <a:stretch>
                          <a:fillRect/>
                        </a:stretch>
                      </p:blipFill>
                      <p:spPr>
                        <a:xfrm>
                          <a:off x="5279521" y="2545446"/>
                          <a:ext cx="5092529" cy="3599999"/>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A98B0395-06DA-4A07-9721-142496B14DA2}"/>
                </a:ext>
              </a:extLst>
            </p:cNvPr>
            <p:cNvGraphicFramePr>
              <a:graphicFrameLocks noChangeAspect="1"/>
            </p:cNvGraphicFramePr>
            <p:nvPr>
              <p:extLst>
                <p:ext uri="{D42A27DB-BD31-4B8C-83A1-F6EECF244321}">
                  <p14:modId xmlns:p14="http://schemas.microsoft.com/office/powerpoint/2010/main" val="2880039528"/>
                </p:ext>
              </p:extLst>
            </p:nvPr>
          </p:nvGraphicFramePr>
          <p:xfrm>
            <a:off x="186994" y="6145446"/>
            <a:ext cx="5092528" cy="3600000"/>
          </p:xfrm>
          <a:graphic>
            <a:graphicData uri="http://schemas.openxmlformats.org/presentationml/2006/ole">
              <mc:AlternateContent xmlns:mc="http://schemas.openxmlformats.org/markup-compatibility/2006">
                <mc:Choice xmlns:v="urn:schemas-microsoft-com:vml" Requires="v">
                  <p:oleObj spid="_x0000_s1064" name="Acrobat Document" r:id="rId8" imgW="11343876" imgH="8019596" progId="Acrobat.Document.DC">
                    <p:embed/>
                  </p:oleObj>
                </mc:Choice>
                <mc:Fallback>
                  <p:oleObj name="Acrobat Document" r:id="rId8" imgW="11343876" imgH="8019596" progId="Acrobat.Document.DC">
                    <p:embed/>
                    <p:pic>
                      <p:nvPicPr>
                        <p:cNvPr id="0" name=""/>
                        <p:cNvPicPr/>
                        <p:nvPr/>
                      </p:nvPicPr>
                      <p:blipFill>
                        <a:blip r:embed="rId9"/>
                        <a:stretch>
                          <a:fillRect/>
                        </a:stretch>
                      </p:blipFill>
                      <p:spPr>
                        <a:xfrm>
                          <a:off x="186994" y="6145446"/>
                          <a:ext cx="5092528" cy="36000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1EC9EAC-ED0F-4C52-88BD-4A5211CDAF4D}"/>
                </a:ext>
              </a:extLst>
            </p:cNvPr>
            <p:cNvGraphicFramePr>
              <a:graphicFrameLocks noChangeAspect="1"/>
            </p:cNvGraphicFramePr>
            <p:nvPr>
              <p:extLst>
                <p:ext uri="{D42A27DB-BD31-4B8C-83A1-F6EECF244321}">
                  <p14:modId xmlns:p14="http://schemas.microsoft.com/office/powerpoint/2010/main" val="2353160987"/>
                </p:ext>
              </p:extLst>
            </p:nvPr>
          </p:nvGraphicFramePr>
          <p:xfrm>
            <a:off x="5279522" y="6145446"/>
            <a:ext cx="5092528" cy="3600000"/>
          </p:xfrm>
          <a:graphic>
            <a:graphicData uri="http://schemas.openxmlformats.org/presentationml/2006/ole">
              <mc:AlternateContent xmlns:mc="http://schemas.openxmlformats.org/markup-compatibility/2006">
                <mc:Choice xmlns:v="urn:schemas-microsoft-com:vml" Requires="v">
                  <p:oleObj spid="_x0000_s1065" name="Acrobat Document" r:id="rId10" imgW="11343876" imgH="8019596" progId="Acrobat.Document.DC">
                    <p:embed/>
                  </p:oleObj>
                </mc:Choice>
                <mc:Fallback>
                  <p:oleObj name="Acrobat Document" r:id="rId10" imgW="11343876" imgH="8019596" progId="Acrobat.Document.DC">
                    <p:embed/>
                    <p:pic>
                      <p:nvPicPr>
                        <p:cNvPr id="0" name=""/>
                        <p:cNvPicPr/>
                        <p:nvPr/>
                      </p:nvPicPr>
                      <p:blipFill>
                        <a:blip r:embed="rId11"/>
                        <a:stretch>
                          <a:fillRect/>
                        </a:stretch>
                      </p:blipFill>
                      <p:spPr>
                        <a:xfrm>
                          <a:off x="5279522" y="6145446"/>
                          <a:ext cx="5092528" cy="3600000"/>
                        </a:xfrm>
                        <a:prstGeom prst="rect">
                          <a:avLst/>
                        </a:prstGeom>
                      </p:spPr>
                    </p:pic>
                  </p:oleObj>
                </mc:Fallback>
              </mc:AlternateContent>
            </a:graphicData>
          </a:graphic>
        </p:graphicFrame>
      </p:grpSp>
    </p:spTree>
    <p:extLst>
      <p:ext uri="{BB962C8B-B14F-4D97-AF65-F5344CB8AC3E}">
        <p14:creationId xmlns:p14="http://schemas.microsoft.com/office/powerpoint/2010/main" val="4014057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61C543-7D79-684F-8A5F-45327D83E28F}"/>
              </a:ext>
            </a:extLst>
          </p:cNvPr>
          <p:cNvSpPr txBox="1"/>
          <p:nvPr/>
        </p:nvSpPr>
        <p:spPr>
          <a:xfrm>
            <a:off x="1530947" y="349158"/>
            <a:ext cx="4565053" cy="5520614"/>
          </a:xfrm>
          <a:prstGeom prst="rect">
            <a:avLst/>
          </a:prstGeom>
          <a:noFill/>
        </p:spPr>
        <p:txBody>
          <a:bodyPr wrap="square" lIns="0" tIns="0" rIns="0" bIns="0" rtlCol="0" anchor="ctr">
            <a:spAutoFit/>
          </a:bodyPr>
          <a:lstStyle/>
          <a:p>
            <a:pPr algn="ctr"/>
            <a:r>
              <a:rPr lang="en-US" sz="35874" dirty="0"/>
              <a:t>s</a:t>
            </a:r>
            <a:endParaRPr lang="en-US" sz="2249" dirty="0"/>
          </a:p>
        </p:txBody>
      </p:sp>
      <p:pic>
        <p:nvPicPr>
          <p:cNvPr id="1026" name="Picture 2">
            <a:extLst>
              <a:ext uri="{FF2B5EF4-FFF2-40B4-BE49-F238E27FC236}">
                <a16:creationId xmlns:a16="http://schemas.microsoft.com/office/drawing/2014/main" id="{F3BC2AC3-CA2C-4A88-95AC-C85644CBA52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04000" y="975510"/>
            <a:ext cx="3688838" cy="48942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828554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94BFFD-E875-0D4F-B84A-FFC702E50416}"/>
              </a:ext>
            </a:extLst>
          </p:cNvPr>
          <p:cNvSpPr txBox="1"/>
          <p:nvPr/>
        </p:nvSpPr>
        <p:spPr>
          <a:xfrm>
            <a:off x="1530947" y="349158"/>
            <a:ext cx="4565053" cy="5520614"/>
          </a:xfrm>
          <a:prstGeom prst="rect">
            <a:avLst/>
          </a:prstGeom>
          <a:noFill/>
        </p:spPr>
        <p:txBody>
          <a:bodyPr wrap="square" lIns="0" tIns="0" rIns="0" bIns="0" rtlCol="0" anchor="ctr">
            <a:spAutoFit/>
          </a:bodyPr>
          <a:lstStyle/>
          <a:p>
            <a:pPr algn="ctr"/>
            <a:r>
              <a:rPr lang="en-US" sz="35874" dirty="0"/>
              <a:t>a</a:t>
            </a:r>
            <a:endParaRPr lang="en-US" sz="2249" dirty="0"/>
          </a:p>
        </p:txBody>
      </p:sp>
      <p:pic>
        <p:nvPicPr>
          <p:cNvPr id="3" name="Picture 2">
            <a:extLst>
              <a:ext uri="{FF2B5EF4-FFF2-40B4-BE49-F238E27FC236}">
                <a16:creationId xmlns:a16="http://schemas.microsoft.com/office/drawing/2014/main" id="{AEA8EF2C-DA8A-4E42-96B5-11A8E5B81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2896" y="382591"/>
            <a:ext cx="4565053" cy="6056806"/>
          </a:xfrm>
          <a:prstGeom prst="rect">
            <a:avLst/>
          </a:prstGeom>
        </p:spPr>
      </p:pic>
    </p:spTree>
    <p:extLst>
      <p:ext uri="{BB962C8B-B14F-4D97-AF65-F5344CB8AC3E}">
        <p14:creationId xmlns:p14="http://schemas.microsoft.com/office/powerpoint/2010/main" val="1308968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FD9657-39EA-8B44-9C08-48C1C33B5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5026" y="723783"/>
            <a:ext cx="4381500" cy="5813268"/>
          </a:xfrm>
          <a:prstGeom prst="rect">
            <a:avLst/>
          </a:prstGeom>
        </p:spPr>
      </p:pic>
      <p:sp>
        <p:nvSpPr>
          <p:cNvPr id="6" name="TextBox 5">
            <a:extLst>
              <a:ext uri="{FF2B5EF4-FFF2-40B4-BE49-F238E27FC236}">
                <a16:creationId xmlns:a16="http://schemas.microsoft.com/office/drawing/2014/main" id="{2EDE2101-2733-F14B-95AB-281668B96403}"/>
              </a:ext>
            </a:extLst>
          </p:cNvPr>
          <p:cNvSpPr txBox="1"/>
          <p:nvPr/>
        </p:nvSpPr>
        <p:spPr>
          <a:xfrm>
            <a:off x="1530947" y="349158"/>
            <a:ext cx="4565053" cy="5520614"/>
          </a:xfrm>
          <a:prstGeom prst="rect">
            <a:avLst/>
          </a:prstGeom>
          <a:noFill/>
        </p:spPr>
        <p:txBody>
          <a:bodyPr wrap="square" lIns="0" tIns="0" rIns="0" bIns="0" rtlCol="0" anchor="ctr">
            <a:spAutoFit/>
          </a:bodyPr>
          <a:lstStyle/>
          <a:p>
            <a:pPr algn="ctr"/>
            <a:r>
              <a:rPr lang="en-US" sz="35874" dirty="0">
                <a:latin typeface="SassoonPrimaryInfant" pitchFamily="2" charset="0"/>
              </a:rPr>
              <a:t>t</a:t>
            </a:r>
            <a:endParaRPr lang="en-US" sz="2249" dirty="0">
              <a:latin typeface="SassoonPrimaryInfant" pitchFamily="2" charset="0"/>
            </a:endParaRPr>
          </a:p>
        </p:txBody>
      </p:sp>
    </p:spTree>
    <p:extLst>
      <p:ext uri="{BB962C8B-B14F-4D97-AF65-F5344CB8AC3E}">
        <p14:creationId xmlns:p14="http://schemas.microsoft.com/office/powerpoint/2010/main" val="2920720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126908"/>
            <a:ext cx="4565053" cy="5520614"/>
          </a:xfrm>
          <a:prstGeom prst="rect">
            <a:avLst/>
          </a:prstGeom>
          <a:noFill/>
        </p:spPr>
        <p:txBody>
          <a:bodyPr wrap="square" lIns="0" tIns="0" rIns="0" bIns="0" rtlCol="0" anchor="ctr">
            <a:spAutoFit/>
          </a:bodyPr>
          <a:lstStyle/>
          <a:p>
            <a:pPr algn="ctr"/>
            <a:r>
              <a:rPr lang="en-US" sz="35874" dirty="0">
                <a:latin typeface="+mj-lt"/>
              </a:rPr>
              <a:t>p</a:t>
            </a:r>
            <a:endParaRPr lang="en-US" sz="2249" dirty="0">
              <a:latin typeface="+mj-lt"/>
            </a:endParaRPr>
          </a:p>
        </p:txBody>
      </p:sp>
      <p:pic>
        <p:nvPicPr>
          <p:cNvPr id="5" name="Picture 4">
            <a:extLst>
              <a:ext uri="{FF2B5EF4-FFF2-40B4-BE49-F238E27FC236}">
                <a16:creationId xmlns:a16="http://schemas.microsoft.com/office/drawing/2014/main" id="{D5BCF3E7-B4C9-E241-AF1D-691B45C950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300" y="126908"/>
            <a:ext cx="5010150" cy="6654620"/>
          </a:xfrm>
          <a:prstGeom prst="rect">
            <a:avLst/>
          </a:prstGeom>
        </p:spPr>
      </p:pic>
    </p:spTree>
    <p:extLst>
      <p:ext uri="{BB962C8B-B14F-4D97-AF65-F5344CB8AC3E}">
        <p14:creationId xmlns:p14="http://schemas.microsoft.com/office/powerpoint/2010/main" val="844683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508564"/>
            <a:ext cx="4565053" cy="5520614"/>
          </a:xfrm>
          <a:prstGeom prst="rect">
            <a:avLst/>
          </a:prstGeom>
          <a:noFill/>
        </p:spPr>
        <p:txBody>
          <a:bodyPr wrap="square" lIns="0" tIns="0" rIns="0" bIns="0" rtlCol="0" anchor="ctr">
            <a:spAutoFit/>
          </a:bodyPr>
          <a:lstStyle/>
          <a:p>
            <a:pPr algn="ctr"/>
            <a:r>
              <a:rPr lang="en-US" sz="35874" dirty="0">
                <a:latin typeface="+mj-lt"/>
              </a:rPr>
              <a:t>i</a:t>
            </a:r>
            <a:endParaRPr lang="en-US" sz="2249" dirty="0">
              <a:latin typeface="+mj-lt"/>
            </a:endParaRPr>
          </a:p>
        </p:txBody>
      </p:sp>
      <p:pic>
        <p:nvPicPr>
          <p:cNvPr id="3" name="Picture 2">
            <a:extLst>
              <a:ext uri="{FF2B5EF4-FFF2-40B4-BE49-F238E27FC236}">
                <a16:creationId xmlns:a16="http://schemas.microsoft.com/office/drawing/2014/main" id="{F2449CB4-C012-8647-A9D4-7FF1E6494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545114"/>
            <a:ext cx="4314825" cy="5731070"/>
          </a:xfrm>
          <a:prstGeom prst="rect">
            <a:avLst/>
          </a:prstGeom>
        </p:spPr>
      </p:pic>
    </p:spTree>
    <p:extLst>
      <p:ext uri="{BB962C8B-B14F-4D97-AF65-F5344CB8AC3E}">
        <p14:creationId xmlns:p14="http://schemas.microsoft.com/office/powerpoint/2010/main" val="418183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318065"/>
            <a:ext cx="4565053" cy="5520614"/>
          </a:xfrm>
          <a:prstGeom prst="rect">
            <a:avLst/>
          </a:prstGeom>
          <a:noFill/>
        </p:spPr>
        <p:txBody>
          <a:bodyPr wrap="square" lIns="0" tIns="0" rIns="0" bIns="0" rtlCol="0" anchor="ctr">
            <a:spAutoFit/>
          </a:bodyPr>
          <a:lstStyle/>
          <a:p>
            <a:pPr algn="ctr"/>
            <a:r>
              <a:rPr lang="en-US" sz="35874" dirty="0">
                <a:latin typeface="+mj-lt"/>
              </a:rPr>
              <a:t>n</a:t>
            </a:r>
            <a:endParaRPr lang="en-US" sz="2249" dirty="0">
              <a:latin typeface="+mj-lt"/>
            </a:endParaRPr>
          </a:p>
        </p:txBody>
      </p:sp>
      <p:pic>
        <p:nvPicPr>
          <p:cNvPr id="5" name="Picture 4">
            <a:extLst>
              <a:ext uri="{FF2B5EF4-FFF2-40B4-BE49-F238E27FC236}">
                <a16:creationId xmlns:a16="http://schemas.microsoft.com/office/drawing/2014/main" id="{446C373D-21C1-A04A-90B9-F91D9A4DE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67012"/>
            <a:ext cx="4229100" cy="5611068"/>
          </a:xfrm>
          <a:prstGeom prst="rect">
            <a:avLst/>
          </a:prstGeom>
        </p:spPr>
      </p:pic>
    </p:spTree>
    <p:extLst>
      <p:ext uri="{BB962C8B-B14F-4D97-AF65-F5344CB8AC3E}">
        <p14:creationId xmlns:p14="http://schemas.microsoft.com/office/powerpoint/2010/main" val="2238077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318065"/>
            <a:ext cx="4565053" cy="5520614"/>
          </a:xfrm>
          <a:prstGeom prst="rect">
            <a:avLst/>
          </a:prstGeom>
          <a:noFill/>
        </p:spPr>
        <p:txBody>
          <a:bodyPr wrap="square" lIns="0" tIns="0" rIns="0" bIns="0" rtlCol="0" anchor="ctr">
            <a:spAutoFit/>
          </a:bodyPr>
          <a:lstStyle/>
          <a:p>
            <a:pPr algn="ctr"/>
            <a:r>
              <a:rPr lang="en-US" sz="35874" dirty="0">
                <a:latin typeface="+mj-lt"/>
              </a:rPr>
              <a:t>m</a:t>
            </a:r>
            <a:endParaRPr lang="en-US" sz="2249" dirty="0">
              <a:latin typeface="+mj-lt"/>
            </a:endParaRPr>
          </a:p>
        </p:txBody>
      </p:sp>
      <p:pic>
        <p:nvPicPr>
          <p:cNvPr id="3" name="Picture 2">
            <a:extLst>
              <a:ext uri="{FF2B5EF4-FFF2-40B4-BE49-F238E27FC236}">
                <a16:creationId xmlns:a16="http://schemas.microsoft.com/office/drawing/2014/main" id="{45411A73-35CE-B948-9C31-878AE6425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1264" y="-688708"/>
            <a:ext cx="5214188" cy="6918058"/>
          </a:xfrm>
          <a:prstGeom prst="rect">
            <a:avLst/>
          </a:prstGeom>
        </p:spPr>
      </p:pic>
    </p:spTree>
    <p:extLst>
      <p:ext uri="{BB962C8B-B14F-4D97-AF65-F5344CB8AC3E}">
        <p14:creationId xmlns:p14="http://schemas.microsoft.com/office/powerpoint/2010/main" val="1453964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582649"/>
            <a:ext cx="4565053" cy="5520614"/>
          </a:xfrm>
          <a:prstGeom prst="rect">
            <a:avLst/>
          </a:prstGeom>
          <a:noFill/>
        </p:spPr>
        <p:txBody>
          <a:bodyPr wrap="square" lIns="0" tIns="0" rIns="0" bIns="0" rtlCol="0" anchor="ctr">
            <a:spAutoFit/>
          </a:bodyPr>
          <a:lstStyle/>
          <a:p>
            <a:pPr algn="ctr"/>
            <a:r>
              <a:rPr lang="en-US" sz="35874" dirty="0">
                <a:latin typeface="+mj-lt"/>
              </a:rPr>
              <a:t>d</a:t>
            </a:r>
            <a:endParaRPr lang="en-US" sz="2249" dirty="0">
              <a:latin typeface="+mj-lt"/>
            </a:endParaRPr>
          </a:p>
        </p:txBody>
      </p:sp>
      <p:pic>
        <p:nvPicPr>
          <p:cNvPr id="5" name="Picture 4">
            <a:extLst>
              <a:ext uri="{FF2B5EF4-FFF2-40B4-BE49-F238E27FC236}">
                <a16:creationId xmlns:a16="http://schemas.microsoft.com/office/drawing/2014/main" id="{E6A72EF8-CC47-1940-BC08-68B64967E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125" y="441276"/>
            <a:ext cx="5438775" cy="6141694"/>
          </a:xfrm>
          <a:prstGeom prst="rect">
            <a:avLst/>
          </a:prstGeom>
        </p:spPr>
      </p:pic>
    </p:spTree>
    <p:extLst>
      <p:ext uri="{BB962C8B-B14F-4D97-AF65-F5344CB8AC3E}">
        <p14:creationId xmlns:p14="http://schemas.microsoft.com/office/powerpoint/2010/main" val="728264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147604"/>
            <a:ext cx="4565053" cy="5520614"/>
          </a:xfrm>
          <a:prstGeom prst="rect">
            <a:avLst/>
          </a:prstGeom>
          <a:noFill/>
        </p:spPr>
        <p:txBody>
          <a:bodyPr wrap="square" lIns="0" tIns="0" rIns="0" bIns="0" rtlCol="0" anchor="ctr">
            <a:spAutoFit/>
          </a:bodyPr>
          <a:lstStyle/>
          <a:p>
            <a:pPr algn="ctr"/>
            <a:r>
              <a:rPr lang="en-US" sz="35874" dirty="0">
                <a:latin typeface="+mj-lt"/>
              </a:rPr>
              <a:t>g</a:t>
            </a:r>
            <a:endParaRPr lang="en-US" sz="2249" dirty="0">
              <a:latin typeface="+mj-lt"/>
            </a:endParaRPr>
          </a:p>
        </p:txBody>
      </p:sp>
      <p:pic>
        <p:nvPicPr>
          <p:cNvPr id="3" name="Picture 2">
            <a:extLst>
              <a:ext uri="{FF2B5EF4-FFF2-40B4-BE49-F238E27FC236}">
                <a16:creationId xmlns:a16="http://schemas.microsoft.com/office/drawing/2014/main" id="{91ED526D-64F9-534A-9616-87606D241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248948"/>
            <a:ext cx="4793653" cy="6360104"/>
          </a:xfrm>
          <a:prstGeom prst="rect">
            <a:avLst/>
          </a:prstGeom>
        </p:spPr>
      </p:pic>
    </p:spTree>
    <p:extLst>
      <p:ext uri="{BB962C8B-B14F-4D97-AF65-F5344CB8AC3E}">
        <p14:creationId xmlns:p14="http://schemas.microsoft.com/office/powerpoint/2010/main" val="4107137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1078871" y="0"/>
            <a:ext cx="10034285" cy="830997"/>
          </a:xfrm>
          <a:prstGeom prst="rect">
            <a:avLst/>
          </a:prstGeom>
          <a:noFill/>
        </p:spPr>
        <p:txBody>
          <a:bodyPr wrap="none" rtlCol="0">
            <a:spAutoFit/>
          </a:bodyPr>
          <a:lstStyle/>
          <a:p>
            <a:pPr algn="ctr"/>
            <a:r>
              <a:rPr lang="en-US" sz="4800" dirty="0"/>
              <a:t>Developing Children’s Spoken Language</a:t>
            </a:r>
            <a:endParaRPr lang="en-GB" sz="2000" dirty="0"/>
          </a:p>
        </p:txBody>
      </p:sp>
      <p:sp>
        <p:nvSpPr>
          <p:cNvPr id="5" name="TextBox 4">
            <a:extLst>
              <a:ext uri="{FF2B5EF4-FFF2-40B4-BE49-F238E27FC236}">
                <a16:creationId xmlns:a16="http://schemas.microsoft.com/office/drawing/2014/main" id="{FBFEA8BD-4CD3-41A1-A1AC-8C7CB9234A2C}"/>
              </a:ext>
            </a:extLst>
          </p:cNvPr>
          <p:cNvSpPr txBox="1"/>
          <p:nvPr/>
        </p:nvSpPr>
        <p:spPr>
          <a:xfrm>
            <a:off x="170290" y="956833"/>
            <a:ext cx="11851420" cy="3970318"/>
          </a:xfrm>
          <a:prstGeom prst="rect">
            <a:avLst/>
          </a:prstGeom>
          <a:noFill/>
        </p:spPr>
        <p:txBody>
          <a:bodyPr wrap="square" rtlCol="0">
            <a:spAutoFit/>
          </a:bodyPr>
          <a:lstStyle/>
          <a:p>
            <a:pPr marL="571500" indent="-571500">
              <a:buFont typeface="Arial" panose="020B0604020202020204" pitchFamily="34" charset="0"/>
              <a:buChar char="•"/>
            </a:pPr>
            <a:r>
              <a:rPr lang="en-US" sz="2800" dirty="0"/>
              <a:t>The skills for reading develop before children encounter a book.  This is driven by the quality of a parent’s talk and the child’s exposure to language and images.</a:t>
            </a:r>
          </a:p>
          <a:p>
            <a:pPr marL="571500" indent="-571500">
              <a:buFont typeface="Arial" panose="020B0604020202020204" pitchFamily="34" charset="0"/>
              <a:buChar char="•"/>
            </a:pPr>
            <a:r>
              <a:rPr lang="en-US" sz="2800" dirty="0"/>
              <a:t>Children need to hear lots of different talk; conversations, instructions, questions, suggestions. They will spend time listening to others, they will absorb the talk around them, mimic it and </a:t>
            </a:r>
            <a:r>
              <a:rPr lang="en-US" sz="2800" dirty="0" err="1"/>
              <a:t>practise</a:t>
            </a:r>
            <a:r>
              <a:rPr lang="en-US" sz="2800" dirty="0"/>
              <a:t> making different sounds and using new words.</a:t>
            </a:r>
          </a:p>
          <a:p>
            <a:pPr marL="571500" indent="-571500">
              <a:buFont typeface="Arial" panose="020B0604020202020204" pitchFamily="34" charset="0"/>
              <a:buChar char="•"/>
            </a:pPr>
            <a:r>
              <a:rPr lang="en-US" sz="2800" dirty="0"/>
              <a:t>We have hundreds of toys and books to stimulate speaking as we try to make all our learning fun.</a:t>
            </a:r>
          </a:p>
        </p:txBody>
      </p:sp>
      <p:pic>
        <p:nvPicPr>
          <p:cNvPr id="3" name="Picture 2">
            <a:extLst>
              <a:ext uri="{FF2B5EF4-FFF2-40B4-BE49-F238E27FC236}">
                <a16:creationId xmlns:a16="http://schemas.microsoft.com/office/drawing/2014/main" id="{71B69E2F-2520-45CC-A1E9-A2B7957C7790}"/>
              </a:ext>
            </a:extLst>
          </p:cNvPr>
          <p:cNvPicPr>
            <a:picLocks noChangeAspect="1"/>
          </p:cNvPicPr>
          <p:nvPr/>
        </p:nvPicPr>
        <p:blipFill rotWithShape="1">
          <a:blip r:embed="rId2"/>
          <a:srcRect b="9736"/>
          <a:stretch/>
        </p:blipFill>
        <p:spPr>
          <a:xfrm>
            <a:off x="4760490" y="4828825"/>
            <a:ext cx="2419350" cy="1667960"/>
          </a:xfrm>
          <a:prstGeom prst="rect">
            <a:avLst/>
          </a:prstGeom>
        </p:spPr>
      </p:pic>
    </p:spTree>
    <p:extLst>
      <p:ext uri="{BB962C8B-B14F-4D97-AF65-F5344CB8AC3E}">
        <p14:creationId xmlns:p14="http://schemas.microsoft.com/office/powerpoint/2010/main" val="71968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8"/>
            <a:ext cx="4565053" cy="5520614"/>
          </a:xfrm>
          <a:prstGeom prst="rect">
            <a:avLst/>
          </a:prstGeom>
          <a:noFill/>
        </p:spPr>
        <p:txBody>
          <a:bodyPr wrap="square" lIns="0" tIns="0" rIns="0" bIns="0" rtlCol="0" anchor="ctr">
            <a:spAutoFit/>
          </a:bodyPr>
          <a:lstStyle/>
          <a:p>
            <a:pPr algn="ctr"/>
            <a:r>
              <a:rPr lang="en-US" sz="35874" dirty="0">
                <a:latin typeface="+mj-lt"/>
              </a:rPr>
              <a:t>o</a:t>
            </a:r>
            <a:endParaRPr lang="en-US" sz="2249" dirty="0">
              <a:latin typeface="+mj-lt"/>
            </a:endParaRPr>
          </a:p>
        </p:txBody>
      </p:sp>
      <p:pic>
        <p:nvPicPr>
          <p:cNvPr id="5" name="Picture 4">
            <a:extLst>
              <a:ext uri="{FF2B5EF4-FFF2-40B4-BE49-F238E27FC236}">
                <a16:creationId xmlns:a16="http://schemas.microsoft.com/office/drawing/2014/main" id="{C9336498-B7B7-7F40-8413-C833719BD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026" y="286889"/>
            <a:ext cx="4800600" cy="6376291"/>
          </a:xfrm>
          <a:prstGeom prst="rect">
            <a:avLst/>
          </a:prstGeom>
        </p:spPr>
      </p:pic>
    </p:spTree>
    <p:extLst>
      <p:ext uri="{BB962C8B-B14F-4D97-AF65-F5344CB8AC3E}">
        <p14:creationId xmlns:p14="http://schemas.microsoft.com/office/powerpoint/2010/main" val="2978863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8"/>
            <a:ext cx="4565053" cy="5520614"/>
          </a:xfrm>
          <a:prstGeom prst="rect">
            <a:avLst/>
          </a:prstGeom>
          <a:noFill/>
        </p:spPr>
        <p:txBody>
          <a:bodyPr wrap="square" lIns="0" tIns="0" rIns="0" bIns="0" rtlCol="0" anchor="ctr">
            <a:spAutoFit/>
          </a:bodyPr>
          <a:lstStyle/>
          <a:p>
            <a:pPr algn="ctr"/>
            <a:r>
              <a:rPr lang="en-US" sz="35874" dirty="0">
                <a:latin typeface="+mj-lt"/>
              </a:rPr>
              <a:t>c</a:t>
            </a:r>
            <a:endParaRPr lang="en-US" sz="2249" dirty="0">
              <a:latin typeface="+mj-lt"/>
            </a:endParaRPr>
          </a:p>
        </p:txBody>
      </p:sp>
      <p:pic>
        <p:nvPicPr>
          <p:cNvPr id="3" name="Picture 2">
            <a:extLst>
              <a:ext uri="{FF2B5EF4-FFF2-40B4-BE49-F238E27FC236}">
                <a16:creationId xmlns:a16="http://schemas.microsoft.com/office/drawing/2014/main" id="{E57713A1-A928-BC4D-A312-36E729FBD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804059"/>
            <a:ext cx="4210050" cy="5588847"/>
          </a:xfrm>
          <a:prstGeom prst="rect">
            <a:avLst/>
          </a:prstGeom>
        </p:spPr>
      </p:pic>
    </p:spTree>
    <p:extLst>
      <p:ext uri="{BB962C8B-B14F-4D97-AF65-F5344CB8AC3E}">
        <p14:creationId xmlns:p14="http://schemas.microsoft.com/office/powerpoint/2010/main" val="617923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k</a:t>
            </a:r>
            <a:endParaRPr lang="en-US" sz="2249" dirty="0">
              <a:latin typeface="+mj-lt"/>
            </a:endParaRPr>
          </a:p>
        </p:txBody>
      </p:sp>
      <p:pic>
        <p:nvPicPr>
          <p:cNvPr id="5" name="Picture 4">
            <a:extLst>
              <a:ext uri="{FF2B5EF4-FFF2-40B4-BE49-F238E27FC236}">
                <a16:creationId xmlns:a16="http://schemas.microsoft.com/office/drawing/2014/main" id="{A74B494F-7DD3-6641-9EFD-E2A25323E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0700" y="70746"/>
            <a:ext cx="5172075" cy="6862185"/>
          </a:xfrm>
          <a:prstGeom prst="rect">
            <a:avLst/>
          </a:prstGeom>
        </p:spPr>
      </p:pic>
    </p:spTree>
    <p:extLst>
      <p:ext uri="{BB962C8B-B14F-4D97-AF65-F5344CB8AC3E}">
        <p14:creationId xmlns:p14="http://schemas.microsoft.com/office/powerpoint/2010/main" val="2542804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1481887"/>
            <a:ext cx="4565053" cy="3827971"/>
          </a:xfrm>
          <a:prstGeom prst="rect">
            <a:avLst/>
          </a:prstGeom>
          <a:noFill/>
        </p:spPr>
        <p:txBody>
          <a:bodyPr wrap="square" lIns="0" tIns="0" rIns="0" bIns="0" rtlCol="0" anchor="ctr">
            <a:spAutoFit/>
          </a:bodyPr>
          <a:lstStyle/>
          <a:p>
            <a:pPr algn="ctr"/>
            <a:r>
              <a:rPr lang="en-US" sz="24875" dirty="0">
                <a:latin typeface="+mj-lt"/>
              </a:rPr>
              <a:t>ck</a:t>
            </a:r>
            <a:endParaRPr lang="en-US" sz="1750" dirty="0">
              <a:latin typeface="+mj-lt"/>
            </a:endParaRPr>
          </a:p>
        </p:txBody>
      </p:sp>
      <p:pic>
        <p:nvPicPr>
          <p:cNvPr id="3" name="Picture 2">
            <a:extLst>
              <a:ext uri="{FF2B5EF4-FFF2-40B4-BE49-F238E27FC236}">
                <a16:creationId xmlns:a16="http://schemas.microsoft.com/office/drawing/2014/main" id="{0FEDE1FA-03AA-B441-A3E3-7C0C05875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822454"/>
            <a:ext cx="4381500" cy="5717151"/>
          </a:xfrm>
          <a:prstGeom prst="rect">
            <a:avLst/>
          </a:prstGeom>
        </p:spPr>
      </p:pic>
    </p:spTree>
    <p:extLst>
      <p:ext uri="{BB962C8B-B14F-4D97-AF65-F5344CB8AC3E}">
        <p14:creationId xmlns:p14="http://schemas.microsoft.com/office/powerpoint/2010/main" val="180348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e</a:t>
            </a:r>
            <a:endParaRPr lang="en-US" sz="2249" dirty="0">
              <a:latin typeface="+mj-lt"/>
            </a:endParaRPr>
          </a:p>
        </p:txBody>
      </p:sp>
      <p:pic>
        <p:nvPicPr>
          <p:cNvPr id="3" name="Picture 2">
            <a:extLst>
              <a:ext uri="{FF2B5EF4-FFF2-40B4-BE49-F238E27FC236}">
                <a16:creationId xmlns:a16="http://schemas.microsoft.com/office/drawing/2014/main" id="{540619A0-3016-0942-8FE2-9DB5B869E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247324"/>
            <a:ext cx="4210050" cy="5589603"/>
          </a:xfrm>
          <a:prstGeom prst="rect">
            <a:avLst/>
          </a:prstGeom>
        </p:spPr>
      </p:pic>
    </p:spTree>
    <p:extLst>
      <p:ext uri="{BB962C8B-B14F-4D97-AF65-F5344CB8AC3E}">
        <p14:creationId xmlns:p14="http://schemas.microsoft.com/office/powerpoint/2010/main" val="3242631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508565"/>
            <a:ext cx="4565053" cy="5520614"/>
          </a:xfrm>
          <a:prstGeom prst="rect">
            <a:avLst/>
          </a:prstGeom>
          <a:noFill/>
        </p:spPr>
        <p:txBody>
          <a:bodyPr wrap="square" lIns="0" tIns="0" rIns="0" bIns="0" rtlCol="0" anchor="ctr">
            <a:spAutoFit/>
          </a:bodyPr>
          <a:lstStyle/>
          <a:p>
            <a:pPr algn="ctr"/>
            <a:r>
              <a:rPr lang="en-US" sz="35874" dirty="0">
                <a:latin typeface="+mj-lt"/>
              </a:rPr>
              <a:t>u</a:t>
            </a:r>
            <a:endParaRPr lang="en-US" sz="2249" dirty="0">
              <a:latin typeface="+mj-lt"/>
            </a:endParaRPr>
          </a:p>
        </p:txBody>
      </p:sp>
      <p:pic>
        <p:nvPicPr>
          <p:cNvPr id="5" name="Picture 4">
            <a:extLst>
              <a:ext uri="{FF2B5EF4-FFF2-40B4-BE49-F238E27FC236}">
                <a16:creationId xmlns:a16="http://schemas.microsoft.com/office/drawing/2014/main" id="{68940963-2DB4-EC48-838C-7E365FAD8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1725" y="1010228"/>
            <a:ext cx="4248149" cy="5403701"/>
          </a:xfrm>
          <a:prstGeom prst="rect">
            <a:avLst/>
          </a:prstGeom>
        </p:spPr>
      </p:pic>
    </p:spTree>
    <p:extLst>
      <p:ext uri="{BB962C8B-B14F-4D97-AF65-F5344CB8AC3E}">
        <p14:creationId xmlns:p14="http://schemas.microsoft.com/office/powerpoint/2010/main" val="1414373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349816"/>
            <a:ext cx="4565053" cy="5520614"/>
          </a:xfrm>
          <a:prstGeom prst="rect">
            <a:avLst/>
          </a:prstGeom>
          <a:noFill/>
        </p:spPr>
        <p:txBody>
          <a:bodyPr wrap="square" lIns="0" tIns="0" rIns="0" bIns="0" rtlCol="0" anchor="ctr">
            <a:spAutoFit/>
          </a:bodyPr>
          <a:lstStyle/>
          <a:p>
            <a:pPr algn="ctr"/>
            <a:r>
              <a:rPr lang="en-US" sz="35874" dirty="0">
                <a:latin typeface="+mj-lt"/>
              </a:rPr>
              <a:t>r</a:t>
            </a:r>
            <a:endParaRPr lang="en-US" sz="2249" dirty="0">
              <a:latin typeface="+mj-lt"/>
            </a:endParaRPr>
          </a:p>
        </p:txBody>
      </p:sp>
      <p:pic>
        <p:nvPicPr>
          <p:cNvPr id="3" name="Picture 2">
            <a:extLst>
              <a:ext uri="{FF2B5EF4-FFF2-40B4-BE49-F238E27FC236}">
                <a16:creationId xmlns:a16="http://schemas.microsoft.com/office/drawing/2014/main" id="{19541AB1-AE6C-DA48-93B7-AAABDE170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2176" y="663353"/>
            <a:ext cx="4400550" cy="5839330"/>
          </a:xfrm>
          <a:prstGeom prst="rect">
            <a:avLst/>
          </a:prstGeom>
        </p:spPr>
      </p:pic>
    </p:spTree>
    <p:extLst>
      <p:ext uri="{BB962C8B-B14F-4D97-AF65-F5344CB8AC3E}">
        <p14:creationId xmlns:p14="http://schemas.microsoft.com/office/powerpoint/2010/main" val="1751178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h</a:t>
            </a:r>
            <a:endParaRPr lang="en-US" sz="2249" dirty="0">
              <a:latin typeface="+mj-lt"/>
            </a:endParaRPr>
          </a:p>
        </p:txBody>
      </p:sp>
      <p:pic>
        <p:nvPicPr>
          <p:cNvPr id="3" name="Picture 2">
            <a:extLst>
              <a:ext uri="{FF2B5EF4-FFF2-40B4-BE49-F238E27FC236}">
                <a16:creationId xmlns:a16="http://schemas.microsoft.com/office/drawing/2014/main" id="{0889E513-A568-FB4B-923F-8FB397746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3125" y="776846"/>
            <a:ext cx="4029075" cy="5348605"/>
          </a:xfrm>
          <a:prstGeom prst="rect">
            <a:avLst/>
          </a:prstGeom>
        </p:spPr>
      </p:pic>
    </p:spTree>
    <p:extLst>
      <p:ext uri="{BB962C8B-B14F-4D97-AF65-F5344CB8AC3E}">
        <p14:creationId xmlns:p14="http://schemas.microsoft.com/office/powerpoint/2010/main" val="27729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b</a:t>
            </a:r>
            <a:endParaRPr lang="en-US" sz="2249" dirty="0">
              <a:latin typeface="+mj-lt"/>
            </a:endParaRPr>
          </a:p>
        </p:txBody>
      </p:sp>
      <p:pic>
        <p:nvPicPr>
          <p:cNvPr id="5" name="Picture 4">
            <a:extLst>
              <a:ext uri="{FF2B5EF4-FFF2-40B4-BE49-F238E27FC236}">
                <a16:creationId xmlns:a16="http://schemas.microsoft.com/office/drawing/2014/main" id="{AD5ABEE6-F519-1C4F-89C5-ED4B0A800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575" y="331949"/>
            <a:ext cx="5048250" cy="6587151"/>
          </a:xfrm>
          <a:prstGeom prst="rect">
            <a:avLst/>
          </a:prstGeom>
        </p:spPr>
      </p:pic>
    </p:spTree>
    <p:extLst>
      <p:ext uri="{BB962C8B-B14F-4D97-AF65-F5344CB8AC3E}">
        <p14:creationId xmlns:p14="http://schemas.microsoft.com/office/powerpoint/2010/main" val="2195261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f</a:t>
            </a:r>
            <a:endParaRPr lang="en-US" sz="2249" dirty="0">
              <a:latin typeface="+mj-lt"/>
            </a:endParaRPr>
          </a:p>
        </p:txBody>
      </p:sp>
      <p:pic>
        <p:nvPicPr>
          <p:cNvPr id="3" name="Picture 2">
            <a:extLst>
              <a:ext uri="{FF2B5EF4-FFF2-40B4-BE49-F238E27FC236}">
                <a16:creationId xmlns:a16="http://schemas.microsoft.com/office/drawing/2014/main" id="{00CB8351-9681-9E40-B908-A5A980367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6025" y="666038"/>
            <a:ext cx="3990975" cy="5305290"/>
          </a:xfrm>
          <a:prstGeom prst="rect">
            <a:avLst/>
          </a:prstGeom>
        </p:spPr>
      </p:pic>
    </p:spTree>
    <p:extLst>
      <p:ext uri="{BB962C8B-B14F-4D97-AF65-F5344CB8AC3E}">
        <p14:creationId xmlns:p14="http://schemas.microsoft.com/office/powerpoint/2010/main" val="2313473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73C446-FA75-4346-BAC6-AEB3DF90820B}"/>
              </a:ext>
            </a:extLst>
          </p:cNvPr>
          <p:cNvSpPr/>
          <p:nvPr/>
        </p:nvSpPr>
        <p:spPr>
          <a:xfrm>
            <a:off x="103464" y="5370375"/>
            <a:ext cx="11985072" cy="1323439"/>
          </a:xfrm>
          <a:prstGeom prst="rect">
            <a:avLst/>
          </a:prstGeom>
        </p:spPr>
        <p:txBody>
          <a:bodyPr wrap="square">
            <a:spAutoFit/>
          </a:bodyPr>
          <a:lstStyle/>
          <a:p>
            <a:pPr algn="ctr"/>
            <a:r>
              <a:rPr lang="en-GB" sz="2000" dirty="0">
                <a:ea typeface="Segoe UI Black" panose="020B0A02040204020203" pitchFamily="34" charset="0"/>
                <a:cs typeface="Segoe UI Black" panose="020B0A02040204020203" pitchFamily="34" charset="0"/>
              </a:rPr>
              <a:t>Reading can be broken down into two processes or dimensions: word recognition and language comprehension.  Phonics helps with word recognition or decoding words so they can be read.</a:t>
            </a:r>
          </a:p>
          <a:p>
            <a:pPr algn="ctr"/>
            <a:r>
              <a:rPr lang="en-GB" sz="2000" dirty="0">
                <a:ea typeface="Segoe UI Black" panose="020B0A02040204020203" pitchFamily="34" charset="0"/>
                <a:cs typeface="Segoe UI Black" panose="020B0A02040204020203" pitchFamily="34" charset="0"/>
              </a:rPr>
              <a:t>Phonics does not help develop language comprehension; the understanding of what is being read.  This is done through questioning and discussion before, during and after reading a book or text.</a:t>
            </a:r>
          </a:p>
        </p:txBody>
      </p:sp>
      <p:sp>
        <p:nvSpPr>
          <p:cNvPr id="5" name="TextBox 4">
            <a:extLst>
              <a:ext uri="{FF2B5EF4-FFF2-40B4-BE49-F238E27FC236}">
                <a16:creationId xmlns:a16="http://schemas.microsoft.com/office/drawing/2014/main" id="{C93C220D-3EA2-4FE8-B739-92BBE610C4C0}"/>
              </a:ext>
            </a:extLst>
          </p:cNvPr>
          <p:cNvSpPr txBox="1"/>
          <p:nvPr/>
        </p:nvSpPr>
        <p:spPr>
          <a:xfrm>
            <a:off x="0" y="0"/>
            <a:ext cx="12192000" cy="769441"/>
          </a:xfrm>
          <a:prstGeom prst="rect">
            <a:avLst/>
          </a:prstGeom>
          <a:noFill/>
        </p:spPr>
        <p:txBody>
          <a:bodyPr wrap="square" rtlCol="0">
            <a:spAutoFit/>
          </a:bodyPr>
          <a:lstStyle/>
          <a:p>
            <a:pPr algn="ctr"/>
            <a:r>
              <a:rPr lang="en-US" sz="4400" dirty="0"/>
              <a:t>The Simple View of Reading</a:t>
            </a:r>
          </a:p>
        </p:txBody>
      </p:sp>
      <p:pic>
        <p:nvPicPr>
          <p:cNvPr id="6" name="Picture 5">
            <a:extLst>
              <a:ext uri="{FF2B5EF4-FFF2-40B4-BE49-F238E27FC236}">
                <a16:creationId xmlns:a16="http://schemas.microsoft.com/office/drawing/2014/main" id="{0BA4DAAF-3BA9-44C3-9EB1-74762A9F42D4}"/>
              </a:ext>
            </a:extLst>
          </p:cNvPr>
          <p:cNvPicPr>
            <a:picLocks noChangeAspect="1"/>
          </p:cNvPicPr>
          <p:nvPr/>
        </p:nvPicPr>
        <p:blipFill>
          <a:blip r:embed="rId2"/>
          <a:stretch>
            <a:fillRect/>
          </a:stretch>
        </p:blipFill>
        <p:spPr>
          <a:xfrm>
            <a:off x="3029120" y="924894"/>
            <a:ext cx="5581303" cy="4290027"/>
          </a:xfrm>
          <a:prstGeom prst="rect">
            <a:avLst/>
          </a:prstGeom>
        </p:spPr>
      </p:pic>
      <p:pic>
        <p:nvPicPr>
          <p:cNvPr id="7" name="Picture 6">
            <a:extLst>
              <a:ext uri="{FF2B5EF4-FFF2-40B4-BE49-F238E27FC236}">
                <a16:creationId xmlns:a16="http://schemas.microsoft.com/office/drawing/2014/main" id="{6FD91369-C2F5-4433-AB27-211EFB4D113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053331" y="769440"/>
            <a:ext cx="968733" cy="1236681"/>
          </a:xfrm>
          <a:prstGeom prst="rect">
            <a:avLst/>
          </a:prstGeom>
        </p:spPr>
      </p:pic>
      <p:pic>
        <p:nvPicPr>
          <p:cNvPr id="8" name="Picture 7">
            <a:extLst>
              <a:ext uri="{FF2B5EF4-FFF2-40B4-BE49-F238E27FC236}">
                <a16:creationId xmlns:a16="http://schemas.microsoft.com/office/drawing/2014/main" id="{EE7ADBB5-3FED-455E-A093-9644FB9E1E8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27630" y="3631715"/>
            <a:ext cx="818038" cy="1236681"/>
          </a:xfrm>
          <a:prstGeom prst="rect">
            <a:avLst/>
          </a:prstGeom>
        </p:spPr>
      </p:pic>
      <p:pic>
        <p:nvPicPr>
          <p:cNvPr id="9" name="Picture 8">
            <a:extLst>
              <a:ext uri="{FF2B5EF4-FFF2-40B4-BE49-F238E27FC236}">
                <a16:creationId xmlns:a16="http://schemas.microsoft.com/office/drawing/2014/main" id="{96E4DD99-DA1F-4775-AB31-33CF8A7C273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26056" y="3515354"/>
            <a:ext cx="896008" cy="1236681"/>
          </a:xfrm>
          <a:prstGeom prst="rect">
            <a:avLst/>
          </a:prstGeom>
        </p:spPr>
      </p:pic>
      <p:pic>
        <p:nvPicPr>
          <p:cNvPr id="10" name="Picture 9">
            <a:extLst>
              <a:ext uri="{FF2B5EF4-FFF2-40B4-BE49-F238E27FC236}">
                <a16:creationId xmlns:a16="http://schemas.microsoft.com/office/drawing/2014/main" id="{D1966158-6F38-4C1C-984E-587EDF7D211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76178" y="712907"/>
            <a:ext cx="769490" cy="1236681"/>
          </a:xfrm>
          <a:prstGeom prst="rect">
            <a:avLst/>
          </a:prstGeom>
        </p:spPr>
      </p:pic>
    </p:spTree>
    <p:extLst>
      <p:ext uri="{BB962C8B-B14F-4D97-AF65-F5344CB8AC3E}">
        <p14:creationId xmlns:p14="http://schemas.microsoft.com/office/powerpoint/2010/main" val="239410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80">
                                          <p:stCondLst>
                                            <p:cond delay="0"/>
                                          </p:stCondLst>
                                        </p:cTn>
                                        <p:tgtEl>
                                          <p:spTgt spid="9"/>
                                        </p:tgtEl>
                                      </p:cBhvr>
                                    </p:animEffect>
                                    <p:anim calcmode="lin" valueType="num">
                                      <p:cBhvr>
                                        <p:cTn id="4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5" dur="26">
                                          <p:stCondLst>
                                            <p:cond delay="650"/>
                                          </p:stCondLst>
                                        </p:cTn>
                                        <p:tgtEl>
                                          <p:spTgt spid="9"/>
                                        </p:tgtEl>
                                      </p:cBhvr>
                                      <p:to x="100000" y="60000"/>
                                    </p:animScale>
                                    <p:animScale>
                                      <p:cBhvr>
                                        <p:cTn id="46" dur="166" decel="50000">
                                          <p:stCondLst>
                                            <p:cond delay="676"/>
                                          </p:stCondLst>
                                        </p:cTn>
                                        <p:tgtEl>
                                          <p:spTgt spid="9"/>
                                        </p:tgtEl>
                                      </p:cBhvr>
                                      <p:to x="100000" y="100000"/>
                                    </p:animScale>
                                    <p:animScale>
                                      <p:cBhvr>
                                        <p:cTn id="47" dur="26">
                                          <p:stCondLst>
                                            <p:cond delay="1312"/>
                                          </p:stCondLst>
                                        </p:cTn>
                                        <p:tgtEl>
                                          <p:spTgt spid="9"/>
                                        </p:tgtEl>
                                      </p:cBhvr>
                                      <p:to x="100000" y="80000"/>
                                    </p:animScale>
                                    <p:animScale>
                                      <p:cBhvr>
                                        <p:cTn id="48" dur="166" decel="50000">
                                          <p:stCondLst>
                                            <p:cond delay="1338"/>
                                          </p:stCondLst>
                                        </p:cTn>
                                        <p:tgtEl>
                                          <p:spTgt spid="9"/>
                                        </p:tgtEl>
                                      </p:cBhvr>
                                      <p:to x="100000" y="100000"/>
                                    </p:animScale>
                                    <p:animScale>
                                      <p:cBhvr>
                                        <p:cTn id="49" dur="26">
                                          <p:stCondLst>
                                            <p:cond delay="1642"/>
                                          </p:stCondLst>
                                        </p:cTn>
                                        <p:tgtEl>
                                          <p:spTgt spid="9"/>
                                        </p:tgtEl>
                                      </p:cBhvr>
                                      <p:to x="100000" y="90000"/>
                                    </p:animScale>
                                    <p:animScale>
                                      <p:cBhvr>
                                        <p:cTn id="50" dur="166" decel="50000">
                                          <p:stCondLst>
                                            <p:cond delay="1668"/>
                                          </p:stCondLst>
                                        </p:cTn>
                                        <p:tgtEl>
                                          <p:spTgt spid="9"/>
                                        </p:tgtEl>
                                      </p:cBhvr>
                                      <p:to x="100000" y="100000"/>
                                    </p:animScale>
                                    <p:animScale>
                                      <p:cBhvr>
                                        <p:cTn id="51" dur="26">
                                          <p:stCondLst>
                                            <p:cond delay="1808"/>
                                          </p:stCondLst>
                                        </p:cTn>
                                        <p:tgtEl>
                                          <p:spTgt spid="9"/>
                                        </p:tgtEl>
                                      </p:cBhvr>
                                      <p:to x="100000" y="95000"/>
                                    </p:animScale>
                                    <p:animScale>
                                      <p:cBhvr>
                                        <p:cTn id="52" dur="166" decel="50000">
                                          <p:stCondLst>
                                            <p:cond delay="1834"/>
                                          </p:stCondLst>
                                        </p:cTn>
                                        <p:tgtEl>
                                          <p:spTgt spid="9"/>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80">
                                          <p:stCondLst>
                                            <p:cond delay="0"/>
                                          </p:stCondLst>
                                        </p:cTn>
                                        <p:tgtEl>
                                          <p:spTgt spid="8"/>
                                        </p:tgtEl>
                                      </p:cBhvr>
                                    </p:animEffect>
                                    <p:anim calcmode="lin" valueType="num">
                                      <p:cBhvr>
                                        <p:cTn id="5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1" dur="26">
                                          <p:stCondLst>
                                            <p:cond delay="650"/>
                                          </p:stCondLst>
                                        </p:cTn>
                                        <p:tgtEl>
                                          <p:spTgt spid="8"/>
                                        </p:tgtEl>
                                      </p:cBhvr>
                                      <p:to x="100000" y="60000"/>
                                    </p:animScale>
                                    <p:animScale>
                                      <p:cBhvr>
                                        <p:cTn id="62" dur="166" decel="50000">
                                          <p:stCondLst>
                                            <p:cond delay="676"/>
                                          </p:stCondLst>
                                        </p:cTn>
                                        <p:tgtEl>
                                          <p:spTgt spid="8"/>
                                        </p:tgtEl>
                                      </p:cBhvr>
                                      <p:to x="100000" y="100000"/>
                                    </p:animScale>
                                    <p:animScale>
                                      <p:cBhvr>
                                        <p:cTn id="63" dur="26">
                                          <p:stCondLst>
                                            <p:cond delay="1312"/>
                                          </p:stCondLst>
                                        </p:cTn>
                                        <p:tgtEl>
                                          <p:spTgt spid="8"/>
                                        </p:tgtEl>
                                      </p:cBhvr>
                                      <p:to x="100000" y="80000"/>
                                    </p:animScale>
                                    <p:animScale>
                                      <p:cBhvr>
                                        <p:cTn id="64" dur="166" decel="50000">
                                          <p:stCondLst>
                                            <p:cond delay="1338"/>
                                          </p:stCondLst>
                                        </p:cTn>
                                        <p:tgtEl>
                                          <p:spTgt spid="8"/>
                                        </p:tgtEl>
                                      </p:cBhvr>
                                      <p:to x="100000" y="100000"/>
                                    </p:animScale>
                                    <p:animScale>
                                      <p:cBhvr>
                                        <p:cTn id="65" dur="26">
                                          <p:stCondLst>
                                            <p:cond delay="1642"/>
                                          </p:stCondLst>
                                        </p:cTn>
                                        <p:tgtEl>
                                          <p:spTgt spid="8"/>
                                        </p:tgtEl>
                                      </p:cBhvr>
                                      <p:to x="100000" y="90000"/>
                                    </p:animScale>
                                    <p:animScale>
                                      <p:cBhvr>
                                        <p:cTn id="66" dur="166" decel="50000">
                                          <p:stCondLst>
                                            <p:cond delay="1668"/>
                                          </p:stCondLst>
                                        </p:cTn>
                                        <p:tgtEl>
                                          <p:spTgt spid="8"/>
                                        </p:tgtEl>
                                      </p:cBhvr>
                                      <p:to x="100000" y="100000"/>
                                    </p:animScale>
                                    <p:animScale>
                                      <p:cBhvr>
                                        <p:cTn id="67" dur="26">
                                          <p:stCondLst>
                                            <p:cond delay="1808"/>
                                          </p:stCondLst>
                                        </p:cTn>
                                        <p:tgtEl>
                                          <p:spTgt spid="8"/>
                                        </p:tgtEl>
                                      </p:cBhvr>
                                      <p:to x="100000" y="95000"/>
                                    </p:animScale>
                                    <p:animScale>
                                      <p:cBhvr>
                                        <p:cTn id="6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a:latin typeface="+mj-lt"/>
              </a:rPr>
              <a:t>ff</a:t>
            </a:r>
            <a:endParaRPr lang="en-US" sz="2249" dirty="0">
              <a:latin typeface="+mj-lt"/>
            </a:endParaRPr>
          </a:p>
        </p:txBody>
      </p:sp>
      <p:pic>
        <p:nvPicPr>
          <p:cNvPr id="5" name="Picture 4">
            <a:extLst>
              <a:ext uri="{FF2B5EF4-FFF2-40B4-BE49-F238E27FC236}">
                <a16:creationId xmlns:a16="http://schemas.microsoft.com/office/drawing/2014/main" id="{23CD60B7-71E5-7740-B192-A3F15F89B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0725" y="944938"/>
            <a:ext cx="5133975" cy="5133975"/>
          </a:xfrm>
          <a:prstGeom prst="rect">
            <a:avLst/>
          </a:prstGeom>
        </p:spPr>
      </p:pic>
    </p:spTree>
    <p:extLst>
      <p:ext uri="{BB962C8B-B14F-4D97-AF65-F5344CB8AC3E}">
        <p14:creationId xmlns:p14="http://schemas.microsoft.com/office/powerpoint/2010/main" val="2933571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l</a:t>
            </a:r>
            <a:endParaRPr lang="en-US" sz="2249" dirty="0">
              <a:latin typeface="+mj-lt"/>
            </a:endParaRPr>
          </a:p>
        </p:txBody>
      </p:sp>
      <p:pic>
        <p:nvPicPr>
          <p:cNvPr id="3" name="Picture 2">
            <a:extLst>
              <a:ext uri="{FF2B5EF4-FFF2-40B4-BE49-F238E27FC236}">
                <a16:creationId xmlns:a16="http://schemas.microsoft.com/office/drawing/2014/main" id="{30956EA8-A52A-3047-813D-DF4AA16DE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2150" y="621698"/>
            <a:ext cx="4314825" cy="5724807"/>
          </a:xfrm>
          <a:prstGeom prst="rect">
            <a:avLst/>
          </a:prstGeom>
        </p:spPr>
      </p:pic>
    </p:spTree>
    <p:extLst>
      <p:ext uri="{BB962C8B-B14F-4D97-AF65-F5344CB8AC3E}">
        <p14:creationId xmlns:p14="http://schemas.microsoft.com/office/powerpoint/2010/main" val="21494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64C6BB-4E10-0F47-A0BD-87E7C872C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9175" y="559773"/>
            <a:ext cx="6000749" cy="6407518"/>
          </a:xfrm>
          <a:prstGeom prst="rect">
            <a:avLst/>
          </a:prstGeom>
        </p:spPr>
      </p:pic>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err="1">
                <a:latin typeface="+mj-lt"/>
              </a:rPr>
              <a:t>ll</a:t>
            </a:r>
            <a:endParaRPr lang="en-US" sz="2249" dirty="0">
              <a:latin typeface="+mj-lt"/>
            </a:endParaRPr>
          </a:p>
        </p:txBody>
      </p:sp>
    </p:spTree>
    <p:extLst>
      <p:ext uri="{BB962C8B-B14F-4D97-AF65-F5344CB8AC3E}">
        <p14:creationId xmlns:p14="http://schemas.microsoft.com/office/powerpoint/2010/main" val="2588553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806114" y="864334"/>
            <a:ext cx="4565053" cy="4597412"/>
          </a:xfrm>
          <a:prstGeom prst="rect">
            <a:avLst/>
          </a:prstGeom>
          <a:noFill/>
        </p:spPr>
        <p:txBody>
          <a:bodyPr wrap="square" lIns="0" tIns="0" rIns="0" bIns="0" rtlCol="0" anchor="ctr">
            <a:spAutoFit/>
          </a:bodyPr>
          <a:lstStyle/>
          <a:p>
            <a:pPr algn="ctr"/>
            <a:r>
              <a:rPr lang="en-US" sz="29875" dirty="0">
                <a:latin typeface="+mj-lt"/>
              </a:rPr>
              <a:t>ss</a:t>
            </a:r>
            <a:endParaRPr lang="en-US" sz="2249" dirty="0">
              <a:latin typeface="+mj-lt"/>
            </a:endParaRPr>
          </a:p>
        </p:txBody>
      </p:sp>
      <p:pic>
        <p:nvPicPr>
          <p:cNvPr id="3" name="Picture 2">
            <a:extLst>
              <a:ext uri="{FF2B5EF4-FFF2-40B4-BE49-F238E27FC236}">
                <a16:creationId xmlns:a16="http://schemas.microsoft.com/office/drawing/2014/main" id="{927A431B-AC03-5B44-9926-0B5CDC10C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224236"/>
            <a:ext cx="4867274" cy="6429675"/>
          </a:xfrm>
          <a:prstGeom prst="rect">
            <a:avLst/>
          </a:prstGeom>
        </p:spPr>
      </p:pic>
    </p:spTree>
    <p:extLst>
      <p:ext uri="{BB962C8B-B14F-4D97-AF65-F5344CB8AC3E}">
        <p14:creationId xmlns:p14="http://schemas.microsoft.com/office/powerpoint/2010/main" val="3665323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9"/>
            <a:ext cx="4565053" cy="5520614"/>
          </a:xfrm>
          <a:prstGeom prst="rect">
            <a:avLst/>
          </a:prstGeom>
          <a:noFill/>
        </p:spPr>
        <p:txBody>
          <a:bodyPr wrap="square" lIns="0" tIns="0" rIns="0" bIns="0" rtlCol="0" anchor="ctr">
            <a:spAutoFit/>
          </a:bodyPr>
          <a:lstStyle/>
          <a:p>
            <a:pPr algn="ctr"/>
            <a:r>
              <a:rPr lang="en-US" sz="35874" dirty="0">
                <a:latin typeface="+mj-lt"/>
              </a:rPr>
              <a:t>j</a:t>
            </a:r>
            <a:endParaRPr lang="en-US" sz="2249" dirty="0">
              <a:latin typeface="+mj-lt"/>
            </a:endParaRPr>
          </a:p>
        </p:txBody>
      </p:sp>
      <p:pic>
        <p:nvPicPr>
          <p:cNvPr id="5" name="Picture 4">
            <a:extLst>
              <a:ext uri="{FF2B5EF4-FFF2-40B4-BE49-F238E27FC236}">
                <a16:creationId xmlns:a16="http://schemas.microsoft.com/office/drawing/2014/main" id="{176C788F-9A88-B542-AF5E-166C203EC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4075" y="978214"/>
            <a:ext cx="4448175" cy="5901731"/>
          </a:xfrm>
          <a:prstGeom prst="rect">
            <a:avLst/>
          </a:prstGeom>
        </p:spPr>
      </p:pic>
    </p:spTree>
    <p:extLst>
      <p:ext uri="{BB962C8B-B14F-4D97-AF65-F5344CB8AC3E}">
        <p14:creationId xmlns:p14="http://schemas.microsoft.com/office/powerpoint/2010/main" val="1967922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9"/>
            <a:ext cx="4565053" cy="5520614"/>
          </a:xfrm>
          <a:prstGeom prst="rect">
            <a:avLst/>
          </a:prstGeom>
          <a:noFill/>
        </p:spPr>
        <p:txBody>
          <a:bodyPr wrap="square" lIns="0" tIns="0" rIns="0" bIns="0" rtlCol="0" anchor="ctr">
            <a:spAutoFit/>
          </a:bodyPr>
          <a:lstStyle/>
          <a:p>
            <a:pPr algn="ctr"/>
            <a:r>
              <a:rPr lang="en-US" sz="35874" dirty="0">
                <a:latin typeface="+mj-lt"/>
              </a:rPr>
              <a:t>v</a:t>
            </a:r>
            <a:endParaRPr lang="en-US" sz="2249" dirty="0">
              <a:latin typeface="+mj-lt"/>
            </a:endParaRPr>
          </a:p>
        </p:txBody>
      </p:sp>
      <p:pic>
        <p:nvPicPr>
          <p:cNvPr id="3" name="Picture 2">
            <a:extLst>
              <a:ext uri="{FF2B5EF4-FFF2-40B4-BE49-F238E27FC236}">
                <a16:creationId xmlns:a16="http://schemas.microsoft.com/office/drawing/2014/main" id="{8106023B-308D-C740-9B27-967373B05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025" y="-217987"/>
            <a:ext cx="5343525" cy="7085790"/>
          </a:xfrm>
          <a:prstGeom prst="rect">
            <a:avLst/>
          </a:prstGeom>
        </p:spPr>
      </p:pic>
    </p:spTree>
    <p:extLst>
      <p:ext uri="{BB962C8B-B14F-4D97-AF65-F5344CB8AC3E}">
        <p14:creationId xmlns:p14="http://schemas.microsoft.com/office/powerpoint/2010/main" val="4279925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6750"/>
            <a:ext cx="4565053" cy="4597412"/>
          </a:xfrm>
          <a:prstGeom prst="rect">
            <a:avLst/>
          </a:prstGeom>
          <a:noFill/>
        </p:spPr>
        <p:txBody>
          <a:bodyPr wrap="square" lIns="0" tIns="0" rIns="0" bIns="0" rtlCol="0" anchor="ctr">
            <a:spAutoFit/>
          </a:bodyPr>
          <a:lstStyle/>
          <a:p>
            <a:pPr algn="ctr"/>
            <a:r>
              <a:rPr lang="en-US" sz="29875" dirty="0">
                <a:latin typeface="+mj-lt"/>
              </a:rPr>
              <a:t>w</a:t>
            </a:r>
            <a:endParaRPr lang="en-US" sz="2500" dirty="0">
              <a:latin typeface="+mj-lt"/>
            </a:endParaRPr>
          </a:p>
        </p:txBody>
      </p:sp>
      <p:pic>
        <p:nvPicPr>
          <p:cNvPr id="5" name="Picture 4">
            <a:extLst>
              <a:ext uri="{FF2B5EF4-FFF2-40B4-BE49-F238E27FC236}">
                <a16:creationId xmlns:a16="http://schemas.microsoft.com/office/drawing/2014/main" id="{1D27BA61-8C15-A344-9114-0A9536313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501" y="261917"/>
            <a:ext cx="4171950" cy="6862805"/>
          </a:xfrm>
          <a:prstGeom prst="rect">
            <a:avLst/>
          </a:prstGeom>
        </p:spPr>
      </p:pic>
    </p:spTree>
    <p:extLst>
      <p:ext uri="{BB962C8B-B14F-4D97-AF65-F5344CB8AC3E}">
        <p14:creationId xmlns:p14="http://schemas.microsoft.com/office/powerpoint/2010/main" val="13946818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9"/>
            <a:ext cx="4565053" cy="5520614"/>
          </a:xfrm>
          <a:prstGeom prst="rect">
            <a:avLst/>
          </a:prstGeom>
          <a:noFill/>
        </p:spPr>
        <p:txBody>
          <a:bodyPr wrap="square" lIns="0" tIns="0" rIns="0" bIns="0" rtlCol="0" anchor="ctr">
            <a:spAutoFit/>
          </a:bodyPr>
          <a:lstStyle/>
          <a:p>
            <a:pPr algn="ctr"/>
            <a:r>
              <a:rPr lang="en-US" sz="35874" dirty="0">
                <a:latin typeface="+mj-lt"/>
              </a:rPr>
              <a:t>x</a:t>
            </a:r>
            <a:endParaRPr lang="en-US" sz="2249" dirty="0">
              <a:latin typeface="+mj-lt"/>
            </a:endParaRPr>
          </a:p>
        </p:txBody>
      </p:sp>
      <p:pic>
        <p:nvPicPr>
          <p:cNvPr id="5" name="Picture 4">
            <a:extLst>
              <a:ext uri="{FF2B5EF4-FFF2-40B4-BE49-F238E27FC236}">
                <a16:creationId xmlns:a16="http://schemas.microsoft.com/office/drawing/2014/main" id="{0E4DF7B1-A4A4-BF46-A642-D7692C019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100" y="672682"/>
            <a:ext cx="4907953" cy="5401862"/>
          </a:xfrm>
          <a:prstGeom prst="rect">
            <a:avLst/>
          </a:prstGeom>
        </p:spPr>
      </p:pic>
    </p:spTree>
    <p:extLst>
      <p:ext uri="{BB962C8B-B14F-4D97-AF65-F5344CB8AC3E}">
        <p14:creationId xmlns:p14="http://schemas.microsoft.com/office/powerpoint/2010/main" val="4143778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42898"/>
            <a:ext cx="4565053" cy="5520614"/>
          </a:xfrm>
          <a:prstGeom prst="rect">
            <a:avLst/>
          </a:prstGeom>
          <a:noFill/>
        </p:spPr>
        <p:txBody>
          <a:bodyPr wrap="square" lIns="0" tIns="0" rIns="0" bIns="0" rtlCol="0" anchor="ctr">
            <a:spAutoFit/>
          </a:bodyPr>
          <a:lstStyle/>
          <a:p>
            <a:pPr algn="ctr"/>
            <a:r>
              <a:rPr lang="en-US" sz="35874" dirty="0">
                <a:latin typeface="+mj-lt"/>
              </a:rPr>
              <a:t>y</a:t>
            </a:r>
            <a:endParaRPr lang="en-US" sz="2249" dirty="0">
              <a:latin typeface="+mj-lt"/>
            </a:endParaRPr>
          </a:p>
        </p:txBody>
      </p:sp>
      <p:pic>
        <p:nvPicPr>
          <p:cNvPr id="3" name="Picture 2">
            <a:extLst>
              <a:ext uri="{FF2B5EF4-FFF2-40B4-BE49-F238E27FC236}">
                <a16:creationId xmlns:a16="http://schemas.microsoft.com/office/drawing/2014/main" id="{2A66F792-951D-9E40-9355-4E1247C3E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50" y="414493"/>
            <a:ext cx="5457825" cy="6485841"/>
          </a:xfrm>
          <a:prstGeom prst="rect">
            <a:avLst/>
          </a:prstGeom>
        </p:spPr>
      </p:pic>
    </p:spTree>
    <p:extLst>
      <p:ext uri="{BB962C8B-B14F-4D97-AF65-F5344CB8AC3E}">
        <p14:creationId xmlns:p14="http://schemas.microsoft.com/office/powerpoint/2010/main" val="2637148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9"/>
            <a:ext cx="4565053" cy="5520614"/>
          </a:xfrm>
          <a:prstGeom prst="rect">
            <a:avLst/>
          </a:prstGeom>
          <a:noFill/>
        </p:spPr>
        <p:txBody>
          <a:bodyPr wrap="square" lIns="0" tIns="0" rIns="0" bIns="0" rtlCol="0" anchor="ctr">
            <a:spAutoFit/>
          </a:bodyPr>
          <a:lstStyle/>
          <a:p>
            <a:pPr algn="ctr"/>
            <a:r>
              <a:rPr lang="en-US" sz="35874" dirty="0">
                <a:latin typeface="+mj-lt"/>
              </a:rPr>
              <a:t>z</a:t>
            </a:r>
            <a:endParaRPr lang="en-US" sz="2249" dirty="0">
              <a:latin typeface="+mj-lt"/>
            </a:endParaRPr>
          </a:p>
        </p:txBody>
      </p:sp>
      <p:pic>
        <p:nvPicPr>
          <p:cNvPr id="3" name="Picture 2">
            <a:extLst>
              <a:ext uri="{FF2B5EF4-FFF2-40B4-BE49-F238E27FC236}">
                <a16:creationId xmlns:a16="http://schemas.microsoft.com/office/drawing/2014/main" id="{677A544A-51EA-344F-B24C-E475965EA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776" y="467818"/>
            <a:ext cx="4705350" cy="5981462"/>
          </a:xfrm>
          <a:prstGeom prst="rect">
            <a:avLst/>
          </a:prstGeom>
        </p:spPr>
      </p:pic>
    </p:spTree>
    <p:extLst>
      <p:ext uri="{BB962C8B-B14F-4D97-AF65-F5344CB8AC3E}">
        <p14:creationId xmlns:p14="http://schemas.microsoft.com/office/powerpoint/2010/main" val="3595993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3201211" y="0"/>
            <a:ext cx="5789598" cy="830997"/>
          </a:xfrm>
          <a:prstGeom prst="rect">
            <a:avLst/>
          </a:prstGeom>
          <a:noFill/>
        </p:spPr>
        <p:txBody>
          <a:bodyPr wrap="none" rtlCol="0">
            <a:spAutoFit/>
          </a:bodyPr>
          <a:lstStyle/>
          <a:p>
            <a:pPr algn="ctr"/>
            <a:r>
              <a:rPr lang="en-US" sz="4800" dirty="0"/>
              <a:t>Why Reading Matters</a:t>
            </a:r>
            <a:endParaRPr lang="en-GB" sz="2000" dirty="0"/>
          </a:p>
        </p:txBody>
      </p:sp>
      <p:sp>
        <p:nvSpPr>
          <p:cNvPr id="5" name="TextBox 4">
            <a:extLst>
              <a:ext uri="{FF2B5EF4-FFF2-40B4-BE49-F238E27FC236}">
                <a16:creationId xmlns:a16="http://schemas.microsoft.com/office/drawing/2014/main" id="{FBFEA8BD-4CD3-41A1-A1AC-8C7CB9234A2C}"/>
              </a:ext>
            </a:extLst>
          </p:cNvPr>
          <p:cNvSpPr txBox="1"/>
          <p:nvPr/>
        </p:nvSpPr>
        <p:spPr>
          <a:xfrm>
            <a:off x="162044" y="903244"/>
            <a:ext cx="11867912" cy="3046988"/>
          </a:xfrm>
          <a:prstGeom prst="rect">
            <a:avLst/>
          </a:prstGeom>
          <a:noFill/>
        </p:spPr>
        <p:txBody>
          <a:bodyPr wrap="square" rtlCol="0">
            <a:spAutoFit/>
          </a:bodyPr>
          <a:lstStyle/>
          <a:p>
            <a:pPr algn="ctr"/>
            <a:r>
              <a:rPr lang="en-US" sz="3200" dirty="0"/>
              <a:t>Reading is an essential skill for life.  At Walter Infant School and Nursery we dedicate ourselves to ensuring our children are all readers by the time they leave for Junior School.  There is much research and many studies which agree that reading brings social, cultural and economic value to a person’s life.  If a child cannot read, it can have a life long impact.</a:t>
            </a:r>
          </a:p>
        </p:txBody>
      </p:sp>
      <p:sp>
        <p:nvSpPr>
          <p:cNvPr id="2" name="AutoShape 2" descr="Download Image Of School Children Reading Clipart - Reading Class Clip Art  PNG Image with No Background - PNGkey.com">
            <a:extLst>
              <a:ext uri="{FF2B5EF4-FFF2-40B4-BE49-F238E27FC236}">
                <a16:creationId xmlns:a16="http://schemas.microsoft.com/office/drawing/2014/main" id="{0BCF13F4-0D52-4E1B-B866-41E5930BA91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585C2D20-4DBB-4920-B2C8-F8F4D1722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0044" y="4022480"/>
            <a:ext cx="3116711" cy="2337534"/>
          </a:xfrm>
          <a:prstGeom prst="rect">
            <a:avLst/>
          </a:prstGeom>
        </p:spPr>
      </p:pic>
    </p:spTree>
    <p:extLst>
      <p:ext uri="{BB962C8B-B14F-4D97-AF65-F5344CB8AC3E}">
        <p14:creationId xmlns:p14="http://schemas.microsoft.com/office/powerpoint/2010/main" val="230163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912870"/>
            <a:ext cx="4565053" cy="4600362"/>
          </a:xfrm>
          <a:prstGeom prst="rect">
            <a:avLst/>
          </a:prstGeom>
          <a:noFill/>
        </p:spPr>
        <p:txBody>
          <a:bodyPr wrap="square" lIns="0" tIns="0" rIns="0" bIns="0" rtlCol="0" anchor="ctr">
            <a:spAutoFit/>
          </a:bodyPr>
          <a:lstStyle/>
          <a:p>
            <a:pPr algn="ctr"/>
            <a:r>
              <a:rPr lang="en-US" sz="29894" dirty="0" err="1">
                <a:latin typeface="+mj-lt"/>
              </a:rPr>
              <a:t>zz</a:t>
            </a:r>
            <a:endParaRPr lang="en-US" sz="2249" dirty="0">
              <a:latin typeface="+mj-lt"/>
            </a:endParaRPr>
          </a:p>
        </p:txBody>
      </p:sp>
      <p:pic>
        <p:nvPicPr>
          <p:cNvPr id="5" name="Picture 4">
            <a:extLst>
              <a:ext uri="{FF2B5EF4-FFF2-40B4-BE49-F238E27FC236}">
                <a16:creationId xmlns:a16="http://schemas.microsoft.com/office/drawing/2014/main" id="{F90047F1-07DA-BC42-A959-2CC7A1DD7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875" y="439145"/>
            <a:ext cx="4422178" cy="5841704"/>
          </a:xfrm>
          <a:prstGeom prst="rect">
            <a:avLst/>
          </a:prstGeom>
        </p:spPr>
      </p:pic>
    </p:spTree>
    <p:extLst>
      <p:ext uri="{BB962C8B-B14F-4D97-AF65-F5344CB8AC3E}">
        <p14:creationId xmlns:p14="http://schemas.microsoft.com/office/powerpoint/2010/main" val="2799070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164691" y="787722"/>
            <a:ext cx="4565053" cy="4600362"/>
          </a:xfrm>
          <a:prstGeom prst="rect">
            <a:avLst/>
          </a:prstGeom>
          <a:noFill/>
        </p:spPr>
        <p:txBody>
          <a:bodyPr wrap="square" lIns="0" tIns="0" rIns="0" bIns="0" rtlCol="0" anchor="ctr">
            <a:spAutoFit/>
          </a:bodyPr>
          <a:lstStyle/>
          <a:p>
            <a:pPr algn="ctr"/>
            <a:r>
              <a:rPr lang="en-US" sz="29894" dirty="0" err="1">
                <a:latin typeface="+mj-lt"/>
              </a:rPr>
              <a:t>qu</a:t>
            </a:r>
            <a:endParaRPr lang="en-US" sz="2249" dirty="0">
              <a:latin typeface="+mj-lt"/>
            </a:endParaRPr>
          </a:p>
        </p:txBody>
      </p:sp>
      <p:pic>
        <p:nvPicPr>
          <p:cNvPr id="2" name="Picture 1">
            <a:extLst>
              <a:ext uri="{FF2B5EF4-FFF2-40B4-BE49-F238E27FC236}">
                <a16:creationId xmlns:a16="http://schemas.microsoft.com/office/drawing/2014/main" id="{72751CC8-F9B6-4CD8-99DD-4763F2CAE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43782"/>
            <a:ext cx="3838575" cy="6314406"/>
          </a:xfrm>
          <a:prstGeom prst="rect">
            <a:avLst/>
          </a:prstGeom>
        </p:spPr>
      </p:pic>
    </p:spTree>
    <p:extLst>
      <p:ext uri="{BB962C8B-B14F-4D97-AF65-F5344CB8AC3E}">
        <p14:creationId xmlns:p14="http://schemas.microsoft.com/office/powerpoint/2010/main" val="2757758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ch</a:t>
            </a:r>
            <a:endParaRPr lang="en-US" sz="2249" dirty="0">
              <a:latin typeface="+mj-lt"/>
            </a:endParaRPr>
          </a:p>
        </p:txBody>
      </p:sp>
      <p:pic>
        <p:nvPicPr>
          <p:cNvPr id="5" name="Picture 4">
            <a:extLst>
              <a:ext uri="{FF2B5EF4-FFF2-40B4-BE49-F238E27FC236}">
                <a16:creationId xmlns:a16="http://schemas.microsoft.com/office/drawing/2014/main" id="{59E4AF65-DCB1-1E40-B53F-6FA1CE985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547" y="635086"/>
            <a:ext cx="4565053" cy="6031240"/>
          </a:xfrm>
          <a:prstGeom prst="rect">
            <a:avLst/>
          </a:prstGeom>
        </p:spPr>
      </p:pic>
    </p:spTree>
    <p:extLst>
      <p:ext uri="{BB962C8B-B14F-4D97-AF65-F5344CB8AC3E}">
        <p14:creationId xmlns:p14="http://schemas.microsoft.com/office/powerpoint/2010/main" val="1993133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289754" y="753770"/>
            <a:ext cx="4565053" cy="4600362"/>
          </a:xfrm>
          <a:prstGeom prst="rect">
            <a:avLst/>
          </a:prstGeom>
          <a:noFill/>
        </p:spPr>
        <p:txBody>
          <a:bodyPr wrap="square" lIns="0" tIns="0" rIns="0" bIns="0" rtlCol="0" anchor="ctr">
            <a:spAutoFit/>
          </a:bodyPr>
          <a:lstStyle/>
          <a:p>
            <a:pPr algn="ctr"/>
            <a:r>
              <a:rPr lang="en-US" sz="29894" dirty="0" err="1">
                <a:latin typeface="+mj-lt"/>
              </a:rPr>
              <a:t>sh</a:t>
            </a:r>
            <a:endParaRPr lang="en-US" sz="2249" dirty="0">
              <a:latin typeface="+mj-lt"/>
            </a:endParaRPr>
          </a:p>
        </p:txBody>
      </p:sp>
      <p:pic>
        <p:nvPicPr>
          <p:cNvPr id="3" name="Picture 2">
            <a:extLst>
              <a:ext uri="{FF2B5EF4-FFF2-40B4-BE49-F238E27FC236}">
                <a16:creationId xmlns:a16="http://schemas.microsoft.com/office/drawing/2014/main" id="{251E98B6-87D7-2843-B8CF-3EE8254F5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1725" y="590298"/>
            <a:ext cx="4191000" cy="5540879"/>
          </a:xfrm>
          <a:prstGeom prst="rect">
            <a:avLst/>
          </a:prstGeom>
        </p:spPr>
      </p:pic>
    </p:spTree>
    <p:extLst>
      <p:ext uri="{BB962C8B-B14F-4D97-AF65-F5344CB8AC3E}">
        <p14:creationId xmlns:p14="http://schemas.microsoft.com/office/powerpoint/2010/main" val="2826723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th</a:t>
            </a:r>
            <a:endParaRPr lang="en-US" sz="2249" dirty="0">
              <a:latin typeface="+mj-lt"/>
            </a:endParaRPr>
          </a:p>
        </p:txBody>
      </p:sp>
      <p:pic>
        <p:nvPicPr>
          <p:cNvPr id="5" name="Picture 4">
            <a:extLst>
              <a:ext uri="{FF2B5EF4-FFF2-40B4-BE49-F238E27FC236}">
                <a16:creationId xmlns:a16="http://schemas.microsoft.com/office/drawing/2014/main" id="{39B245C5-5BBE-2746-BD0D-C9123EA1B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8350" y="-605147"/>
            <a:ext cx="4812703" cy="5836874"/>
          </a:xfrm>
          <a:prstGeom prst="rect">
            <a:avLst/>
          </a:prstGeom>
        </p:spPr>
      </p:pic>
    </p:spTree>
    <p:extLst>
      <p:ext uri="{BB962C8B-B14F-4D97-AF65-F5344CB8AC3E}">
        <p14:creationId xmlns:p14="http://schemas.microsoft.com/office/powerpoint/2010/main" val="1002292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a:latin typeface="+mj-lt"/>
              </a:rPr>
              <a:t>ng</a:t>
            </a:r>
            <a:endParaRPr lang="en-US" sz="2249" dirty="0">
              <a:latin typeface="+mj-lt"/>
            </a:endParaRPr>
          </a:p>
        </p:txBody>
      </p:sp>
      <p:pic>
        <p:nvPicPr>
          <p:cNvPr id="3" name="Picture 2">
            <a:extLst>
              <a:ext uri="{FF2B5EF4-FFF2-40B4-BE49-F238E27FC236}">
                <a16:creationId xmlns:a16="http://schemas.microsoft.com/office/drawing/2014/main" id="{5F774D5E-9046-A54F-A6CE-37A77F908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1675" y="111368"/>
            <a:ext cx="4714875" cy="6228354"/>
          </a:xfrm>
          <a:prstGeom prst="rect">
            <a:avLst/>
          </a:prstGeom>
        </p:spPr>
      </p:pic>
    </p:spTree>
    <p:extLst>
      <p:ext uri="{BB962C8B-B14F-4D97-AF65-F5344CB8AC3E}">
        <p14:creationId xmlns:p14="http://schemas.microsoft.com/office/powerpoint/2010/main" val="894478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6"/>
            <a:ext cx="4565053" cy="4600362"/>
          </a:xfrm>
          <a:prstGeom prst="rect">
            <a:avLst/>
          </a:prstGeom>
          <a:noFill/>
        </p:spPr>
        <p:txBody>
          <a:bodyPr wrap="square" lIns="0" tIns="0" rIns="0" bIns="0" rtlCol="0" anchor="ctr">
            <a:spAutoFit/>
          </a:bodyPr>
          <a:lstStyle/>
          <a:p>
            <a:pPr algn="ctr"/>
            <a:r>
              <a:rPr lang="en-US" sz="29894" dirty="0">
                <a:latin typeface="+mj-lt"/>
              </a:rPr>
              <a:t>ai</a:t>
            </a:r>
            <a:endParaRPr lang="en-US" sz="2249" dirty="0">
              <a:latin typeface="+mj-lt"/>
            </a:endParaRPr>
          </a:p>
        </p:txBody>
      </p:sp>
      <p:pic>
        <p:nvPicPr>
          <p:cNvPr id="5" name="Picture 4">
            <a:extLst>
              <a:ext uri="{FF2B5EF4-FFF2-40B4-BE49-F238E27FC236}">
                <a16:creationId xmlns:a16="http://schemas.microsoft.com/office/drawing/2014/main" id="{2FB1AFC5-DD98-534C-920D-4EA3F10D3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415" y="592845"/>
            <a:ext cx="5135710" cy="5169780"/>
          </a:xfrm>
          <a:prstGeom prst="rect">
            <a:avLst/>
          </a:prstGeom>
        </p:spPr>
      </p:pic>
    </p:spTree>
    <p:extLst>
      <p:ext uri="{BB962C8B-B14F-4D97-AF65-F5344CB8AC3E}">
        <p14:creationId xmlns:p14="http://schemas.microsoft.com/office/powerpoint/2010/main" val="1894757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ee</a:t>
            </a:r>
            <a:endParaRPr lang="en-US" sz="2249" dirty="0">
              <a:latin typeface="+mj-lt"/>
            </a:endParaRPr>
          </a:p>
        </p:txBody>
      </p:sp>
      <p:pic>
        <p:nvPicPr>
          <p:cNvPr id="3" name="Picture 2">
            <a:extLst>
              <a:ext uri="{FF2B5EF4-FFF2-40B4-BE49-F238E27FC236}">
                <a16:creationId xmlns:a16="http://schemas.microsoft.com/office/drawing/2014/main" id="{EA918AAF-1899-0F45-A276-0A94D1442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250" y="286007"/>
            <a:ext cx="4248150" cy="5617179"/>
          </a:xfrm>
          <a:prstGeom prst="rect">
            <a:avLst/>
          </a:prstGeom>
        </p:spPr>
      </p:pic>
    </p:spTree>
    <p:extLst>
      <p:ext uri="{BB962C8B-B14F-4D97-AF65-F5344CB8AC3E}">
        <p14:creationId xmlns:p14="http://schemas.microsoft.com/office/powerpoint/2010/main" val="19183392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721453" y="1119935"/>
            <a:ext cx="4565053" cy="3811043"/>
          </a:xfrm>
          <a:prstGeom prst="rect">
            <a:avLst/>
          </a:prstGeom>
          <a:noFill/>
        </p:spPr>
        <p:txBody>
          <a:bodyPr wrap="square" lIns="0" tIns="0" rIns="0" bIns="0" rtlCol="0" anchor="ctr">
            <a:spAutoFit/>
          </a:bodyPr>
          <a:lstStyle/>
          <a:p>
            <a:pPr algn="ctr"/>
            <a:r>
              <a:rPr lang="en-US" sz="24765" dirty="0" err="1">
                <a:latin typeface="+mj-lt"/>
              </a:rPr>
              <a:t>igh</a:t>
            </a:r>
            <a:endParaRPr lang="en-US" sz="2249" dirty="0">
              <a:latin typeface="+mj-lt"/>
            </a:endParaRPr>
          </a:p>
        </p:txBody>
      </p:sp>
      <p:pic>
        <p:nvPicPr>
          <p:cNvPr id="5" name="Picture 4">
            <a:extLst>
              <a:ext uri="{FF2B5EF4-FFF2-40B4-BE49-F238E27FC236}">
                <a16:creationId xmlns:a16="http://schemas.microsoft.com/office/drawing/2014/main" id="{263916C2-CAB0-6D45-B28F-DF573212A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494" y="130731"/>
            <a:ext cx="4565053" cy="6655770"/>
          </a:xfrm>
          <a:prstGeom prst="rect">
            <a:avLst/>
          </a:prstGeom>
        </p:spPr>
      </p:pic>
    </p:spTree>
    <p:extLst>
      <p:ext uri="{BB962C8B-B14F-4D97-AF65-F5344CB8AC3E}">
        <p14:creationId xmlns:p14="http://schemas.microsoft.com/office/powerpoint/2010/main" val="15796112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oa</a:t>
            </a:r>
            <a:endParaRPr lang="en-US" sz="2249" dirty="0">
              <a:latin typeface="+mj-lt"/>
            </a:endParaRPr>
          </a:p>
        </p:txBody>
      </p:sp>
      <p:pic>
        <p:nvPicPr>
          <p:cNvPr id="5" name="Picture 4">
            <a:extLst>
              <a:ext uri="{FF2B5EF4-FFF2-40B4-BE49-F238E27FC236}">
                <a16:creationId xmlns:a16="http://schemas.microsoft.com/office/drawing/2014/main" id="{5D8B4A90-3833-BC49-80E2-F6A72DD5F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518483"/>
            <a:ext cx="4467224" cy="5901210"/>
          </a:xfrm>
          <a:prstGeom prst="rect">
            <a:avLst/>
          </a:prstGeom>
        </p:spPr>
      </p:pic>
    </p:spTree>
    <p:extLst>
      <p:ext uri="{BB962C8B-B14F-4D97-AF65-F5344CB8AC3E}">
        <p14:creationId xmlns:p14="http://schemas.microsoft.com/office/powerpoint/2010/main" val="2363956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3C220D-3EA2-4FE8-B739-92BBE610C4C0}"/>
              </a:ext>
            </a:extLst>
          </p:cNvPr>
          <p:cNvSpPr txBox="1"/>
          <p:nvPr/>
        </p:nvSpPr>
        <p:spPr>
          <a:xfrm>
            <a:off x="0" y="12344"/>
            <a:ext cx="12192001" cy="769441"/>
          </a:xfrm>
          <a:prstGeom prst="rect">
            <a:avLst/>
          </a:prstGeom>
          <a:noFill/>
        </p:spPr>
        <p:txBody>
          <a:bodyPr wrap="square" rtlCol="0">
            <a:spAutoFit/>
          </a:bodyPr>
          <a:lstStyle/>
          <a:p>
            <a:pPr algn="ctr"/>
            <a:r>
              <a:rPr lang="en-US" sz="4400" dirty="0"/>
              <a:t>Print to Meaning</a:t>
            </a:r>
          </a:p>
        </p:txBody>
      </p:sp>
      <p:sp>
        <p:nvSpPr>
          <p:cNvPr id="2" name="Rectangle 1">
            <a:extLst>
              <a:ext uri="{FF2B5EF4-FFF2-40B4-BE49-F238E27FC236}">
                <a16:creationId xmlns:a16="http://schemas.microsoft.com/office/drawing/2014/main" id="{98DBABD4-7CD0-487B-9E5A-385DA0D9D875}"/>
              </a:ext>
            </a:extLst>
          </p:cNvPr>
          <p:cNvSpPr/>
          <p:nvPr/>
        </p:nvSpPr>
        <p:spPr>
          <a:xfrm>
            <a:off x="48683" y="847486"/>
            <a:ext cx="12080146" cy="1569660"/>
          </a:xfrm>
          <a:prstGeom prst="rect">
            <a:avLst/>
          </a:prstGeom>
        </p:spPr>
        <p:txBody>
          <a:bodyPr wrap="square">
            <a:spAutoFit/>
          </a:bodyPr>
          <a:lstStyle/>
          <a:p>
            <a:pPr algn="ctr"/>
            <a:r>
              <a:rPr lang="en-GB" sz="2400" dirty="0">
                <a:ea typeface="Segoe UI Black" panose="020B0A02040204020203" pitchFamily="34" charset="0"/>
                <a:cs typeface="Segoe UI Black" panose="020B0A02040204020203" pitchFamily="34" charset="0"/>
              </a:rPr>
              <a:t>Phonics gives the children a strategy needed for word recognition only.  Language comprehension is primarily developed through our Guided Reading sessions.  Phonics is about turning the marks on the page, the symbols or letters into a sound.  Below are some examples of this.  What do the following symbols mean?</a:t>
            </a:r>
          </a:p>
        </p:txBody>
      </p:sp>
      <p:pic>
        <p:nvPicPr>
          <p:cNvPr id="11" name="Picture 10">
            <a:extLst>
              <a:ext uri="{FF2B5EF4-FFF2-40B4-BE49-F238E27FC236}">
                <a16:creationId xmlns:a16="http://schemas.microsoft.com/office/drawing/2014/main" id="{1EC0DC67-9FE6-465E-8410-14107F7B20CB}"/>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1030" y="2663925"/>
            <a:ext cx="1403395" cy="1824715"/>
          </a:xfrm>
          <a:prstGeom prst="rect">
            <a:avLst/>
          </a:prstGeom>
        </p:spPr>
      </p:pic>
      <p:pic>
        <p:nvPicPr>
          <p:cNvPr id="15" name="Picture 14">
            <a:extLst>
              <a:ext uri="{FF2B5EF4-FFF2-40B4-BE49-F238E27FC236}">
                <a16:creationId xmlns:a16="http://schemas.microsoft.com/office/drawing/2014/main" id="{A020F877-3D65-4667-91E5-40F45FA5DB1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74458" y="4948586"/>
            <a:ext cx="3519055" cy="1707328"/>
          </a:xfrm>
          <a:prstGeom prst="rect">
            <a:avLst/>
          </a:prstGeom>
        </p:spPr>
      </p:pic>
      <p:pic>
        <p:nvPicPr>
          <p:cNvPr id="16" name="Picture 15">
            <a:extLst>
              <a:ext uri="{FF2B5EF4-FFF2-40B4-BE49-F238E27FC236}">
                <a16:creationId xmlns:a16="http://schemas.microsoft.com/office/drawing/2014/main" id="{1E7634AC-39FC-416E-A86F-71BA6E924AEF}"/>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97166" y="2755614"/>
            <a:ext cx="1824715" cy="1824715"/>
          </a:xfrm>
          <a:prstGeom prst="rect">
            <a:avLst/>
          </a:prstGeom>
        </p:spPr>
      </p:pic>
      <p:pic>
        <p:nvPicPr>
          <p:cNvPr id="18" name="Picture 17">
            <a:extLst>
              <a:ext uri="{FF2B5EF4-FFF2-40B4-BE49-F238E27FC236}">
                <a16:creationId xmlns:a16="http://schemas.microsoft.com/office/drawing/2014/main" id="{F77C7CF8-E2B2-44E5-8D8E-0BADD1BEABD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87161" y="4646030"/>
            <a:ext cx="1756922" cy="1756922"/>
          </a:xfrm>
          <a:prstGeom prst="rect">
            <a:avLst/>
          </a:prstGeom>
        </p:spPr>
      </p:pic>
      <p:pic>
        <p:nvPicPr>
          <p:cNvPr id="19" name="Picture 18">
            <a:extLst>
              <a:ext uri="{FF2B5EF4-FFF2-40B4-BE49-F238E27FC236}">
                <a16:creationId xmlns:a16="http://schemas.microsoft.com/office/drawing/2014/main" id="{91AD1E8D-44E0-4A09-A1D7-E4218B4D0922}"/>
              </a:ext>
            </a:extLst>
          </p:cNvPr>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20055" y="4824689"/>
            <a:ext cx="1898944" cy="1726055"/>
          </a:xfrm>
          <a:prstGeom prst="rect">
            <a:avLst/>
          </a:prstGeom>
        </p:spPr>
      </p:pic>
      <p:pic>
        <p:nvPicPr>
          <p:cNvPr id="3" name="Picture 2">
            <a:extLst>
              <a:ext uri="{FF2B5EF4-FFF2-40B4-BE49-F238E27FC236}">
                <a16:creationId xmlns:a16="http://schemas.microsoft.com/office/drawing/2014/main" id="{D354BE01-DAF5-437A-836D-0080CE41990A}"/>
              </a:ext>
            </a:extLst>
          </p:cNvPr>
          <p:cNvPicPr>
            <a:picLocks noChangeAspect="1"/>
          </p:cNvPicPr>
          <p:nvPr/>
        </p:nvPicPr>
        <p:blipFill>
          <a:blip r:embed="rId7"/>
          <a:stretch>
            <a:fillRect/>
          </a:stretch>
        </p:blipFill>
        <p:spPr>
          <a:xfrm>
            <a:off x="6335498" y="2755614"/>
            <a:ext cx="1656214" cy="1656214"/>
          </a:xfrm>
          <a:prstGeom prst="rect">
            <a:avLst/>
          </a:prstGeom>
        </p:spPr>
      </p:pic>
      <p:pic>
        <p:nvPicPr>
          <p:cNvPr id="4098" name="Picture 2" descr="Red Ampersand Symbol - Free Clip Art">
            <a:extLst>
              <a:ext uri="{FF2B5EF4-FFF2-40B4-BE49-F238E27FC236}">
                <a16:creationId xmlns:a16="http://schemas.microsoft.com/office/drawing/2014/main" id="{7B94071A-1A93-42F1-9071-75F5D8A6C3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1655" y="2663925"/>
            <a:ext cx="1511012" cy="1895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38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oo</a:t>
            </a:r>
            <a:endParaRPr lang="en-US" sz="2249" dirty="0">
              <a:latin typeface="+mj-lt"/>
            </a:endParaRPr>
          </a:p>
        </p:txBody>
      </p:sp>
      <p:pic>
        <p:nvPicPr>
          <p:cNvPr id="3" name="Picture 2">
            <a:extLst>
              <a:ext uri="{FF2B5EF4-FFF2-40B4-BE49-F238E27FC236}">
                <a16:creationId xmlns:a16="http://schemas.microsoft.com/office/drawing/2014/main" id="{7168B1C3-F5F4-3F4D-B9AD-BC78026C7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366" y="1009650"/>
            <a:ext cx="4565052" cy="5382773"/>
          </a:xfrm>
          <a:prstGeom prst="rect">
            <a:avLst/>
          </a:prstGeom>
        </p:spPr>
      </p:pic>
    </p:spTree>
    <p:extLst>
      <p:ext uri="{BB962C8B-B14F-4D97-AF65-F5344CB8AC3E}">
        <p14:creationId xmlns:p14="http://schemas.microsoft.com/office/powerpoint/2010/main" val="492777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ar</a:t>
            </a:r>
            <a:endParaRPr lang="en-US" sz="2249" dirty="0">
              <a:latin typeface="+mj-lt"/>
            </a:endParaRPr>
          </a:p>
        </p:txBody>
      </p:sp>
      <p:pic>
        <p:nvPicPr>
          <p:cNvPr id="3" name="Picture 2">
            <a:extLst>
              <a:ext uri="{FF2B5EF4-FFF2-40B4-BE49-F238E27FC236}">
                <a16:creationId xmlns:a16="http://schemas.microsoft.com/office/drawing/2014/main" id="{C08011DE-51C8-A94B-90BC-78FA7CE1F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177" y="895350"/>
            <a:ext cx="4857998" cy="4951813"/>
          </a:xfrm>
          <a:prstGeom prst="rect">
            <a:avLst/>
          </a:prstGeom>
        </p:spPr>
      </p:pic>
    </p:spTree>
    <p:extLst>
      <p:ext uri="{BB962C8B-B14F-4D97-AF65-F5344CB8AC3E}">
        <p14:creationId xmlns:p14="http://schemas.microsoft.com/office/powerpoint/2010/main" val="33273463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a:latin typeface="+mj-lt"/>
              </a:rPr>
              <a:t>or</a:t>
            </a:r>
            <a:endParaRPr lang="en-US" sz="2249" dirty="0">
              <a:latin typeface="+mj-lt"/>
            </a:endParaRPr>
          </a:p>
        </p:txBody>
      </p:sp>
      <p:pic>
        <p:nvPicPr>
          <p:cNvPr id="5" name="Picture 4">
            <a:extLst>
              <a:ext uri="{FF2B5EF4-FFF2-40B4-BE49-F238E27FC236}">
                <a16:creationId xmlns:a16="http://schemas.microsoft.com/office/drawing/2014/main" id="{72B71D04-A7CD-2F48-BAEE-C7C549ED6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9275" y="456538"/>
            <a:ext cx="4838699" cy="6398041"/>
          </a:xfrm>
          <a:prstGeom prst="rect">
            <a:avLst/>
          </a:prstGeom>
        </p:spPr>
      </p:pic>
    </p:spTree>
    <p:extLst>
      <p:ext uri="{BB962C8B-B14F-4D97-AF65-F5344CB8AC3E}">
        <p14:creationId xmlns:p14="http://schemas.microsoft.com/office/powerpoint/2010/main" val="41183517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ur</a:t>
            </a:r>
            <a:endParaRPr lang="en-US" sz="2249" dirty="0">
              <a:latin typeface="+mj-lt"/>
            </a:endParaRPr>
          </a:p>
        </p:txBody>
      </p:sp>
      <p:pic>
        <p:nvPicPr>
          <p:cNvPr id="3" name="Picture 2">
            <a:extLst>
              <a:ext uri="{FF2B5EF4-FFF2-40B4-BE49-F238E27FC236}">
                <a16:creationId xmlns:a16="http://schemas.microsoft.com/office/drawing/2014/main" id="{4850094C-DA71-244F-AE47-2E8309303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80111"/>
            <a:ext cx="4152900" cy="5485987"/>
          </a:xfrm>
          <a:prstGeom prst="rect">
            <a:avLst/>
          </a:prstGeom>
        </p:spPr>
      </p:pic>
    </p:spTree>
    <p:extLst>
      <p:ext uri="{BB962C8B-B14F-4D97-AF65-F5344CB8AC3E}">
        <p14:creationId xmlns:p14="http://schemas.microsoft.com/office/powerpoint/2010/main" val="3588840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803150" y="948602"/>
            <a:ext cx="6000501" cy="4600362"/>
          </a:xfrm>
          <a:prstGeom prst="rect">
            <a:avLst/>
          </a:prstGeom>
          <a:noFill/>
        </p:spPr>
        <p:txBody>
          <a:bodyPr wrap="square" lIns="0" tIns="0" rIns="0" bIns="0" rtlCol="0" anchor="ctr">
            <a:spAutoFit/>
          </a:bodyPr>
          <a:lstStyle/>
          <a:p>
            <a:pPr algn="ctr"/>
            <a:r>
              <a:rPr lang="en-US" sz="29894" dirty="0">
                <a:latin typeface="+mj-lt"/>
              </a:rPr>
              <a:t>ow</a:t>
            </a:r>
            <a:endParaRPr lang="en-US" sz="2249" dirty="0">
              <a:latin typeface="+mj-lt"/>
            </a:endParaRPr>
          </a:p>
        </p:txBody>
      </p:sp>
      <p:pic>
        <p:nvPicPr>
          <p:cNvPr id="5" name="Picture 4">
            <a:extLst>
              <a:ext uri="{FF2B5EF4-FFF2-40B4-BE49-F238E27FC236}">
                <a16:creationId xmlns:a16="http://schemas.microsoft.com/office/drawing/2014/main" id="{BA0DE100-7D4B-0A42-B204-818ECF238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861" y="948602"/>
            <a:ext cx="4561263" cy="4794265"/>
          </a:xfrm>
          <a:prstGeom prst="rect">
            <a:avLst/>
          </a:prstGeom>
        </p:spPr>
      </p:pic>
    </p:spTree>
    <p:extLst>
      <p:ext uri="{BB962C8B-B14F-4D97-AF65-F5344CB8AC3E}">
        <p14:creationId xmlns:p14="http://schemas.microsoft.com/office/powerpoint/2010/main" val="29722813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6"/>
            <a:ext cx="4565053" cy="4600362"/>
          </a:xfrm>
          <a:prstGeom prst="rect">
            <a:avLst/>
          </a:prstGeom>
          <a:noFill/>
        </p:spPr>
        <p:txBody>
          <a:bodyPr wrap="square" lIns="0" tIns="0" rIns="0" bIns="0" rtlCol="0" anchor="ctr">
            <a:spAutoFit/>
          </a:bodyPr>
          <a:lstStyle/>
          <a:p>
            <a:pPr algn="ctr"/>
            <a:r>
              <a:rPr lang="en-US" sz="29894" dirty="0">
                <a:latin typeface="+mj-lt"/>
              </a:rPr>
              <a:t>oi</a:t>
            </a:r>
            <a:endParaRPr lang="en-US" sz="2638" dirty="0">
              <a:latin typeface="+mj-lt"/>
            </a:endParaRPr>
          </a:p>
        </p:txBody>
      </p:sp>
      <p:pic>
        <p:nvPicPr>
          <p:cNvPr id="5" name="Picture 4">
            <a:extLst>
              <a:ext uri="{FF2B5EF4-FFF2-40B4-BE49-F238E27FC236}">
                <a16:creationId xmlns:a16="http://schemas.microsoft.com/office/drawing/2014/main" id="{CA952188-9F7C-2B48-BFF8-96D8E1CF5A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43412"/>
            <a:ext cx="4343400" cy="5737639"/>
          </a:xfrm>
          <a:prstGeom prst="rect">
            <a:avLst/>
          </a:prstGeom>
        </p:spPr>
      </p:pic>
    </p:spTree>
    <p:extLst>
      <p:ext uri="{BB962C8B-B14F-4D97-AF65-F5344CB8AC3E}">
        <p14:creationId xmlns:p14="http://schemas.microsoft.com/office/powerpoint/2010/main" val="32134309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67E04-5DC9-F046-B77B-E9F02C2D9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775" y="48904"/>
            <a:ext cx="5248275" cy="6939606"/>
          </a:xfrm>
          <a:prstGeom prst="rect">
            <a:avLst/>
          </a:prstGeom>
        </p:spPr>
      </p:pic>
      <p:sp>
        <p:nvSpPr>
          <p:cNvPr id="6" name="TextBox 5">
            <a:extLst>
              <a:ext uri="{FF2B5EF4-FFF2-40B4-BE49-F238E27FC236}">
                <a16:creationId xmlns:a16="http://schemas.microsoft.com/office/drawing/2014/main" id="{2EDE2101-2733-F14B-95AB-281668B96403}"/>
              </a:ext>
            </a:extLst>
          </p:cNvPr>
          <p:cNvSpPr txBox="1"/>
          <p:nvPr/>
        </p:nvSpPr>
        <p:spPr>
          <a:xfrm>
            <a:off x="1657947" y="1119935"/>
            <a:ext cx="4565053" cy="3811043"/>
          </a:xfrm>
          <a:prstGeom prst="rect">
            <a:avLst/>
          </a:prstGeom>
          <a:noFill/>
        </p:spPr>
        <p:txBody>
          <a:bodyPr wrap="square" lIns="0" tIns="0" rIns="0" bIns="0" rtlCol="0" anchor="ctr">
            <a:spAutoFit/>
          </a:bodyPr>
          <a:lstStyle/>
          <a:p>
            <a:pPr algn="ctr"/>
            <a:r>
              <a:rPr lang="en-US" sz="24765" dirty="0">
                <a:latin typeface="+mj-lt"/>
              </a:rPr>
              <a:t>ear</a:t>
            </a:r>
            <a:endParaRPr lang="en-US" sz="2000" dirty="0">
              <a:latin typeface="+mj-lt"/>
            </a:endParaRPr>
          </a:p>
        </p:txBody>
      </p:sp>
    </p:spTree>
    <p:extLst>
      <p:ext uri="{BB962C8B-B14F-4D97-AF65-F5344CB8AC3E}">
        <p14:creationId xmlns:p14="http://schemas.microsoft.com/office/powerpoint/2010/main" val="9508186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657947" y="1119935"/>
            <a:ext cx="4565053" cy="3811043"/>
          </a:xfrm>
          <a:prstGeom prst="rect">
            <a:avLst/>
          </a:prstGeom>
          <a:noFill/>
        </p:spPr>
        <p:txBody>
          <a:bodyPr wrap="square" lIns="0" tIns="0" rIns="0" bIns="0" rtlCol="0" anchor="ctr">
            <a:spAutoFit/>
          </a:bodyPr>
          <a:lstStyle/>
          <a:p>
            <a:pPr algn="ctr"/>
            <a:r>
              <a:rPr lang="en-US" sz="24765" dirty="0">
                <a:latin typeface="+mj-lt"/>
              </a:rPr>
              <a:t>air</a:t>
            </a:r>
            <a:endParaRPr lang="en-US" sz="2000" dirty="0">
              <a:latin typeface="+mj-lt"/>
            </a:endParaRPr>
          </a:p>
        </p:txBody>
      </p:sp>
      <p:pic>
        <p:nvPicPr>
          <p:cNvPr id="5" name="Picture 4">
            <a:extLst>
              <a:ext uri="{FF2B5EF4-FFF2-40B4-BE49-F238E27FC236}">
                <a16:creationId xmlns:a16="http://schemas.microsoft.com/office/drawing/2014/main" id="{1964CB5B-ACF9-C54F-9D0E-1A0E530AD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2676" y="-309306"/>
            <a:ext cx="5036300" cy="6652956"/>
          </a:xfrm>
          <a:prstGeom prst="rect">
            <a:avLst/>
          </a:prstGeom>
        </p:spPr>
      </p:pic>
    </p:spTree>
    <p:extLst>
      <p:ext uri="{BB962C8B-B14F-4D97-AF65-F5344CB8AC3E}">
        <p14:creationId xmlns:p14="http://schemas.microsoft.com/office/powerpoint/2010/main" val="18806733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862889-0362-534F-B746-633D7806E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725" y="-347515"/>
            <a:ext cx="5342928" cy="7063833"/>
          </a:xfrm>
          <a:prstGeom prst="rect">
            <a:avLst/>
          </a:prstGeom>
        </p:spPr>
      </p:pic>
      <p:sp>
        <p:nvSpPr>
          <p:cNvPr id="6" name="TextBox 5">
            <a:extLst>
              <a:ext uri="{FF2B5EF4-FFF2-40B4-BE49-F238E27FC236}">
                <a16:creationId xmlns:a16="http://schemas.microsoft.com/office/drawing/2014/main" id="{2EDE2101-2733-F14B-95AB-281668B96403}"/>
              </a:ext>
            </a:extLst>
          </p:cNvPr>
          <p:cNvSpPr txBox="1"/>
          <p:nvPr/>
        </p:nvSpPr>
        <p:spPr>
          <a:xfrm>
            <a:off x="1657947" y="1119935"/>
            <a:ext cx="4565053" cy="3811043"/>
          </a:xfrm>
          <a:prstGeom prst="rect">
            <a:avLst/>
          </a:prstGeom>
          <a:noFill/>
        </p:spPr>
        <p:txBody>
          <a:bodyPr wrap="square" lIns="0" tIns="0" rIns="0" bIns="0" rtlCol="0" anchor="ctr">
            <a:spAutoFit/>
          </a:bodyPr>
          <a:lstStyle/>
          <a:p>
            <a:pPr algn="ctr"/>
            <a:r>
              <a:rPr lang="en-US" sz="24765" dirty="0" err="1">
                <a:latin typeface="+mj-lt"/>
              </a:rPr>
              <a:t>ure</a:t>
            </a:r>
            <a:endParaRPr lang="en-US" sz="2000" dirty="0">
              <a:latin typeface="+mj-lt"/>
            </a:endParaRPr>
          </a:p>
        </p:txBody>
      </p:sp>
    </p:spTree>
    <p:extLst>
      <p:ext uri="{BB962C8B-B14F-4D97-AF65-F5344CB8AC3E}">
        <p14:creationId xmlns:p14="http://schemas.microsoft.com/office/powerpoint/2010/main" val="36714564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9328"/>
            <a:ext cx="4565053" cy="4600362"/>
          </a:xfrm>
          <a:prstGeom prst="rect">
            <a:avLst/>
          </a:prstGeom>
          <a:noFill/>
        </p:spPr>
        <p:txBody>
          <a:bodyPr wrap="square" lIns="0" tIns="0" rIns="0" bIns="0" rtlCol="0" anchor="ctr">
            <a:spAutoFit/>
          </a:bodyPr>
          <a:lstStyle/>
          <a:p>
            <a:pPr algn="ctr"/>
            <a:r>
              <a:rPr lang="en-US" sz="29894" dirty="0" err="1">
                <a:latin typeface="+mj-lt"/>
              </a:rPr>
              <a:t>er</a:t>
            </a:r>
            <a:endParaRPr lang="en-US" sz="2249" dirty="0">
              <a:latin typeface="+mj-lt"/>
            </a:endParaRPr>
          </a:p>
        </p:txBody>
      </p:sp>
      <p:pic>
        <p:nvPicPr>
          <p:cNvPr id="5" name="Picture 4">
            <a:extLst>
              <a:ext uri="{FF2B5EF4-FFF2-40B4-BE49-F238E27FC236}">
                <a16:creationId xmlns:a16="http://schemas.microsoft.com/office/drawing/2014/main" id="{3035CC69-80A9-974C-841B-D87211231CCB}"/>
              </a:ext>
            </a:extLst>
          </p:cNvPr>
          <p:cNvPicPr>
            <a:picLocks noChangeAspect="1"/>
          </p:cNvPicPr>
          <p:nvPr/>
        </p:nvPicPr>
        <p:blipFill rotWithShape="1">
          <a:blip r:embed="rId2">
            <a:extLst>
              <a:ext uri="{28A0092B-C50C-407E-A947-70E740481C1C}">
                <a14:useLocalDpi xmlns:a14="http://schemas.microsoft.com/office/drawing/2010/main" val="0"/>
              </a:ext>
            </a:extLst>
          </a:blip>
          <a:srcRect l="17531" t="15135" r="14853" b="17177"/>
          <a:stretch/>
        </p:blipFill>
        <p:spPr>
          <a:xfrm>
            <a:off x="6829424" y="504782"/>
            <a:ext cx="3209925" cy="4244816"/>
          </a:xfrm>
          <a:prstGeom prst="rect">
            <a:avLst/>
          </a:prstGeom>
        </p:spPr>
      </p:pic>
      <p:sp>
        <p:nvSpPr>
          <p:cNvPr id="4" name="TextBox 3">
            <a:extLst>
              <a:ext uri="{FF2B5EF4-FFF2-40B4-BE49-F238E27FC236}">
                <a16:creationId xmlns:a16="http://schemas.microsoft.com/office/drawing/2014/main" id="{6BD818AC-F391-45B2-9AE0-1FC08CB18B14}"/>
              </a:ext>
            </a:extLst>
          </p:cNvPr>
          <p:cNvSpPr txBox="1"/>
          <p:nvPr/>
        </p:nvSpPr>
        <p:spPr>
          <a:xfrm>
            <a:off x="1069534" y="4713640"/>
            <a:ext cx="10052932" cy="1846659"/>
          </a:xfrm>
          <a:prstGeom prst="rect">
            <a:avLst/>
          </a:prstGeom>
          <a:noFill/>
        </p:spPr>
        <p:txBody>
          <a:bodyPr wrap="square" lIns="0" tIns="0" rIns="0" bIns="0" rtlCol="0" anchor="ctr">
            <a:spAutoFit/>
          </a:bodyPr>
          <a:lstStyle/>
          <a:p>
            <a:pPr algn="ctr"/>
            <a:r>
              <a:rPr lang="en-US" sz="6000" dirty="0">
                <a:solidFill>
                  <a:srgbClr val="FF0000"/>
                </a:solidFill>
              </a:rPr>
              <a:t>This phoneme should be</a:t>
            </a:r>
            <a:br>
              <a:rPr lang="en-US" sz="6000" dirty="0">
                <a:solidFill>
                  <a:srgbClr val="FF0000"/>
                </a:solidFill>
              </a:rPr>
            </a:br>
            <a:r>
              <a:rPr lang="en-US" sz="6000" dirty="0">
                <a:solidFill>
                  <a:srgbClr val="FF0000"/>
                </a:solidFill>
              </a:rPr>
              <a:t>taught as ‘uh’ and not ‘</a:t>
            </a:r>
            <a:r>
              <a:rPr lang="en-US" sz="6000" dirty="0" err="1">
                <a:solidFill>
                  <a:srgbClr val="FF0000"/>
                </a:solidFill>
              </a:rPr>
              <a:t>ergh</a:t>
            </a:r>
            <a:r>
              <a:rPr lang="en-US" sz="6000" dirty="0">
                <a:solidFill>
                  <a:srgbClr val="FF0000"/>
                </a:solidFill>
              </a:rPr>
              <a:t>’.</a:t>
            </a:r>
            <a:endParaRPr lang="en-US" sz="500" dirty="0">
              <a:solidFill>
                <a:srgbClr val="FF0000"/>
              </a:solidFill>
            </a:endParaRPr>
          </a:p>
        </p:txBody>
      </p:sp>
    </p:spTree>
    <p:extLst>
      <p:ext uri="{BB962C8B-B14F-4D97-AF65-F5344CB8AC3E}">
        <p14:creationId xmlns:p14="http://schemas.microsoft.com/office/powerpoint/2010/main" val="3207514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3C220D-3EA2-4FE8-B739-92BBE610C4C0}"/>
              </a:ext>
            </a:extLst>
          </p:cNvPr>
          <p:cNvSpPr txBox="1"/>
          <p:nvPr/>
        </p:nvSpPr>
        <p:spPr>
          <a:xfrm>
            <a:off x="0" y="12344"/>
            <a:ext cx="12192001" cy="769441"/>
          </a:xfrm>
          <a:prstGeom prst="rect">
            <a:avLst/>
          </a:prstGeom>
          <a:noFill/>
        </p:spPr>
        <p:txBody>
          <a:bodyPr wrap="square" rtlCol="0">
            <a:spAutoFit/>
          </a:bodyPr>
          <a:lstStyle/>
          <a:p>
            <a:pPr algn="ctr"/>
            <a:r>
              <a:rPr lang="en-US" sz="4400" dirty="0"/>
              <a:t>What is Phonics?  Why is it so important?</a:t>
            </a:r>
          </a:p>
        </p:txBody>
      </p:sp>
      <p:sp>
        <p:nvSpPr>
          <p:cNvPr id="2" name="Rectangle 1">
            <a:extLst>
              <a:ext uri="{FF2B5EF4-FFF2-40B4-BE49-F238E27FC236}">
                <a16:creationId xmlns:a16="http://schemas.microsoft.com/office/drawing/2014/main" id="{98DBABD4-7CD0-487B-9E5A-385DA0D9D875}"/>
              </a:ext>
            </a:extLst>
          </p:cNvPr>
          <p:cNvSpPr/>
          <p:nvPr/>
        </p:nvSpPr>
        <p:spPr>
          <a:xfrm>
            <a:off x="55927" y="936876"/>
            <a:ext cx="6285771" cy="4524315"/>
          </a:xfrm>
          <a:prstGeom prst="rect">
            <a:avLst/>
          </a:prstGeom>
        </p:spPr>
        <p:txBody>
          <a:bodyPr wrap="square">
            <a:spAutoFit/>
          </a:bodyPr>
          <a:lstStyle/>
          <a:p>
            <a:pPr algn="ctr"/>
            <a:r>
              <a:rPr lang="en-GB" sz="3600" dirty="0">
                <a:solidFill>
                  <a:srgbClr val="00B050"/>
                </a:solidFill>
                <a:ea typeface="Segoe UI Black" panose="020B0A02040204020203" pitchFamily="34" charset="0"/>
                <a:cs typeface="Segoe UI Black" panose="020B0A02040204020203" pitchFamily="34" charset="0"/>
              </a:rPr>
              <a:t>Phonics is a strategy used for word reading or decoding; we also use it for spelling.</a:t>
            </a:r>
          </a:p>
          <a:p>
            <a:pPr algn="ctr"/>
            <a:endParaRPr lang="en-US" sz="3600" dirty="0">
              <a:ea typeface="Segoe UI Black" panose="020B0A02040204020203" pitchFamily="34" charset="0"/>
              <a:cs typeface="Segoe UI Black" panose="020B0A02040204020203" pitchFamily="34" charset="0"/>
            </a:endParaRPr>
          </a:p>
          <a:p>
            <a:pPr algn="ctr"/>
            <a:r>
              <a:rPr lang="en-GB" sz="3600" dirty="0">
                <a:solidFill>
                  <a:srgbClr val="002060"/>
                </a:solidFill>
                <a:ea typeface="Segoe UI Black" panose="020B0A02040204020203" pitchFamily="34" charset="0"/>
                <a:cs typeface="Segoe UI Black" panose="020B0A02040204020203" pitchFamily="34" charset="0"/>
              </a:rPr>
              <a:t>Phonics is the prime method for decoding (reading) and encoding (spelling) newly encountered or unfamiliar words.</a:t>
            </a:r>
          </a:p>
        </p:txBody>
      </p:sp>
      <p:pic>
        <p:nvPicPr>
          <p:cNvPr id="8" name="Picture 7">
            <a:extLst>
              <a:ext uri="{FF2B5EF4-FFF2-40B4-BE49-F238E27FC236}">
                <a16:creationId xmlns:a16="http://schemas.microsoft.com/office/drawing/2014/main" id="{CB8DC5E2-ECB6-464C-9039-D491152465D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40097" y="2197118"/>
            <a:ext cx="5509991" cy="4028415"/>
          </a:xfrm>
          <a:prstGeom prst="rect">
            <a:avLst/>
          </a:prstGeom>
        </p:spPr>
      </p:pic>
      <p:pic>
        <p:nvPicPr>
          <p:cNvPr id="5122" name="Picture 2" descr="Week Beginning 2nd May – Coundon Primary School">
            <a:extLst>
              <a:ext uri="{FF2B5EF4-FFF2-40B4-BE49-F238E27FC236}">
                <a16:creationId xmlns:a16="http://schemas.microsoft.com/office/drawing/2014/main" id="{1520AAA6-A3CD-4941-8779-71EAB0D80EA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5258" y="781785"/>
            <a:ext cx="3989614" cy="111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57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a:latin typeface="+mj-lt"/>
              </a:rPr>
              <a:t>ay</a:t>
            </a:r>
            <a:endParaRPr lang="en-US" sz="2249" dirty="0">
              <a:latin typeface="+mj-lt"/>
            </a:endParaRPr>
          </a:p>
        </p:txBody>
      </p:sp>
      <p:pic>
        <p:nvPicPr>
          <p:cNvPr id="3" name="Picture 2">
            <a:extLst>
              <a:ext uri="{FF2B5EF4-FFF2-40B4-BE49-F238E27FC236}">
                <a16:creationId xmlns:a16="http://schemas.microsoft.com/office/drawing/2014/main" id="{65C85C58-CD50-41C0-9D77-CD0FD757A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6450" y="183421"/>
            <a:ext cx="5143500" cy="6801973"/>
          </a:xfrm>
          <a:prstGeom prst="rect">
            <a:avLst/>
          </a:prstGeom>
        </p:spPr>
      </p:pic>
    </p:spTree>
    <p:extLst>
      <p:ext uri="{BB962C8B-B14F-4D97-AF65-F5344CB8AC3E}">
        <p14:creationId xmlns:p14="http://schemas.microsoft.com/office/powerpoint/2010/main" val="6905048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ou</a:t>
            </a:r>
            <a:endParaRPr lang="en-US" sz="2249" dirty="0">
              <a:latin typeface="+mj-lt"/>
            </a:endParaRPr>
          </a:p>
        </p:txBody>
      </p:sp>
      <p:pic>
        <p:nvPicPr>
          <p:cNvPr id="4" name="Picture 3">
            <a:extLst>
              <a:ext uri="{FF2B5EF4-FFF2-40B4-BE49-F238E27FC236}">
                <a16:creationId xmlns:a16="http://schemas.microsoft.com/office/drawing/2014/main" id="{D3C21BAF-72A8-4326-ADCB-EF746CD3903D}"/>
              </a:ext>
            </a:extLst>
          </p:cNvPr>
          <p:cNvPicPr>
            <a:picLocks noChangeAspect="1"/>
          </p:cNvPicPr>
          <p:nvPr/>
        </p:nvPicPr>
        <p:blipFill>
          <a:blip r:embed="rId2"/>
          <a:stretch>
            <a:fillRect/>
          </a:stretch>
        </p:blipFill>
        <p:spPr>
          <a:xfrm>
            <a:off x="7047426" y="1739934"/>
            <a:ext cx="4594675" cy="3117816"/>
          </a:xfrm>
          <a:prstGeom prst="rect">
            <a:avLst/>
          </a:prstGeom>
        </p:spPr>
      </p:pic>
    </p:spTree>
    <p:extLst>
      <p:ext uri="{BB962C8B-B14F-4D97-AF65-F5344CB8AC3E}">
        <p14:creationId xmlns:p14="http://schemas.microsoft.com/office/powerpoint/2010/main" val="4450559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ie</a:t>
            </a:r>
            <a:endParaRPr lang="en-US" sz="2249" dirty="0">
              <a:latin typeface="+mj-lt"/>
            </a:endParaRPr>
          </a:p>
        </p:txBody>
      </p:sp>
      <p:pic>
        <p:nvPicPr>
          <p:cNvPr id="2" name="Picture 1">
            <a:extLst>
              <a:ext uri="{FF2B5EF4-FFF2-40B4-BE49-F238E27FC236}">
                <a16:creationId xmlns:a16="http://schemas.microsoft.com/office/drawing/2014/main" id="{69194650-9249-4C65-A301-FDC9DAE604B2}"/>
              </a:ext>
            </a:extLst>
          </p:cNvPr>
          <p:cNvPicPr>
            <a:picLocks noChangeAspect="1"/>
          </p:cNvPicPr>
          <p:nvPr/>
        </p:nvPicPr>
        <p:blipFill rotWithShape="1">
          <a:blip r:embed="rId2"/>
          <a:srcRect l="39531" t="20834" r="26742" b="45555"/>
          <a:stretch/>
        </p:blipFill>
        <p:spPr>
          <a:xfrm>
            <a:off x="5732408" y="1795462"/>
            <a:ext cx="5828086" cy="3267075"/>
          </a:xfrm>
          <a:prstGeom prst="rect">
            <a:avLst/>
          </a:prstGeom>
        </p:spPr>
      </p:pic>
      <p:sp>
        <p:nvSpPr>
          <p:cNvPr id="4" name="Left Brace 3">
            <a:extLst>
              <a:ext uri="{FF2B5EF4-FFF2-40B4-BE49-F238E27FC236}">
                <a16:creationId xmlns:a16="http://schemas.microsoft.com/office/drawing/2014/main" id="{DC16F4C9-81A5-488A-AEA6-5825F793F7B8}"/>
              </a:ext>
            </a:extLst>
          </p:cNvPr>
          <p:cNvSpPr/>
          <p:nvPr/>
        </p:nvSpPr>
        <p:spPr>
          <a:xfrm>
            <a:off x="5114925" y="1314450"/>
            <a:ext cx="1057275" cy="847725"/>
          </a:xfrm>
          <a:prstGeom prst="leftBrace">
            <a:avLst/>
          </a:pr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30046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ea</a:t>
            </a:r>
            <a:endParaRPr lang="en-US" sz="2249" dirty="0">
              <a:latin typeface="+mj-lt"/>
            </a:endParaRPr>
          </a:p>
        </p:txBody>
      </p:sp>
      <p:pic>
        <p:nvPicPr>
          <p:cNvPr id="3" name="Picture 2">
            <a:extLst>
              <a:ext uri="{FF2B5EF4-FFF2-40B4-BE49-F238E27FC236}">
                <a16:creationId xmlns:a16="http://schemas.microsoft.com/office/drawing/2014/main" id="{C9C1626F-2A64-4141-AEFB-253B0B9CEE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1" y="292356"/>
            <a:ext cx="4717452" cy="6237722"/>
          </a:xfrm>
          <a:prstGeom prst="rect">
            <a:avLst/>
          </a:prstGeom>
        </p:spPr>
      </p:pic>
    </p:spTree>
    <p:extLst>
      <p:ext uri="{BB962C8B-B14F-4D97-AF65-F5344CB8AC3E}">
        <p14:creationId xmlns:p14="http://schemas.microsoft.com/office/powerpoint/2010/main" val="23371317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a:latin typeface="+mj-lt"/>
              </a:rPr>
              <a:t>oy</a:t>
            </a:r>
            <a:endParaRPr lang="en-US" sz="2249" dirty="0">
              <a:latin typeface="+mj-lt"/>
            </a:endParaRPr>
          </a:p>
        </p:txBody>
      </p:sp>
      <p:pic>
        <p:nvPicPr>
          <p:cNvPr id="2" name="Picture 1">
            <a:extLst>
              <a:ext uri="{FF2B5EF4-FFF2-40B4-BE49-F238E27FC236}">
                <a16:creationId xmlns:a16="http://schemas.microsoft.com/office/drawing/2014/main" id="{30D89521-EB45-40EB-B30D-2C48610038C2}"/>
              </a:ext>
            </a:extLst>
          </p:cNvPr>
          <p:cNvPicPr>
            <a:picLocks noChangeAspect="1"/>
          </p:cNvPicPr>
          <p:nvPr/>
        </p:nvPicPr>
        <p:blipFill rotWithShape="1">
          <a:blip r:embed="rId2"/>
          <a:srcRect l="54922" t="28472" r="20703" b="22344"/>
          <a:stretch/>
        </p:blipFill>
        <p:spPr>
          <a:xfrm>
            <a:off x="6456277" y="1009650"/>
            <a:ext cx="4449848" cy="5050606"/>
          </a:xfrm>
          <a:prstGeom prst="rect">
            <a:avLst/>
          </a:prstGeom>
        </p:spPr>
      </p:pic>
    </p:spTree>
    <p:extLst>
      <p:ext uri="{BB962C8B-B14F-4D97-AF65-F5344CB8AC3E}">
        <p14:creationId xmlns:p14="http://schemas.microsoft.com/office/powerpoint/2010/main" val="31256231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ir</a:t>
            </a:r>
            <a:endParaRPr lang="en-US" sz="2249" dirty="0">
              <a:latin typeface="+mj-lt"/>
            </a:endParaRPr>
          </a:p>
        </p:txBody>
      </p:sp>
      <p:grpSp>
        <p:nvGrpSpPr>
          <p:cNvPr id="5" name="Group 4">
            <a:extLst>
              <a:ext uri="{FF2B5EF4-FFF2-40B4-BE49-F238E27FC236}">
                <a16:creationId xmlns:a16="http://schemas.microsoft.com/office/drawing/2014/main" id="{1548BBC0-87A9-4717-A3B0-E83E14879A44}"/>
              </a:ext>
            </a:extLst>
          </p:cNvPr>
          <p:cNvGrpSpPr/>
          <p:nvPr/>
        </p:nvGrpSpPr>
        <p:grpSpPr>
          <a:xfrm>
            <a:off x="5547305" y="1352146"/>
            <a:ext cx="5396919" cy="4467629"/>
            <a:chOff x="4537656" y="2018896"/>
            <a:chExt cx="3905652" cy="2810681"/>
          </a:xfrm>
        </p:grpSpPr>
        <p:pic>
          <p:nvPicPr>
            <p:cNvPr id="2" name="Picture 1">
              <a:extLst>
                <a:ext uri="{FF2B5EF4-FFF2-40B4-BE49-F238E27FC236}">
                  <a16:creationId xmlns:a16="http://schemas.microsoft.com/office/drawing/2014/main" id="{4D18B9BC-EC32-4E81-B374-100B99FEFC6B}"/>
                </a:ext>
              </a:extLst>
            </p:cNvPr>
            <p:cNvPicPr>
              <a:picLocks noChangeAspect="1"/>
            </p:cNvPicPr>
            <p:nvPr/>
          </p:nvPicPr>
          <p:blipFill>
            <a:blip r:embed="rId2"/>
            <a:stretch>
              <a:fillRect/>
            </a:stretch>
          </p:blipFill>
          <p:spPr>
            <a:xfrm>
              <a:off x="4537656" y="2028422"/>
              <a:ext cx="3116687" cy="2801155"/>
            </a:xfrm>
            <a:prstGeom prst="rect">
              <a:avLst/>
            </a:prstGeom>
          </p:spPr>
        </p:pic>
        <p:pic>
          <p:nvPicPr>
            <p:cNvPr id="3" name="Picture 2">
              <a:extLst>
                <a:ext uri="{FF2B5EF4-FFF2-40B4-BE49-F238E27FC236}">
                  <a16:creationId xmlns:a16="http://schemas.microsoft.com/office/drawing/2014/main" id="{3CB3D048-36A2-4D26-8530-EC8372572E8F}"/>
                </a:ext>
              </a:extLst>
            </p:cNvPr>
            <p:cNvPicPr>
              <a:picLocks noChangeAspect="1"/>
            </p:cNvPicPr>
            <p:nvPr/>
          </p:nvPicPr>
          <p:blipFill>
            <a:blip r:embed="rId3"/>
            <a:stretch>
              <a:fillRect/>
            </a:stretch>
          </p:blipFill>
          <p:spPr>
            <a:xfrm>
              <a:off x="7644818" y="2018896"/>
              <a:ext cx="798490" cy="2801155"/>
            </a:xfrm>
            <a:prstGeom prst="rect">
              <a:avLst/>
            </a:prstGeom>
          </p:spPr>
        </p:pic>
      </p:grpSp>
    </p:spTree>
    <p:extLst>
      <p:ext uri="{BB962C8B-B14F-4D97-AF65-F5344CB8AC3E}">
        <p14:creationId xmlns:p14="http://schemas.microsoft.com/office/powerpoint/2010/main" val="2311974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ue</a:t>
            </a:r>
            <a:endParaRPr lang="en-US" sz="2249" dirty="0">
              <a:latin typeface="+mj-lt"/>
            </a:endParaRPr>
          </a:p>
        </p:txBody>
      </p:sp>
      <p:pic>
        <p:nvPicPr>
          <p:cNvPr id="2" name="Picture 1">
            <a:extLst>
              <a:ext uri="{FF2B5EF4-FFF2-40B4-BE49-F238E27FC236}">
                <a16:creationId xmlns:a16="http://schemas.microsoft.com/office/drawing/2014/main" id="{EF6005AF-E138-491B-8448-5A470C3472DE}"/>
              </a:ext>
            </a:extLst>
          </p:cNvPr>
          <p:cNvPicPr>
            <a:picLocks noChangeAspect="1"/>
          </p:cNvPicPr>
          <p:nvPr/>
        </p:nvPicPr>
        <p:blipFill rotWithShape="1">
          <a:blip r:embed="rId2"/>
          <a:srcRect l="19062" t="14722" r="70157" b="59028"/>
          <a:stretch/>
        </p:blipFill>
        <p:spPr>
          <a:xfrm>
            <a:off x="6441478" y="539508"/>
            <a:ext cx="4219575" cy="5778983"/>
          </a:xfrm>
          <a:prstGeom prst="rect">
            <a:avLst/>
          </a:prstGeom>
        </p:spPr>
      </p:pic>
    </p:spTree>
    <p:extLst>
      <p:ext uri="{BB962C8B-B14F-4D97-AF65-F5344CB8AC3E}">
        <p14:creationId xmlns:p14="http://schemas.microsoft.com/office/powerpoint/2010/main" val="4734178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a:latin typeface="+mj-lt"/>
              </a:rPr>
              <a:t>aw</a:t>
            </a:r>
            <a:endParaRPr lang="en-US" sz="2249" dirty="0">
              <a:latin typeface="+mj-lt"/>
            </a:endParaRPr>
          </a:p>
        </p:txBody>
      </p:sp>
      <p:pic>
        <p:nvPicPr>
          <p:cNvPr id="2" name="Picture 1">
            <a:extLst>
              <a:ext uri="{FF2B5EF4-FFF2-40B4-BE49-F238E27FC236}">
                <a16:creationId xmlns:a16="http://schemas.microsoft.com/office/drawing/2014/main" id="{D3D651DC-1A9D-41FA-8DBE-2938B6D0904B}"/>
              </a:ext>
            </a:extLst>
          </p:cNvPr>
          <p:cNvPicPr>
            <a:picLocks noChangeAspect="1"/>
          </p:cNvPicPr>
          <p:nvPr/>
        </p:nvPicPr>
        <p:blipFill rotWithShape="1">
          <a:blip r:embed="rId2"/>
          <a:srcRect l="41953" t="59306" r="46328" b="13611"/>
          <a:stretch/>
        </p:blipFill>
        <p:spPr>
          <a:xfrm>
            <a:off x="6096000" y="295275"/>
            <a:ext cx="4565053" cy="5934568"/>
          </a:xfrm>
          <a:prstGeom prst="rect">
            <a:avLst/>
          </a:prstGeom>
        </p:spPr>
      </p:pic>
    </p:spTree>
    <p:extLst>
      <p:ext uri="{BB962C8B-B14F-4D97-AF65-F5344CB8AC3E}">
        <p14:creationId xmlns:p14="http://schemas.microsoft.com/office/powerpoint/2010/main" val="36791228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082181" y="725275"/>
            <a:ext cx="5013820" cy="4600362"/>
          </a:xfrm>
          <a:prstGeom prst="rect">
            <a:avLst/>
          </a:prstGeom>
          <a:noFill/>
        </p:spPr>
        <p:txBody>
          <a:bodyPr wrap="square" lIns="0" tIns="0" rIns="0" bIns="0" rtlCol="0" anchor="ctr">
            <a:spAutoFit/>
          </a:bodyPr>
          <a:lstStyle/>
          <a:p>
            <a:pPr algn="ctr"/>
            <a:r>
              <a:rPr lang="en-US" sz="29894" dirty="0" err="1">
                <a:latin typeface="+mj-lt"/>
              </a:rPr>
              <a:t>wh</a:t>
            </a:r>
            <a:endParaRPr lang="en-US" sz="2249" dirty="0">
              <a:latin typeface="+mj-lt"/>
            </a:endParaRPr>
          </a:p>
        </p:txBody>
      </p:sp>
      <p:pic>
        <p:nvPicPr>
          <p:cNvPr id="3" name="Picture 2">
            <a:extLst>
              <a:ext uri="{FF2B5EF4-FFF2-40B4-BE49-F238E27FC236}">
                <a16:creationId xmlns:a16="http://schemas.microsoft.com/office/drawing/2014/main" id="{C6737CF8-CEC3-419C-B5C9-93D9B3BB8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1" y="565586"/>
            <a:ext cx="4524374" cy="5981630"/>
          </a:xfrm>
          <a:prstGeom prst="rect">
            <a:avLst/>
          </a:prstGeom>
        </p:spPr>
      </p:pic>
    </p:spTree>
    <p:extLst>
      <p:ext uri="{BB962C8B-B14F-4D97-AF65-F5344CB8AC3E}">
        <p14:creationId xmlns:p14="http://schemas.microsoft.com/office/powerpoint/2010/main" val="41961452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ph</a:t>
            </a:r>
            <a:endParaRPr lang="en-US" sz="2249" dirty="0">
              <a:latin typeface="+mj-lt"/>
            </a:endParaRPr>
          </a:p>
        </p:txBody>
      </p:sp>
      <p:pic>
        <p:nvPicPr>
          <p:cNvPr id="3" name="Picture 2">
            <a:extLst>
              <a:ext uri="{FF2B5EF4-FFF2-40B4-BE49-F238E27FC236}">
                <a16:creationId xmlns:a16="http://schemas.microsoft.com/office/drawing/2014/main" id="{7425A1A8-31A6-4AA9-B9EA-D0105B60F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6107" y="940314"/>
            <a:ext cx="4334946" cy="5722601"/>
          </a:xfrm>
          <a:prstGeom prst="rect">
            <a:avLst/>
          </a:prstGeom>
        </p:spPr>
      </p:pic>
    </p:spTree>
    <p:extLst>
      <p:ext uri="{BB962C8B-B14F-4D97-AF65-F5344CB8AC3E}">
        <p14:creationId xmlns:p14="http://schemas.microsoft.com/office/powerpoint/2010/main" val="1674935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3C220D-3EA2-4FE8-B739-92BBE610C4C0}"/>
              </a:ext>
            </a:extLst>
          </p:cNvPr>
          <p:cNvSpPr txBox="1"/>
          <p:nvPr/>
        </p:nvSpPr>
        <p:spPr>
          <a:xfrm>
            <a:off x="0" y="12344"/>
            <a:ext cx="12192001" cy="769441"/>
          </a:xfrm>
          <a:prstGeom prst="rect">
            <a:avLst/>
          </a:prstGeom>
          <a:noFill/>
        </p:spPr>
        <p:txBody>
          <a:bodyPr wrap="square" rtlCol="0">
            <a:spAutoFit/>
          </a:bodyPr>
          <a:lstStyle/>
          <a:p>
            <a:pPr algn="ctr"/>
            <a:r>
              <a:rPr lang="en-US" sz="4400" dirty="0"/>
              <a:t>Technical Vocabulary</a:t>
            </a:r>
          </a:p>
        </p:txBody>
      </p:sp>
      <p:sp>
        <p:nvSpPr>
          <p:cNvPr id="7" name="Rectangle 6">
            <a:extLst>
              <a:ext uri="{FF2B5EF4-FFF2-40B4-BE49-F238E27FC236}">
                <a16:creationId xmlns:a16="http://schemas.microsoft.com/office/drawing/2014/main" id="{974C9252-6531-4094-AC7C-47325FC5AC96}"/>
              </a:ext>
            </a:extLst>
          </p:cNvPr>
          <p:cNvSpPr/>
          <p:nvPr/>
        </p:nvSpPr>
        <p:spPr>
          <a:xfrm>
            <a:off x="1" y="546462"/>
            <a:ext cx="12192000" cy="6370975"/>
          </a:xfrm>
          <a:prstGeom prst="rect">
            <a:avLst/>
          </a:prstGeom>
        </p:spPr>
        <p:txBody>
          <a:bodyPr wrap="square">
            <a:spAutoFit/>
          </a:bodyPr>
          <a:lstStyle/>
          <a:p>
            <a:pPr algn="ctr"/>
            <a:r>
              <a:rPr lang="en-US" sz="2400" dirty="0">
                <a:solidFill>
                  <a:srgbClr val="FF0000"/>
                </a:solidFill>
                <a:latin typeface="Sassoon Infant Rg" panose="02000603020000020003" pitchFamily="2" charset="0"/>
              </a:rPr>
              <a:t>Letters – the 26 letters of the alphabet.</a:t>
            </a:r>
          </a:p>
          <a:p>
            <a:pPr algn="ctr"/>
            <a:r>
              <a:rPr lang="en-US" sz="2400" dirty="0">
                <a:solidFill>
                  <a:srgbClr val="00B0F0"/>
                </a:solidFill>
                <a:latin typeface="Sassoon Infant Rg" panose="02000603020000020003" pitchFamily="2" charset="0"/>
              </a:rPr>
              <a:t>Vowel – the letters a, e, </a:t>
            </a:r>
            <a:r>
              <a:rPr lang="en-US" sz="2400" dirty="0" err="1">
                <a:solidFill>
                  <a:srgbClr val="00B0F0"/>
                </a:solidFill>
                <a:latin typeface="Sassoon Infant Rg" panose="02000603020000020003" pitchFamily="2" charset="0"/>
              </a:rPr>
              <a:t>i</a:t>
            </a:r>
            <a:r>
              <a:rPr lang="en-US" sz="2400" dirty="0">
                <a:solidFill>
                  <a:srgbClr val="00B0F0"/>
                </a:solidFill>
                <a:latin typeface="Sassoon Infant Rg" panose="02000603020000020003" pitchFamily="2" charset="0"/>
              </a:rPr>
              <a:t>, o, u.</a:t>
            </a:r>
          </a:p>
          <a:p>
            <a:pPr algn="ctr"/>
            <a:r>
              <a:rPr lang="en-US" sz="2400" dirty="0">
                <a:solidFill>
                  <a:srgbClr val="7030A0"/>
                </a:solidFill>
                <a:latin typeface="Sassoon Infant Rg" panose="02000603020000020003" pitchFamily="2" charset="0"/>
              </a:rPr>
              <a:t>Consonant – all the letters that are not vowels.</a:t>
            </a:r>
          </a:p>
          <a:p>
            <a:pPr algn="ctr"/>
            <a:r>
              <a:rPr lang="en-US" sz="2400" dirty="0">
                <a:solidFill>
                  <a:srgbClr val="009193"/>
                </a:solidFill>
                <a:latin typeface="Sassoon Infant Rg" panose="02000603020000020003" pitchFamily="2" charset="0"/>
              </a:rPr>
              <a:t>Grapheme – the written representation of a sound or phoneme made up of one or more letters.</a:t>
            </a:r>
          </a:p>
          <a:p>
            <a:pPr algn="ctr"/>
            <a:r>
              <a:rPr lang="en-US" sz="2400" dirty="0">
                <a:solidFill>
                  <a:srgbClr val="945200"/>
                </a:solidFill>
                <a:latin typeface="Sassoon Infant Rg" panose="02000603020000020003" pitchFamily="2" charset="0"/>
              </a:rPr>
              <a:t>Phoneme – the smallest possible units of sounds that makes up a word.</a:t>
            </a:r>
          </a:p>
          <a:p>
            <a:pPr algn="ctr"/>
            <a:r>
              <a:rPr lang="en-US" sz="2400" dirty="0">
                <a:solidFill>
                  <a:srgbClr val="FF9300"/>
                </a:solidFill>
                <a:latin typeface="Sassoon Infant Rg" panose="02000603020000020003" pitchFamily="2" charset="0"/>
              </a:rPr>
              <a:t>Digraph – two letter grapheme (</a:t>
            </a:r>
            <a:r>
              <a:rPr lang="en-US" sz="2400" dirty="0" err="1">
                <a:solidFill>
                  <a:srgbClr val="FF9300"/>
                </a:solidFill>
                <a:latin typeface="Sassoon Infant Rg" panose="02000603020000020003" pitchFamily="2" charset="0"/>
              </a:rPr>
              <a:t>ea</a:t>
            </a:r>
            <a:r>
              <a:rPr lang="en-US" sz="2400" dirty="0">
                <a:solidFill>
                  <a:srgbClr val="FF9300"/>
                </a:solidFill>
                <a:latin typeface="Sassoon Infant Rg" panose="02000603020000020003" pitchFamily="2" charset="0"/>
              </a:rPr>
              <a:t>, ay)</a:t>
            </a:r>
          </a:p>
          <a:p>
            <a:pPr algn="ctr"/>
            <a:r>
              <a:rPr lang="en-US" sz="2400" dirty="0">
                <a:solidFill>
                  <a:srgbClr val="00B050"/>
                </a:solidFill>
                <a:latin typeface="Sassoon Infant Rg" panose="02000603020000020003" pitchFamily="2" charset="0"/>
              </a:rPr>
              <a:t>Trigraph – three letter grapheme (</a:t>
            </a:r>
            <a:r>
              <a:rPr lang="en-US" sz="2400" dirty="0" err="1">
                <a:solidFill>
                  <a:srgbClr val="00B050"/>
                </a:solidFill>
                <a:latin typeface="Sassoon Infant Rg" panose="02000603020000020003" pitchFamily="2" charset="0"/>
              </a:rPr>
              <a:t>igh</a:t>
            </a:r>
            <a:r>
              <a:rPr lang="en-US" sz="2400" dirty="0">
                <a:solidFill>
                  <a:srgbClr val="00B050"/>
                </a:solidFill>
                <a:latin typeface="Sassoon Infant Rg" panose="02000603020000020003" pitchFamily="2" charset="0"/>
              </a:rPr>
              <a:t>, ear)</a:t>
            </a:r>
          </a:p>
          <a:p>
            <a:pPr algn="ctr"/>
            <a:r>
              <a:rPr lang="en-US" sz="2400" dirty="0" err="1">
                <a:solidFill>
                  <a:srgbClr val="0096FF"/>
                </a:solidFill>
                <a:latin typeface="Sassoon Infant Rg" panose="02000603020000020003" pitchFamily="2" charset="0"/>
              </a:rPr>
              <a:t>Quadgraph</a:t>
            </a:r>
            <a:r>
              <a:rPr lang="en-US" sz="2400" dirty="0">
                <a:solidFill>
                  <a:srgbClr val="0096FF"/>
                </a:solidFill>
                <a:latin typeface="Sassoon Infant Rg" panose="02000603020000020003" pitchFamily="2" charset="0"/>
              </a:rPr>
              <a:t> – four letter grapheme (</a:t>
            </a:r>
            <a:r>
              <a:rPr lang="en-US" sz="2400" dirty="0" err="1">
                <a:solidFill>
                  <a:srgbClr val="0096FF"/>
                </a:solidFill>
                <a:latin typeface="Sassoon Infant Rg" panose="02000603020000020003" pitchFamily="2" charset="0"/>
              </a:rPr>
              <a:t>eigh</a:t>
            </a:r>
            <a:r>
              <a:rPr lang="en-US" sz="2400" dirty="0">
                <a:solidFill>
                  <a:srgbClr val="0096FF"/>
                </a:solidFill>
                <a:latin typeface="Sassoon Infant Rg" panose="02000603020000020003" pitchFamily="2" charset="0"/>
              </a:rPr>
              <a:t>)</a:t>
            </a:r>
          </a:p>
          <a:p>
            <a:pPr algn="ctr"/>
            <a:r>
              <a:rPr lang="en-US" sz="2400" dirty="0">
                <a:solidFill>
                  <a:srgbClr val="942093"/>
                </a:solidFill>
                <a:latin typeface="Sassoon Infant Rg" panose="02000603020000020003" pitchFamily="2" charset="0"/>
              </a:rPr>
              <a:t>Split digraph – where the letter ‘e’ at the end of the word changes the vowel sound, e.g. snake, flute or mike.</a:t>
            </a:r>
          </a:p>
          <a:p>
            <a:pPr algn="ctr"/>
            <a:r>
              <a:rPr lang="en-US" sz="2400" dirty="0">
                <a:solidFill>
                  <a:srgbClr val="FF7E79"/>
                </a:solidFill>
                <a:latin typeface="Sassoon Infant Rg" panose="02000603020000020003" pitchFamily="2" charset="0"/>
              </a:rPr>
              <a:t>Common exception words – words that are not so easily; or impossible to decode using phonics.</a:t>
            </a:r>
          </a:p>
          <a:p>
            <a:pPr algn="ctr"/>
            <a:r>
              <a:rPr lang="en-US" sz="2400" dirty="0">
                <a:solidFill>
                  <a:schemeClr val="accent6">
                    <a:lumMod val="75000"/>
                  </a:schemeClr>
                </a:solidFill>
                <a:latin typeface="Sassoon Infant Rg" panose="02000603020000020003" pitchFamily="2" charset="0"/>
              </a:rPr>
              <a:t>Grapheme-Phoneme correspondence (GPC) – the process of identifying that a grapheme represents a phoneme or sound.</a:t>
            </a:r>
          </a:p>
          <a:p>
            <a:pPr algn="ctr"/>
            <a:r>
              <a:rPr lang="en-US" sz="2400" dirty="0">
                <a:solidFill>
                  <a:srgbClr val="941100"/>
                </a:solidFill>
                <a:latin typeface="Sassoon Infant Rg" panose="02000603020000020003" pitchFamily="2" charset="0"/>
              </a:rPr>
              <a:t>Segment – breaking down words into their smallest possible phonemes or phonemes.</a:t>
            </a:r>
          </a:p>
          <a:p>
            <a:pPr algn="ctr"/>
            <a:r>
              <a:rPr lang="en-US" sz="2400" dirty="0">
                <a:latin typeface="Sassoon Infant Rg" panose="02000603020000020003" pitchFamily="2" charset="0"/>
              </a:rPr>
              <a:t>Blend – to join the phonemes or sounds together to make a word.</a:t>
            </a:r>
          </a:p>
          <a:p>
            <a:pPr algn="ctr"/>
            <a:r>
              <a:rPr lang="en-US" sz="2400" dirty="0">
                <a:solidFill>
                  <a:srgbClr val="FF40FF"/>
                </a:solidFill>
                <a:latin typeface="Sassoon Infant Rg" panose="02000603020000020003" pitchFamily="2" charset="0"/>
              </a:rPr>
              <a:t>Decode – when phonics is used for reading.</a:t>
            </a:r>
          </a:p>
          <a:p>
            <a:pPr algn="ctr"/>
            <a:r>
              <a:rPr lang="en-US" sz="2400" dirty="0">
                <a:solidFill>
                  <a:srgbClr val="005493"/>
                </a:solidFill>
                <a:latin typeface="Sassoon Infant Rg" panose="02000603020000020003" pitchFamily="2" charset="0"/>
              </a:rPr>
              <a:t>Encode – when phonics is used for spelling.</a:t>
            </a:r>
          </a:p>
        </p:txBody>
      </p:sp>
    </p:spTree>
    <p:extLst>
      <p:ext uri="{BB962C8B-B14F-4D97-AF65-F5344CB8AC3E}">
        <p14:creationId xmlns:p14="http://schemas.microsoft.com/office/powerpoint/2010/main" val="3686593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090569" y="725275"/>
            <a:ext cx="5005431" cy="4600362"/>
          </a:xfrm>
          <a:prstGeom prst="rect">
            <a:avLst/>
          </a:prstGeom>
          <a:noFill/>
        </p:spPr>
        <p:txBody>
          <a:bodyPr wrap="square" lIns="0" tIns="0" rIns="0" bIns="0" rtlCol="0" anchor="ctr">
            <a:spAutoFit/>
          </a:bodyPr>
          <a:lstStyle/>
          <a:p>
            <a:pPr algn="ctr"/>
            <a:r>
              <a:rPr lang="en-US" sz="29894" dirty="0" err="1">
                <a:latin typeface="+mj-lt"/>
              </a:rPr>
              <a:t>ew</a:t>
            </a:r>
            <a:endParaRPr lang="en-US" sz="2249" dirty="0">
              <a:latin typeface="+mj-lt"/>
            </a:endParaRPr>
          </a:p>
        </p:txBody>
      </p:sp>
      <p:pic>
        <p:nvPicPr>
          <p:cNvPr id="4" name="Picture 3">
            <a:extLst>
              <a:ext uri="{FF2B5EF4-FFF2-40B4-BE49-F238E27FC236}">
                <a16:creationId xmlns:a16="http://schemas.microsoft.com/office/drawing/2014/main" id="{C85837BC-B5F6-4E61-BFAC-7AA503165898}"/>
              </a:ext>
            </a:extLst>
          </p:cNvPr>
          <p:cNvPicPr>
            <a:picLocks noChangeAspect="1"/>
          </p:cNvPicPr>
          <p:nvPr/>
        </p:nvPicPr>
        <p:blipFill>
          <a:blip r:embed="rId2"/>
          <a:stretch>
            <a:fillRect/>
          </a:stretch>
        </p:blipFill>
        <p:spPr>
          <a:xfrm>
            <a:off x="7010400" y="257175"/>
            <a:ext cx="4091031" cy="6151262"/>
          </a:xfrm>
          <a:prstGeom prst="rect">
            <a:avLst/>
          </a:prstGeom>
        </p:spPr>
      </p:pic>
    </p:spTree>
    <p:extLst>
      <p:ext uri="{BB962C8B-B14F-4D97-AF65-F5344CB8AC3E}">
        <p14:creationId xmlns:p14="http://schemas.microsoft.com/office/powerpoint/2010/main" val="37849145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oe</a:t>
            </a:r>
            <a:endParaRPr lang="en-US" sz="2249" dirty="0">
              <a:latin typeface="+mj-lt"/>
            </a:endParaRPr>
          </a:p>
        </p:txBody>
      </p:sp>
      <p:pic>
        <p:nvPicPr>
          <p:cNvPr id="2" name="Picture 1">
            <a:extLst>
              <a:ext uri="{FF2B5EF4-FFF2-40B4-BE49-F238E27FC236}">
                <a16:creationId xmlns:a16="http://schemas.microsoft.com/office/drawing/2014/main" id="{A189ECEB-87A7-4B63-96A1-C512B5D9C84D}"/>
              </a:ext>
            </a:extLst>
          </p:cNvPr>
          <p:cNvPicPr>
            <a:picLocks noChangeAspect="1"/>
          </p:cNvPicPr>
          <p:nvPr/>
        </p:nvPicPr>
        <p:blipFill rotWithShape="1">
          <a:blip r:embed="rId2"/>
          <a:srcRect l="25156" t="14166" r="54844" b="48750"/>
          <a:stretch/>
        </p:blipFill>
        <p:spPr>
          <a:xfrm>
            <a:off x="6572250" y="561975"/>
            <a:ext cx="4810125" cy="5016810"/>
          </a:xfrm>
          <a:prstGeom prst="rect">
            <a:avLst/>
          </a:prstGeom>
        </p:spPr>
      </p:pic>
      <p:sp>
        <p:nvSpPr>
          <p:cNvPr id="4" name="Oval 3">
            <a:extLst>
              <a:ext uri="{FF2B5EF4-FFF2-40B4-BE49-F238E27FC236}">
                <a16:creationId xmlns:a16="http://schemas.microsoft.com/office/drawing/2014/main" id="{298042F1-6832-4A66-9F03-36394285A814}"/>
              </a:ext>
            </a:extLst>
          </p:cNvPr>
          <p:cNvSpPr/>
          <p:nvPr/>
        </p:nvSpPr>
        <p:spPr>
          <a:xfrm>
            <a:off x="6341072" y="4514850"/>
            <a:ext cx="869353" cy="14287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25640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a:latin typeface="+mj-lt"/>
              </a:rPr>
              <a:t>au</a:t>
            </a:r>
            <a:endParaRPr lang="en-US" sz="2249" dirty="0">
              <a:latin typeface="+mj-lt"/>
            </a:endParaRPr>
          </a:p>
        </p:txBody>
      </p:sp>
      <p:pic>
        <p:nvPicPr>
          <p:cNvPr id="2" name="Picture 1">
            <a:extLst>
              <a:ext uri="{FF2B5EF4-FFF2-40B4-BE49-F238E27FC236}">
                <a16:creationId xmlns:a16="http://schemas.microsoft.com/office/drawing/2014/main" id="{587E3B1D-9837-43A9-A81A-D16B154061D0}"/>
              </a:ext>
            </a:extLst>
          </p:cNvPr>
          <p:cNvPicPr>
            <a:picLocks noChangeAspect="1"/>
          </p:cNvPicPr>
          <p:nvPr/>
        </p:nvPicPr>
        <p:blipFill rotWithShape="1">
          <a:blip r:embed="rId2"/>
          <a:srcRect l="31250" t="50973" r="51641" b="19305"/>
          <a:stretch/>
        </p:blipFill>
        <p:spPr>
          <a:xfrm>
            <a:off x="5981701" y="878734"/>
            <a:ext cx="5219700" cy="5100531"/>
          </a:xfrm>
          <a:prstGeom prst="rect">
            <a:avLst/>
          </a:prstGeom>
        </p:spPr>
      </p:pic>
    </p:spTree>
    <p:extLst>
      <p:ext uri="{BB962C8B-B14F-4D97-AF65-F5344CB8AC3E}">
        <p14:creationId xmlns:p14="http://schemas.microsoft.com/office/powerpoint/2010/main" val="7587102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ey</a:t>
            </a:r>
            <a:endParaRPr lang="en-US" sz="2249" dirty="0">
              <a:latin typeface="+mj-lt"/>
            </a:endParaRPr>
          </a:p>
        </p:txBody>
      </p:sp>
      <p:grpSp>
        <p:nvGrpSpPr>
          <p:cNvPr id="5" name="Group 4">
            <a:extLst>
              <a:ext uri="{FF2B5EF4-FFF2-40B4-BE49-F238E27FC236}">
                <a16:creationId xmlns:a16="http://schemas.microsoft.com/office/drawing/2014/main" id="{AB7DEF4A-8E4A-4B60-A313-01D5ADCF7074}"/>
              </a:ext>
            </a:extLst>
          </p:cNvPr>
          <p:cNvGrpSpPr/>
          <p:nvPr/>
        </p:nvGrpSpPr>
        <p:grpSpPr>
          <a:xfrm>
            <a:off x="6096000" y="1158964"/>
            <a:ext cx="6235474" cy="4166673"/>
            <a:chOff x="4872507" y="2063839"/>
            <a:chExt cx="4085957" cy="2730321"/>
          </a:xfrm>
        </p:grpSpPr>
        <p:pic>
          <p:nvPicPr>
            <p:cNvPr id="2" name="Picture 1">
              <a:extLst>
                <a:ext uri="{FF2B5EF4-FFF2-40B4-BE49-F238E27FC236}">
                  <a16:creationId xmlns:a16="http://schemas.microsoft.com/office/drawing/2014/main" id="{8BA33A5F-620C-4D6E-9B12-D0B7E4DA93A1}"/>
                </a:ext>
              </a:extLst>
            </p:cNvPr>
            <p:cNvPicPr>
              <a:picLocks noChangeAspect="1"/>
            </p:cNvPicPr>
            <p:nvPr/>
          </p:nvPicPr>
          <p:blipFill>
            <a:blip r:embed="rId2"/>
            <a:stretch>
              <a:fillRect/>
            </a:stretch>
          </p:blipFill>
          <p:spPr>
            <a:xfrm>
              <a:off x="4872507" y="2063839"/>
              <a:ext cx="2446986" cy="2730321"/>
            </a:xfrm>
            <a:prstGeom prst="rect">
              <a:avLst/>
            </a:prstGeom>
          </p:spPr>
        </p:pic>
        <p:pic>
          <p:nvPicPr>
            <p:cNvPr id="4" name="Picture 3">
              <a:extLst>
                <a:ext uri="{FF2B5EF4-FFF2-40B4-BE49-F238E27FC236}">
                  <a16:creationId xmlns:a16="http://schemas.microsoft.com/office/drawing/2014/main" id="{1C2E9430-D962-45DC-B64C-64AD439DA055}"/>
                </a:ext>
              </a:extLst>
            </p:cNvPr>
            <p:cNvPicPr>
              <a:picLocks noChangeAspect="1"/>
            </p:cNvPicPr>
            <p:nvPr/>
          </p:nvPicPr>
          <p:blipFill>
            <a:blip r:embed="rId3"/>
            <a:stretch>
              <a:fillRect/>
            </a:stretch>
          </p:blipFill>
          <p:spPr>
            <a:xfrm>
              <a:off x="7309968" y="2063839"/>
              <a:ext cx="1648496" cy="2730321"/>
            </a:xfrm>
            <a:prstGeom prst="rect">
              <a:avLst/>
            </a:prstGeom>
          </p:spPr>
        </p:pic>
      </p:grpSp>
    </p:spTree>
    <p:extLst>
      <p:ext uri="{BB962C8B-B14F-4D97-AF65-F5344CB8AC3E}">
        <p14:creationId xmlns:p14="http://schemas.microsoft.com/office/powerpoint/2010/main" val="33997554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553673" y="725275"/>
            <a:ext cx="7189366" cy="4600362"/>
          </a:xfrm>
          <a:prstGeom prst="rect">
            <a:avLst/>
          </a:prstGeom>
          <a:noFill/>
        </p:spPr>
        <p:txBody>
          <a:bodyPr wrap="square" lIns="0" tIns="0" rIns="0" bIns="0" rtlCol="0" anchor="ctr">
            <a:spAutoFit/>
          </a:bodyPr>
          <a:lstStyle/>
          <a:p>
            <a:pPr algn="ctr"/>
            <a:r>
              <a:rPr lang="en-US" sz="29894" dirty="0" err="1">
                <a:latin typeface="+mj-lt"/>
              </a:rPr>
              <a:t>a_e</a:t>
            </a:r>
            <a:endParaRPr lang="en-US" sz="2249" dirty="0">
              <a:latin typeface="+mj-lt"/>
            </a:endParaRPr>
          </a:p>
        </p:txBody>
      </p:sp>
      <p:pic>
        <p:nvPicPr>
          <p:cNvPr id="3" name="Picture 2">
            <a:extLst>
              <a:ext uri="{FF2B5EF4-FFF2-40B4-BE49-F238E27FC236}">
                <a16:creationId xmlns:a16="http://schemas.microsoft.com/office/drawing/2014/main" id="{1D1E4E0F-D79C-4D57-8013-B6DE25B6C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937" y="725275"/>
            <a:ext cx="4299813" cy="5987174"/>
          </a:xfrm>
          <a:prstGeom prst="rect">
            <a:avLst/>
          </a:prstGeom>
        </p:spPr>
      </p:pic>
    </p:spTree>
    <p:extLst>
      <p:ext uri="{BB962C8B-B14F-4D97-AF65-F5344CB8AC3E}">
        <p14:creationId xmlns:p14="http://schemas.microsoft.com/office/powerpoint/2010/main" val="16368149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553673" y="725275"/>
            <a:ext cx="7189366" cy="4600362"/>
          </a:xfrm>
          <a:prstGeom prst="rect">
            <a:avLst/>
          </a:prstGeom>
          <a:noFill/>
        </p:spPr>
        <p:txBody>
          <a:bodyPr wrap="square" lIns="0" tIns="0" rIns="0" bIns="0" rtlCol="0" anchor="ctr">
            <a:spAutoFit/>
          </a:bodyPr>
          <a:lstStyle/>
          <a:p>
            <a:pPr algn="ctr"/>
            <a:r>
              <a:rPr lang="en-US" sz="29894" dirty="0" err="1">
                <a:latin typeface="+mj-lt"/>
              </a:rPr>
              <a:t>e_e</a:t>
            </a:r>
            <a:endParaRPr lang="en-US" sz="2249" dirty="0">
              <a:latin typeface="+mj-lt"/>
            </a:endParaRPr>
          </a:p>
        </p:txBody>
      </p:sp>
      <p:pic>
        <p:nvPicPr>
          <p:cNvPr id="3" name="Picture 2">
            <a:extLst>
              <a:ext uri="{FF2B5EF4-FFF2-40B4-BE49-F238E27FC236}">
                <a16:creationId xmlns:a16="http://schemas.microsoft.com/office/drawing/2014/main" id="{3D4E0E6A-7B77-4FC1-B2B3-C2C4E7CAA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181" y="66675"/>
            <a:ext cx="4628546" cy="6442832"/>
          </a:xfrm>
          <a:prstGeom prst="rect">
            <a:avLst/>
          </a:prstGeom>
        </p:spPr>
      </p:pic>
    </p:spTree>
    <p:extLst>
      <p:ext uri="{BB962C8B-B14F-4D97-AF65-F5344CB8AC3E}">
        <p14:creationId xmlns:p14="http://schemas.microsoft.com/office/powerpoint/2010/main" val="17007659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553673" y="725275"/>
            <a:ext cx="7189366" cy="4600362"/>
          </a:xfrm>
          <a:prstGeom prst="rect">
            <a:avLst/>
          </a:prstGeom>
          <a:noFill/>
        </p:spPr>
        <p:txBody>
          <a:bodyPr wrap="square" lIns="0" tIns="0" rIns="0" bIns="0" rtlCol="0" anchor="ctr">
            <a:spAutoFit/>
          </a:bodyPr>
          <a:lstStyle/>
          <a:p>
            <a:pPr algn="ctr"/>
            <a:r>
              <a:rPr lang="en-US" sz="29894" dirty="0" err="1">
                <a:latin typeface="+mj-lt"/>
              </a:rPr>
              <a:t>i_e</a:t>
            </a:r>
            <a:endParaRPr lang="en-US" sz="2249" dirty="0">
              <a:latin typeface="+mj-lt"/>
            </a:endParaRPr>
          </a:p>
        </p:txBody>
      </p:sp>
      <p:grpSp>
        <p:nvGrpSpPr>
          <p:cNvPr id="4" name="Group 3">
            <a:extLst>
              <a:ext uri="{FF2B5EF4-FFF2-40B4-BE49-F238E27FC236}">
                <a16:creationId xmlns:a16="http://schemas.microsoft.com/office/drawing/2014/main" id="{5F1BD0B0-2C4A-4809-AD19-3D87D7233AA0}"/>
              </a:ext>
            </a:extLst>
          </p:cNvPr>
          <p:cNvGrpSpPr/>
          <p:nvPr/>
        </p:nvGrpSpPr>
        <p:grpSpPr>
          <a:xfrm>
            <a:off x="6950672" y="1000812"/>
            <a:ext cx="4812703" cy="4856376"/>
            <a:chOff x="3169247" y="725274"/>
            <a:chExt cx="4812703" cy="4856376"/>
          </a:xfrm>
        </p:grpSpPr>
        <p:pic>
          <p:nvPicPr>
            <p:cNvPr id="2" name="Picture 1">
              <a:extLst>
                <a:ext uri="{FF2B5EF4-FFF2-40B4-BE49-F238E27FC236}">
                  <a16:creationId xmlns:a16="http://schemas.microsoft.com/office/drawing/2014/main" id="{77E713BF-A8B7-4892-BE2B-34C38F7748DD}"/>
                </a:ext>
              </a:extLst>
            </p:cNvPr>
            <p:cNvPicPr>
              <a:picLocks noChangeAspect="1"/>
            </p:cNvPicPr>
            <p:nvPr/>
          </p:nvPicPr>
          <p:blipFill rotWithShape="1">
            <a:blip r:embed="rId2"/>
            <a:srcRect l="28906" t="10576" r="34532" b="25417"/>
            <a:stretch/>
          </p:blipFill>
          <p:spPr>
            <a:xfrm>
              <a:off x="3524250" y="725274"/>
              <a:ext cx="4457700" cy="4389651"/>
            </a:xfrm>
            <a:prstGeom prst="rect">
              <a:avLst/>
            </a:prstGeom>
          </p:spPr>
        </p:pic>
        <p:sp>
          <p:nvSpPr>
            <p:cNvPr id="5" name="Oval 4">
              <a:extLst>
                <a:ext uri="{FF2B5EF4-FFF2-40B4-BE49-F238E27FC236}">
                  <a16:creationId xmlns:a16="http://schemas.microsoft.com/office/drawing/2014/main" id="{2D7D7A6A-D835-4DDD-8737-D41BB070034A}"/>
                </a:ext>
              </a:extLst>
            </p:cNvPr>
            <p:cNvSpPr/>
            <p:nvPr/>
          </p:nvSpPr>
          <p:spPr>
            <a:xfrm>
              <a:off x="3169247" y="4152900"/>
              <a:ext cx="869353" cy="14287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248086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553673" y="725275"/>
            <a:ext cx="7189366" cy="4600362"/>
          </a:xfrm>
          <a:prstGeom prst="rect">
            <a:avLst/>
          </a:prstGeom>
          <a:noFill/>
        </p:spPr>
        <p:txBody>
          <a:bodyPr wrap="square" lIns="0" tIns="0" rIns="0" bIns="0" rtlCol="0" anchor="ctr">
            <a:spAutoFit/>
          </a:bodyPr>
          <a:lstStyle/>
          <a:p>
            <a:pPr algn="ctr"/>
            <a:r>
              <a:rPr lang="en-US" sz="29894" dirty="0" err="1">
                <a:latin typeface="+mj-lt"/>
              </a:rPr>
              <a:t>o_e</a:t>
            </a:r>
            <a:endParaRPr lang="en-US" sz="2249" dirty="0">
              <a:latin typeface="+mj-lt"/>
            </a:endParaRPr>
          </a:p>
        </p:txBody>
      </p:sp>
      <p:grpSp>
        <p:nvGrpSpPr>
          <p:cNvPr id="5" name="Group 4">
            <a:extLst>
              <a:ext uri="{FF2B5EF4-FFF2-40B4-BE49-F238E27FC236}">
                <a16:creationId xmlns:a16="http://schemas.microsoft.com/office/drawing/2014/main" id="{37F4DF03-D5D3-4F31-9D42-985B8A6E34BE}"/>
              </a:ext>
            </a:extLst>
          </p:cNvPr>
          <p:cNvGrpSpPr/>
          <p:nvPr/>
        </p:nvGrpSpPr>
        <p:grpSpPr>
          <a:xfrm>
            <a:off x="6887848" y="1078862"/>
            <a:ext cx="4655229" cy="4246775"/>
            <a:chOff x="7743039" y="1418538"/>
            <a:chExt cx="3895288" cy="3553512"/>
          </a:xfrm>
        </p:grpSpPr>
        <p:pic>
          <p:nvPicPr>
            <p:cNvPr id="2" name="Picture 1">
              <a:extLst>
                <a:ext uri="{FF2B5EF4-FFF2-40B4-BE49-F238E27FC236}">
                  <a16:creationId xmlns:a16="http://schemas.microsoft.com/office/drawing/2014/main" id="{8020E489-9AAF-4218-A1A1-90F9B6D5D472}"/>
                </a:ext>
              </a:extLst>
            </p:cNvPr>
            <p:cNvPicPr>
              <a:picLocks noChangeAspect="1"/>
            </p:cNvPicPr>
            <p:nvPr/>
          </p:nvPicPr>
          <p:blipFill rotWithShape="1">
            <a:blip r:embed="rId2"/>
            <a:srcRect l="51094" t="16667" r="18281" b="42917"/>
            <a:stretch/>
          </p:blipFill>
          <p:spPr>
            <a:xfrm>
              <a:off x="7904527" y="2200275"/>
              <a:ext cx="3733800" cy="2771775"/>
            </a:xfrm>
            <a:prstGeom prst="rect">
              <a:avLst/>
            </a:prstGeom>
          </p:spPr>
        </p:pic>
        <p:sp>
          <p:nvSpPr>
            <p:cNvPr id="7" name="Oval 6">
              <a:extLst>
                <a:ext uri="{FF2B5EF4-FFF2-40B4-BE49-F238E27FC236}">
                  <a16:creationId xmlns:a16="http://schemas.microsoft.com/office/drawing/2014/main" id="{213030EC-6AE8-4262-9C67-A9EB42B78AAA}"/>
                </a:ext>
              </a:extLst>
            </p:cNvPr>
            <p:cNvSpPr/>
            <p:nvPr/>
          </p:nvSpPr>
          <p:spPr>
            <a:xfrm>
              <a:off x="7743039" y="1418538"/>
              <a:ext cx="869353" cy="14287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533515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553673" y="725275"/>
            <a:ext cx="7189366" cy="4600362"/>
          </a:xfrm>
          <a:prstGeom prst="rect">
            <a:avLst/>
          </a:prstGeom>
          <a:noFill/>
        </p:spPr>
        <p:txBody>
          <a:bodyPr wrap="square" lIns="0" tIns="0" rIns="0" bIns="0" rtlCol="0" anchor="ctr">
            <a:spAutoFit/>
          </a:bodyPr>
          <a:lstStyle/>
          <a:p>
            <a:pPr algn="ctr"/>
            <a:r>
              <a:rPr lang="en-US" sz="29894" dirty="0" err="1">
                <a:latin typeface="+mj-lt"/>
              </a:rPr>
              <a:t>u_e</a:t>
            </a:r>
            <a:endParaRPr lang="en-US" sz="2249" dirty="0">
              <a:latin typeface="+mj-lt"/>
            </a:endParaRPr>
          </a:p>
        </p:txBody>
      </p:sp>
      <p:pic>
        <p:nvPicPr>
          <p:cNvPr id="2" name="Picture 1">
            <a:extLst>
              <a:ext uri="{FF2B5EF4-FFF2-40B4-BE49-F238E27FC236}">
                <a16:creationId xmlns:a16="http://schemas.microsoft.com/office/drawing/2014/main" id="{D205FDB6-DEB5-4B33-B7CC-92793806953D}"/>
              </a:ext>
            </a:extLst>
          </p:cNvPr>
          <p:cNvPicPr>
            <a:picLocks noChangeAspect="1"/>
          </p:cNvPicPr>
          <p:nvPr/>
        </p:nvPicPr>
        <p:blipFill>
          <a:blip r:embed="rId2"/>
          <a:stretch>
            <a:fillRect/>
          </a:stretch>
        </p:blipFill>
        <p:spPr>
          <a:xfrm>
            <a:off x="7286624" y="1405643"/>
            <a:ext cx="4196083" cy="5026359"/>
          </a:xfrm>
          <a:prstGeom prst="rect">
            <a:avLst/>
          </a:prstGeom>
        </p:spPr>
      </p:pic>
    </p:spTree>
    <p:extLst>
      <p:ext uri="{BB962C8B-B14F-4D97-AF65-F5344CB8AC3E}">
        <p14:creationId xmlns:p14="http://schemas.microsoft.com/office/powerpoint/2010/main" val="10564925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64B8B3-385F-324C-B751-ACCBFD7A55CC}"/>
              </a:ext>
            </a:extLst>
          </p:cNvPr>
          <p:cNvSpPr txBox="1"/>
          <p:nvPr/>
        </p:nvSpPr>
        <p:spPr>
          <a:xfrm>
            <a:off x="4373926" y="42040"/>
            <a:ext cx="3444213" cy="830997"/>
          </a:xfrm>
          <a:prstGeom prst="rect">
            <a:avLst/>
          </a:prstGeom>
          <a:noFill/>
        </p:spPr>
        <p:txBody>
          <a:bodyPr wrap="none" rtlCol="0">
            <a:spAutoFit/>
          </a:bodyPr>
          <a:lstStyle/>
          <a:p>
            <a:pPr algn="ctr"/>
            <a:r>
              <a:rPr lang="en-US" sz="4800" dirty="0">
                <a:latin typeface="Sassoon Infant Rg" panose="02000603020000020003" pitchFamily="2" charset="0"/>
              </a:rPr>
              <a:t>Split Digraph</a:t>
            </a:r>
          </a:p>
        </p:txBody>
      </p:sp>
      <p:pic>
        <p:nvPicPr>
          <p:cNvPr id="3" name="Picture 2" descr="A picture containing circle&#10;&#10;Description automatically generated">
            <a:extLst>
              <a:ext uri="{FF2B5EF4-FFF2-40B4-BE49-F238E27FC236}">
                <a16:creationId xmlns:a16="http://schemas.microsoft.com/office/drawing/2014/main" id="{7C556F1C-575D-094C-9747-35D978C7C67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223942" y="3651069"/>
            <a:ext cx="5995853" cy="2547257"/>
          </a:xfrm>
          <a:prstGeom prst="rect">
            <a:avLst/>
          </a:prstGeom>
        </p:spPr>
      </p:pic>
      <p:sp>
        <p:nvSpPr>
          <p:cNvPr id="4" name="Rectangle 3">
            <a:extLst>
              <a:ext uri="{FF2B5EF4-FFF2-40B4-BE49-F238E27FC236}">
                <a16:creationId xmlns:a16="http://schemas.microsoft.com/office/drawing/2014/main" id="{E4CC9F69-1FFF-48A0-8C1F-297A941756F0}"/>
              </a:ext>
            </a:extLst>
          </p:cNvPr>
          <p:cNvSpPr/>
          <p:nvPr/>
        </p:nvSpPr>
        <p:spPr>
          <a:xfrm>
            <a:off x="3022779" y="1083904"/>
            <a:ext cx="8702495" cy="1569660"/>
          </a:xfrm>
          <a:prstGeom prst="rect">
            <a:avLst/>
          </a:prstGeom>
        </p:spPr>
        <p:txBody>
          <a:bodyPr wrap="square">
            <a:spAutoFit/>
          </a:bodyPr>
          <a:lstStyle/>
          <a:p>
            <a:pPr lvl="0">
              <a:defRPr/>
            </a:pPr>
            <a:r>
              <a:rPr lang="en-US" sz="3200" dirty="0">
                <a:ea typeface="Helvetica Neue" panose="02000503000000020004" pitchFamily="2" charset="0"/>
                <a:cs typeface="Helvetica Neue" panose="02000503000000020004" pitchFamily="2" charset="0"/>
              </a:rPr>
              <a:t>The split digraph is where the ‘e’, usually at the end of a word, changes the vowel sound in the middle of the word to it’s letter name.</a:t>
            </a:r>
          </a:p>
        </p:txBody>
      </p:sp>
      <p:sp>
        <p:nvSpPr>
          <p:cNvPr id="11" name="Speech Bubble: Rectangle with Corners Rounded 10">
            <a:extLst>
              <a:ext uri="{FF2B5EF4-FFF2-40B4-BE49-F238E27FC236}">
                <a16:creationId xmlns:a16="http://schemas.microsoft.com/office/drawing/2014/main" id="{99D75FD8-EA67-4B8D-A096-AAC8D6674893}"/>
              </a:ext>
            </a:extLst>
          </p:cNvPr>
          <p:cNvSpPr/>
          <p:nvPr/>
        </p:nvSpPr>
        <p:spPr>
          <a:xfrm>
            <a:off x="200039" y="2086707"/>
            <a:ext cx="2471864" cy="2283992"/>
          </a:xfrm>
          <a:prstGeom prst="wedgeRoundRectCallout">
            <a:avLst>
              <a:gd name="adj1" fmla="val 75136"/>
              <a:gd name="adj2" fmla="val 36181"/>
              <a:gd name="adj3" fmla="val 16667"/>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When two vowels go out walking, the first one does the talking!</a:t>
            </a:r>
            <a:endParaRPr lang="en-GB" sz="2400" dirty="0"/>
          </a:p>
        </p:txBody>
      </p:sp>
      <p:pic>
        <p:nvPicPr>
          <p:cNvPr id="7" name="Picture 6">
            <a:extLst>
              <a:ext uri="{FF2B5EF4-FFF2-40B4-BE49-F238E27FC236}">
                <a16:creationId xmlns:a16="http://schemas.microsoft.com/office/drawing/2014/main" id="{002062D0-28F6-43C4-A3CB-8393CEC2D5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1727" y="2864431"/>
            <a:ext cx="2632215" cy="3723077"/>
          </a:xfrm>
          <a:prstGeom prst="rect">
            <a:avLst/>
          </a:prstGeom>
        </p:spPr>
      </p:pic>
    </p:spTree>
    <p:extLst>
      <p:ext uri="{BB962C8B-B14F-4D97-AF65-F5344CB8AC3E}">
        <p14:creationId xmlns:p14="http://schemas.microsoft.com/office/powerpoint/2010/main" val="3948069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049F93-CCFB-324B-AE95-8437B722D02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6015" y="2493916"/>
            <a:ext cx="4583936" cy="4062549"/>
          </a:xfrm>
          <a:prstGeom prst="rect">
            <a:avLst/>
          </a:prstGeom>
        </p:spPr>
      </p:pic>
      <p:pic>
        <p:nvPicPr>
          <p:cNvPr id="3" name="Picture 2">
            <a:extLst>
              <a:ext uri="{FF2B5EF4-FFF2-40B4-BE49-F238E27FC236}">
                <a16:creationId xmlns:a16="http://schemas.microsoft.com/office/drawing/2014/main" id="{60EB751D-6537-0A40-8578-F9965A3BB1BE}"/>
              </a:ext>
            </a:extLst>
          </p:cNvPr>
          <p:cNvPicPr>
            <a:picLocks noChangeAspect="1"/>
          </p:cNvPicPr>
          <p:nvPr/>
        </p:nvPicPr>
        <p:blipFill>
          <a:blip r:embed="rId5"/>
          <a:stretch>
            <a:fillRect/>
          </a:stretch>
        </p:blipFill>
        <p:spPr>
          <a:xfrm>
            <a:off x="1765483" y="588916"/>
            <a:ext cx="1905000" cy="1905000"/>
          </a:xfrm>
          <a:prstGeom prst="rect">
            <a:avLst/>
          </a:prstGeom>
        </p:spPr>
      </p:pic>
      <p:grpSp>
        <p:nvGrpSpPr>
          <p:cNvPr id="12" name="Group 11">
            <a:extLst>
              <a:ext uri="{FF2B5EF4-FFF2-40B4-BE49-F238E27FC236}">
                <a16:creationId xmlns:a16="http://schemas.microsoft.com/office/drawing/2014/main" id="{C4D5E069-7221-4FC6-8C0A-752C428DA776}"/>
              </a:ext>
            </a:extLst>
          </p:cNvPr>
          <p:cNvGrpSpPr/>
          <p:nvPr/>
        </p:nvGrpSpPr>
        <p:grpSpPr>
          <a:xfrm>
            <a:off x="8593584" y="987038"/>
            <a:ext cx="3048113" cy="2209579"/>
            <a:chOff x="7729925" y="1238542"/>
            <a:chExt cx="4036060" cy="2925742"/>
          </a:xfrm>
        </p:grpSpPr>
        <p:pic>
          <p:nvPicPr>
            <p:cNvPr id="4" name="Picture 3">
              <a:extLst>
                <a:ext uri="{FF2B5EF4-FFF2-40B4-BE49-F238E27FC236}">
                  <a16:creationId xmlns:a16="http://schemas.microsoft.com/office/drawing/2014/main" id="{940B6AF3-7F0E-0A47-99C3-7E3C2B6E76C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29925" y="1238542"/>
              <a:ext cx="3530600" cy="2647950"/>
            </a:xfrm>
            <a:prstGeom prst="rect">
              <a:avLst/>
            </a:prstGeom>
          </p:spPr>
        </p:pic>
        <p:pic>
          <p:nvPicPr>
            <p:cNvPr id="5" name="Picture 4">
              <a:extLst>
                <a:ext uri="{FF2B5EF4-FFF2-40B4-BE49-F238E27FC236}">
                  <a16:creationId xmlns:a16="http://schemas.microsoft.com/office/drawing/2014/main" id="{BF52CB8F-8457-8045-8ABB-405E0DE41C6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344728" y="2746964"/>
              <a:ext cx="1421257" cy="1417320"/>
            </a:xfrm>
            <a:prstGeom prst="rect">
              <a:avLst/>
            </a:prstGeom>
          </p:spPr>
        </p:pic>
      </p:grpSp>
      <p:pic>
        <p:nvPicPr>
          <p:cNvPr id="6" name="Picture 5">
            <a:extLst>
              <a:ext uri="{FF2B5EF4-FFF2-40B4-BE49-F238E27FC236}">
                <a16:creationId xmlns:a16="http://schemas.microsoft.com/office/drawing/2014/main" id="{14852037-A898-7E4A-8AAB-91082DDA9666}"/>
              </a:ext>
            </a:extLst>
          </p:cNvPr>
          <p:cNvPicPr>
            <a:picLocks noChangeAspect="1"/>
          </p:cNvPicPr>
          <p:nvPr/>
        </p:nvPicPr>
        <p:blipFill>
          <a:blip r:embed="rId8"/>
          <a:stretch>
            <a:fillRect/>
          </a:stretch>
        </p:blipFill>
        <p:spPr>
          <a:xfrm>
            <a:off x="5609361" y="3132675"/>
            <a:ext cx="4093573" cy="2497773"/>
          </a:xfrm>
          <a:prstGeom prst="rect">
            <a:avLst/>
          </a:prstGeom>
        </p:spPr>
      </p:pic>
      <p:pic>
        <p:nvPicPr>
          <p:cNvPr id="19" name="Picture 18">
            <a:extLst>
              <a:ext uri="{FF2B5EF4-FFF2-40B4-BE49-F238E27FC236}">
                <a16:creationId xmlns:a16="http://schemas.microsoft.com/office/drawing/2014/main" id="{E5F3FCF3-3B33-9942-891A-5E652C777F0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817898" y="4213128"/>
            <a:ext cx="1421257" cy="1417320"/>
          </a:xfrm>
          <a:prstGeom prst="rect">
            <a:avLst/>
          </a:prstGeom>
        </p:spPr>
      </p:pic>
      <p:sp>
        <p:nvSpPr>
          <p:cNvPr id="7" name="Rectangle 6">
            <a:extLst>
              <a:ext uri="{FF2B5EF4-FFF2-40B4-BE49-F238E27FC236}">
                <a16:creationId xmlns:a16="http://schemas.microsoft.com/office/drawing/2014/main" id="{D0BD8DC3-85D4-4A30-AE1A-0B811FB7AA76}"/>
              </a:ext>
            </a:extLst>
          </p:cNvPr>
          <p:cNvSpPr/>
          <p:nvPr/>
        </p:nvSpPr>
        <p:spPr>
          <a:xfrm>
            <a:off x="0" y="404250"/>
            <a:ext cx="4166736" cy="707886"/>
          </a:xfrm>
          <a:prstGeom prst="rect">
            <a:avLst/>
          </a:prstGeom>
        </p:spPr>
        <p:txBody>
          <a:bodyPr wrap="square">
            <a:spAutoFit/>
          </a:bodyPr>
          <a:lstStyle/>
          <a:p>
            <a:pPr lvl="0">
              <a:defRPr/>
            </a:pPr>
            <a:r>
              <a:rPr lang="en-US" sz="2000" dirty="0"/>
              <a:t>There are 26 letters</a:t>
            </a:r>
          </a:p>
          <a:p>
            <a:pPr lvl="0">
              <a:defRPr/>
            </a:pPr>
            <a:r>
              <a:rPr lang="en-US" sz="2000" dirty="0"/>
              <a:t>in the alphabet.</a:t>
            </a:r>
          </a:p>
        </p:txBody>
      </p:sp>
      <p:sp>
        <p:nvSpPr>
          <p:cNvPr id="9" name="Rectangle 8">
            <a:extLst>
              <a:ext uri="{FF2B5EF4-FFF2-40B4-BE49-F238E27FC236}">
                <a16:creationId xmlns:a16="http://schemas.microsoft.com/office/drawing/2014/main" id="{D5108ADE-B91D-4708-915B-8ACEE90CA45E}"/>
              </a:ext>
            </a:extLst>
          </p:cNvPr>
          <p:cNvSpPr/>
          <p:nvPr/>
        </p:nvSpPr>
        <p:spPr>
          <a:xfrm>
            <a:off x="6237846" y="1227552"/>
            <a:ext cx="2666380" cy="1323439"/>
          </a:xfrm>
          <a:prstGeom prst="rect">
            <a:avLst/>
          </a:prstGeom>
        </p:spPr>
        <p:txBody>
          <a:bodyPr wrap="square">
            <a:spAutoFit/>
          </a:bodyPr>
          <a:lstStyle/>
          <a:p>
            <a:pPr lvl="0">
              <a:defRPr/>
            </a:pPr>
            <a:r>
              <a:rPr lang="en-US" sz="2000" dirty="0"/>
              <a:t>40+ phonemes or sounds in the English language, accounting for regional dialects.</a:t>
            </a:r>
          </a:p>
        </p:txBody>
      </p:sp>
      <p:sp>
        <p:nvSpPr>
          <p:cNvPr id="11" name="Rectangle 10">
            <a:extLst>
              <a:ext uri="{FF2B5EF4-FFF2-40B4-BE49-F238E27FC236}">
                <a16:creationId xmlns:a16="http://schemas.microsoft.com/office/drawing/2014/main" id="{668CDD61-B2EB-45DC-A928-16CF64D1288E}"/>
              </a:ext>
            </a:extLst>
          </p:cNvPr>
          <p:cNvSpPr/>
          <p:nvPr/>
        </p:nvSpPr>
        <p:spPr>
          <a:xfrm>
            <a:off x="4838330" y="5738563"/>
            <a:ext cx="7113896" cy="1015663"/>
          </a:xfrm>
          <a:prstGeom prst="rect">
            <a:avLst/>
          </a:prstGeom>
        </p:spPr>
        <p:txBody>
          <a:bodyPr wrap="square">
            <a:spAutoFit/>
          </a:bodyPr>
          <a:lstStyle/>
          <a:p>
            <a:pPr lvl="0">
              <a:defRPr/>
            </a:pPr>
            <a:r>
              <a:rPr lang="en-US" sz="2000" dirty="0"/>
              <a:t>Over 200 graphemes or written representations of these sounds.  Sounds or phonemes can have one or more grapheme for example the sound s can be spelt with an ’s’ or a ‘c’.</a:t>
            </a:r>
          </a:p>
        </p:txBody>
      </p:sp>
      <p:sp>
        <p:nvSpPr>
          <p:cNvPr id="14" name="TextBox 13">
            <a:extLst>
              <a:ext uri="{FF2B5EF4-FFF2-40B4-BE49-F238E27FC236}">
                <a16:creationId xmlns:a16="http://schemas.microsoft.com/office/drawing/2014/main" id="{77CF9E39-8728-45D2-8EEF-11F08954A504}"/>
              </a:ext>
            </a:extLst>
          </p:cNvPr>
          <p:cNvSpPr txBox="1"/>
          <p:nvPr/>
        </p:nvSpPr>
        <p:spPr>
          <a:xfrm>
            <a:off x="0" y="12344"/>
            <a:ext cx="12192001" cy="769441"/>
          </a:xfrm>
          <a:prstGeom prst="rect">
            <a:avLst/>
          </a:prstGeom>
          <a:noFill/>
        </p:spPr>
        <p:txBody>
          <a:bodyPr wrap="square" rtlCol="0">
            <a:spAutoFit/>
          </a:bodyPr>
          <a:lstStyle/>
          <a:p>
            <a:pPr algn="ctr"/>
            <a:r>
              <a:rPr lang="en-US" sz="4400" dirty="0"/>
              <a:t>The English Language</a:t>
            </a:r>
          </a:p>
        </p:txBody>
      </p:sp>
    </p:spTree>
    <p:custDataLst>
      <p:tags r:id="rId1"/>
    </p:custDataLst>
    <p:extLst>
      <p:ext uri="{BB962C8B-B14F-4D97-AF65-F5344CB8AC3E}">
        <p14:creationId xmlns:p14="http://schemas.microsoft.com/office/powerpoint/2010/main" val="112963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30353" y="1095153"/>
            <a:ext cx="184731" cy="369332"/>
          </a:xfrm>
          <a:prstGeom prst="rect">
            <a:avLst/>
          </a:prstGeom>
          <a:noFill/>
        </p:spPr>
        <p:txBody>
          <a:bodyPr wrap="none" rtlCol="0">
            <a:spAutoFit/>
          </a:bodyPr>
          <a:lstStyle/>
          <a:p>
            <a:pPr>
              <a:defRPr/>
            </a:pPr>
            <a:endParaRPr lang="en-US">
              <a:solidFill>
                <a:prstClr val="black"/>
              </a:solidFill>
            </a:endParaRPr>
          </a:p>
        </p:txBody>
      </p:sp>
      <p:sp>
        <p:nvSpPr>
          <p:cNvPr id="4" name="TextBox 3"/>
          <p:cNvSpPr txBox="1"/>
          <p:nvPr/>
        </p:nvSpPr>
        <p:spPr>
          <a:xfrm>
            <a:off x="1524000" y="570000"/>
            <a:ext cx="9144000" cy="1538883"/>
          </a:xfrm>
          <a:prstGeom prst="rect">
            <a:avLst/>
          </a:prstGeom>
          <a:noFill/>
        </p:spPr>
        <p:txBody>
          <a:bodyPr wrap="square" rtlCol="0" anchor="ctr">
            <a:spAutoFit/>
          </a:bodyPr>
          <a:lstStyle/>
          <a:p>
            <a:pPr algn="ctr">
              <a:defRPr/>
            </a:pPr>
            <a:r>
              <a:rPr lang="en-US" sz="5400" b="1" dirty="0">
                <a:solidFill>
                  <a:prstClr val="black"/>
                </a:solidFill>
                <a:ea typeface="Segoe UI Black" charset="0"/>
                <a:cs typeface="Segoe UI Black" charset="0"/>
              </a:rPr>
              <a:t>Alternative Pronunciations</a:t>
            </a:r>
          </a:p>
          <a:p>
            <a:pPr algn="ctr">
              <a:defRPr/>
            </a:pPr>
            <a:r>
              <a:rPr lang="en-US" sz="4000" b="1" dirty="0">
                <a:solidFill>
                  <a:prstClr val="black"/>
                </a:solidFill>
                <a:ea typeface="Segoe UI Black" charset="0"/>
                <a:cs typeface="Segoe UI Black" charset="0"/>
              </a:rPr>
              <a:t>Examples:</a:t>
            </a:r>
          </a:p>
        </p:txBody>
      </p:sp>
      <p:sp>
        <p:nvSpPr>
          <p:cNvPr id="8" name="TextBox 7"/>
          <p:cNvSpPr txBox="1"/>
          <p:nvPr/>
        </p:nvSpPr>
        <p:spPr>
          <a:xfrm>
            <a:off x="1116650" y="2666666"/>
            <a:ext cx="9958699" cy="3293209"/>
          </a:xfrm>
          <a:prstGeom prst="rect">
            <a:avLst/>
          </a:prstGeom>
          <a:noFill/>
        </p:spPr>
        <p:txBody>
          <a:bodyPr wrap="square" rtlCol="0" anchor="ctr">
            <a:spAutoFit/>
          </a:bodyPr>
          <a:lstStyle/>
          <a:p>
            <a:pPr algn="ctr">
              <a:defRPr/>
            </a:pPr>
            <a:r>
              <a:rPr lang="en-US" sz="4400" b="1" dirty="0">
                <a:solidFill>
                  <a:srgbClr val="FF33CC"/>
                </a:solidFill>
                <a:ea typeface="Segoe UI Black" charset="0"/>
                <a:cs typeface="Segoe UI Black" charset="0"/>
              </a:rPr>
              <a:t>a </a:t>
            </a:r>
            <a:r>
              <a:rPr lang="en-US" sz="4400" b="1" dirty="0">
                <a:solidFill>
                  <a:prstClr val="black"/>
                </a:solidFill>
                <a:ea typeface="Segoe UI Black" charset="0"/>
                <a:cs typeface="Segoe UI Black" charset="0"/>
              </a:rPr>
              <a:t>as in </a:t>
            </a:r>
            <a:r>
              <a:rPr lang="en-US" sz="4400" b="1" dirty="0">
                <a:solidFill>
                  <a:srgbClr val="FF33CC"/>
                </a:solidFill>
                <a:ea typeface="Segoe UI Black" charset="0"/>
                <a:cs typeface="Segoe UI Black" charset="0"/>
              </a:rPr>
              <a:t>hat</a:t>
            </a:r>
            <a:r>
              <a:rPr lang="en-US" sz="4400" b="1" dirty="0">
                <a:solidFill>
                  <a:prstClr val="black"/>
                </a:solidFill>
                <a:ea typeface="Segoe UI Black" charset="0"/>
                <a:cs typeface="Segoe UI Black" charset="0"/>
              </a:rPr>
              <a:t>, </a:t>
            </a:r>
            <a:r>
              <a:rPr lang="en-US" sz="4400" b="1" dirty="0">
                <a:solidFill>
                  <a:srgbClr val="FF33CC"/>
                </a:solidFill>
                <a:ea typeface="Segoe UI Black" charset="0"/>
                <a:cs typeface="Segoe UI Black" charset="0"/>
              </a:rPr>
              <a:t>acorn</a:t>
            </a:r>
            <a:r>
              <a:rPr lang="en-US" sz="4400" b="1" dirty="0">
                <a:solidFill>
                  <a:prstClr val="black"/>
                </a:solidFill>
                <a:ea typeface="Segoe UI Black" charset="0"/>
                <a:cs typeface="Segoe UI Black" charset="0"/>
              </a:rPr>
              <a:t> or </a:t>
            </a:r>
            <a:r>
              <a:rPr lang="en-US" sz="4400" b="1" dirty="0">
                <a:solidFill>
                  <a:srgbClr val="FF33CC"/>
                </a:solidFill>
                <a:ea typeface="Segoe UI Black" charset="0"/>
                <a:cs typeface="Segoe UI Black" charset="0"/>
              </a:rPr>
              <a:t>fast</a:t>
            </a:r>
          </a:p>
          <a:p>
            <a:pPr algn="ctr">
              <a:defRPr/>
            </a:pPr>
            <a:r>
              <a:rPr lang="en-US" sz="4400" b="1" dirty="0">
                <a:solidFill>
                  <a:srgbClr val="FF33CC"/>
                </a:solidFill>
                <a:ea typeface="Segoe UI Black" charset="0"/>
                <a:cs typeface="Segoe UI Black" charset="0"/>
              </a:rPr>
              <a:t>e</a:t>
            </a:r>
            <a:r>
              <a:rPr lang="en-US" sz="4400" b="1" dirty="0">
                <a:solidFill>
                  <a:prstClr val="black"/>
                </a:solidFill>
                <a:ea typeface="Segoe UI Black" charset="0"/>
                <a:cs typeface="Segoe UI Black" charset="0"/>
              </a:rPr>
              <a:t> as in </a:t>
            </a:r>
            <a:r>
              <a:rPr lang="en-US" sz="4400" b="1" dirty="0">
                <a:solidFill>
                  <a:srgbClr val="FF33CC"/>
                </a:solidFill>
                <a:ea typeface="Segoe UI Black" charset="0"/>
                <a:cs typeface="Segoe UI Black" charset="0"/>
              </a:rPr>
              <a:t>bed</a:t>
            </a:r>
            <a:r>
              <a:rPr lang="en-US" sz="4400" b="1" dirty="0">
                <a:solidFill>
                  <a:prstClr val="black"/>
                </a:solidFill>
                <a:ea typeface="Segoe UI Black" charset="0"/>
                <a:cs typeface="Segoe UI Black" charset="0"/>
              </a:rPr>
              <a:t> or </a:t>
            </a:r>
            <a:r>
              <a:rPr lang="en-US" sz="4400" b="1" dirty="0">
                <a:solidFill>
                  <a:srgbClr val="FF33CC"/>
                </a:solidFill>
                <a:ea typeface="Segoe UI Black" charset="0"/>
                <a:cs typeface="Segoe UI Black" charset="0"/>
              </a:rPr>
              <a:t>he</a:t>
            </a:r>
          </a:p>
          <a:p>
            <a:pPr algn="ctr">
              <a:defRPr/>
            </a:pPr>
            <a:r>
              <a:rPr lang="en-US" sz="4000" b="1" dirty="0" err="1">
                <a:solidFill>
                  <a:srgbClr val="FF33CC"/>
                </a:solidFill>
                <a:ea typeface="Segoe UI Black" charset="0"/>
                <a:cs typeface="Segoe UI Black" charset="0"/>
              </a:rPr>
              <a:t>i</a:t>
            </a:r>
            <a:r>
              <a:rPr lang="en-US" sz="4000" b="1" dirty="0">
                <a:solidFill>
                  <a:srgbClr val="FF0000"/>
                </a:solidFill>
                <a:ea typeface="Segoe UI Black" charset="0"/>
                <a:cs typeface="Segoe UI Black" charset="0"/>
              </a:rPr>
              <a:t> </a:t>
            </a:r>
            <a:r>
              <a:rPr lang="en-US" sz="4000" b="1" dirty="0">
                <a:ea typeface="Segoe UI Black" charset="0"/>
                <a:cs typeface="Segoe UI Black" charset="0"/>
              </a:rPr>
              <a:t>as in </a:t>
            </a:r>
            <a:r>
              <a:rPr lang="en-US" sz="4000" b="1" dirty="0">
                <a:solidFill>
                  <a:srgbClr val="FF33CC"/>
                </a:solidFill>
                <a:ea typeface="Segoe UI Black" charset="0"/>
                <a:cs typeface="Segoe UI Black" charset="0"/>
              </a:rPr>
              <a:t>tin</a:t>
            </a:r>
            <a:r>
              <a:rPr lang="en-US" sz="4000" b="1" dirty="0">
                <a:solidFill>
                  <a:srgbClr val="FF0000"/>
                </a:solidFill>
                <a:ea typeface="Segoe UI Black" charset="0"/>
                <a:cs typeface="Segoe UI Black" charset="0"/>
              </a:rPr>
              <a:t> </a:t>
            </a:r>
            <a:r>
              <a:rPr lang="en-US" sz="4000" b="1" dirty="0">
                <a:ea typeface="Segoe UI Black" charset="0"/>
                <a:cs typeface="Segoe UI Black" charset="0"/>
              </a:rPr>
              <a:t>or</a:t>
            </a:r>
            <a:r>
              <a:rPr lang="en-US" sz="4000" b="1" dirty="0">
                <a:solidFill>
                  <a:srgbClr val="FF0000"/>
                </a:solidFill>
                <a:ea typeface="Segoe UI Black" charset="0"/>
                <a:cs typeface="Segoe UI Black" charset="0"/>
              </a:rPr>
              <a:t> </a:t>
            </a:r>
            <a:r>
              <a:rPr lang="en-US" sz="4000" b="1" dirty="0">
                <a:solidFill>
                  <a:srgbClr val="FF33CC"/>
                </a:solidFill>
                <a:ea typeface="Segoe UI Black" charset="0"/>
                <a:cs typeface="Segoe UI Black" charset="0"/>
              </a:rPr>
              <a:t>mind</a:t>
            </a:r>
          </a:p>
          <a:p>
            <a:pPr algn="ctr">
              <a:defRPr/>
            </a:pPr>
            <a:r>
              <a:rPr lang="en-US" sz="4000" b="1" dirty="0">
                <a:solidFill>
                  <a:srgbClr val="FF33CC"/>
                </a:solidFill>
                <a:ea typeface="Segoe UI Black" charset="0"/>
                <a:cs typeface="Segoe UI Black" charset="0"/>
              </a:rPr>
              <a:t>o</a:t>
            </a:r>
            <a:r>
              <a:rPr lang="en-US" sz="4000" b="1" dirty="0">
                <a:solidFill>
                  <a:srgbClr val="FF0000"/>
                </a:solidFill>
                <a:ea typeface="Segoe UI Black" charset="0"/>
                <a:cs typeface="Segoe UI Black" charset="0"/>
              </a:rPr>
              <a:t> </a:t>
            </a:r>
            <a:r>
              <a:rPr lang="en-US" sz="4000" b="1" dirty="0">
                <a:ea typeface="Segoe UI Black" charset="0"/>
                <a:cs typeface="Segoe UI Black" charset="0"/>
              </a:rPr>
              <a:t>as in </a:t>
            </a:r>
            <a:r>
              <a:rPr lang="en-US" sz="4000" b="1" dirty="0">
                <a:solidFill>
                  <a:srgbClr val="FF33CC"/>
                </a:solidFill>
                <a:ea typeface="Segoe UI Black" charset="0"/>
                <a:cs typeface="Segoe UI Black" charset="0"/>
              </a:rPr>
              <a:t>hot</a:t>
            </a:r>
            <a:r>
              <a:rPr lang="en-US" sz="4000" b="1" dirty="0">
                <a:solidFill>
                  <a:srgbClr val="FF0000"/>
                </a:solidFill>
                <a:ea typeface="Segoe UI Black" charset="0"/>
                <a:cs typeface="Segoe UI Black" charset="0"/>
              </a:rPr>
              <a:t> </a:t>
            </a:r>
            <a:r>
              <a:rPr lang="en-US" sz="4000" b="1" dirty="0">
                <a:ea typeface="Segoe UI Black" charset="0"/>
                <a:cs typeface="Segoe UI Black" charset="0"/>
              </a:rPr>
              <a:t>or</a:t>
            </a:r>
            <a:r>
              <a:rPr lang="en-US" sz="4000" b="1" dirty="0">
                <a:solidFill>
                  <a:srgbClr val="FF0000"/>
                </a:solidFill>
                <a:ea typeface="Segoe UI Black" charset="0"/>
                <a:cs typeface="Segoe UI Black" charset="0"/>
              </a:rPr>
              <a:t> </a:t>
            </a:r>
            <a:r>
              <a:rPr lang="en-US" sz="4000" b="1" dirty="0">
                <a:solidFill>
                  <a:srgbClr val="FF33CC"/>
                </a:solidFill>
                <a:ea typeface="Segoe UI Black" charset="0"/>
                <a:cs typeface="Segoe UI Black" charset="0"/>
              </a:rPr>
              <a:t>no</a:t>
            </a:r>
          </a:p>
          <a:p>
            <a:pPr algn="ctr">
              <a:defRPr/>
            </a:pPr>
            <a:r>
              <a:rPr lang="en-US" sz="4000" b="1" dirty="0">
                <a:solidFill>
                  <a:srgbClr val="FF33CC"/>
                </a:solidFill>
                <a:ea typeface="Segoe UI Black" charset="0"/>
                <a:cs typeface="Segoe UI Black" charset="0"/>
              </a:rPr>
              <a:t>u (south) </a:t>
            </a:r>
            <a:r>
              <a:rPr lang="en-US" sz="4000" b="1" dirty="0">
                <a:ea typeface="Segoe UI Black" charset="0"/>
                <a:cs typeface="Segoe UI Black" charset="0"/>
              </a:rPr>
              <a:t>as in </a:t>
            </a:r>
            <a:r>
              <a:rPr lang="en-US" sz="4000" b="1" dirty="0">
                <a:solidFill>
                  <a:srgbClr val="FF33CC"/>
                </a:solidFill>
                <a:ea typeface="Segoe UI Black" charset="0"/>
                <a:cs typeface="Segoe UI Black" charset="0"/>
              </a:rPr>
              <a:t>but</a:t>
            </a:r>
            <a:r>
              <a:rPr lang="en-US" sz="4000" b="1" dirty="0">
                <a:ea typeface="Segoe UI Black" charset="0"/>
                <a:cs typeface="Segoe UI Black" charset="0"/>
              </a:rPr>
              <a:t>,</a:t>
            </a:r>
            <a:r>
              <a:rPr lang="en-US" sz="4000" b="1" dirty="0">
                <a:solidFill>
                  <a:srgbClr val="FF33CC"/>
                </a:solidFill>
                <a:ea typeface="Segoe UI Black" charset="0"/>
                <a:cs typeface="Segoe UI Black" charset="0"/>
              </a:rPr>
              <a:t> unit </a:t>
            </a:r>
            <a:r>
              <a:rPr lang="en-US" sz="4000" b="1" dirty="0">
                <a:ea typeface="Segoe UI Black" charset="0"/>
                <a:cs typeface="Segoe UI Black" charset="0"/>
              </a:rPr>
              <a:t>or</a:t>
            </a:r>
            <a:r>
              <a:rPr lang="en-US" sz="4000" b="1" dirty="0">
                <a:solidFill>
                  <a:srgbClr val="FF33CC"/>
                </a:solidFill>
                <a:ea typeface="Segoe UI Black" charset="0"/>
                <a:cs typeface="Segoe UI Black" charset="0"/>
              </a:rPr>
              <a:t> put</a:t>
            </a:r>
          </a:p>
        </p:txBody>
      </p:sp>
      <p:sp>
        <p:nvSpPr>
          <p:cNvPr id="3" name="Slide Number Placeholder 2"/>
          <p:cNvSpPr>
            <a:spLocks noGrp="1"/>
          </p:cNvSpPr>
          <p:nvPr>
            <p:ph type="sldNum" sz="quarter" idx="12"/>
          </p:nvPr>
        </p:nvSpPr>
        <p:spPr/>
        <p:txBody>
          <a:bodyPr/>
          <a:lstStyle/>
          <a:p>
            <a:fld id="{6573C6B4-98AC-E44A-8502-F80BC1294C8E}" type="slidenum">
              <a:rPr lang="en-US" smtClean="0"/>
              <a:t>90</a:t>
            </a:fld>
            <a:endParaRPr lang="en-US"/>
          </a:p>
        </p:txBody>
      </p:sp>
    </p:spTree>
    <p:extLst>
      <p:ext uri="{BB962C8B-B14F-4D97-AF65-F5344CB8AC3E}">
        <p14:creationId xmlns:p14="http://schemas.microsoft.com/office/powerpoint/2010/main" val="27096111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64B8B3-385F-324C-B751-ACCBFD7A55CC}"/>
              </a:ext>
            </a:extLst>
          </p:cNvPr>
          <p:cNvSpPr txBox="1"/>
          <p:nvPr/>
        </p:nvSpPr>
        <p:spPr>
          <a:xfrm>
            <a:off x="3181106" y="42040"/>
            <a:ext cx="5829866" cy="830997"/>
          </a:xfrm>
          <a:prstGeom prst="rect">
            <a:avLst/>
          </a:prstGeom>
          <a:noFill/>
        </p:spPr>
        <p:txBody>
          <a:bodyPr wrap="none" rtlCol="0">
            <a:spAutoFit/>
          </a:bodyPr>
          <a:lstStyle/>
          <a:p>
            <a:pPr algn="ctr"/>
            <a:r>
              <a:rPr lang="en-US" sz="4800" dirty="0">
                <a:latin typeface="Sassoon Infant Rg" panose="02000603020000020003" pitchFamily="2" charset="0"/>
              </a:rPr>
              <a:t>Alternative Graphemes</a:t>
            </a:r>
          </a:p>
        </p:txBody>
      </p:sp>
      <p:sp>
        <p:nvSpPr>
          <p:cNvPr id="4" name="Rectangle 3">
            <a:extLst>
              <a:ext uri="{FF2B5EF4-FFF2-40B4-BE49-F238E27FC236}">
                <a16:creationId xmlns:a16="http://schemas.microsoft.com/office/drawing/2014/main" id="{E4CC9F69-1FFF-48A0-8C1F-297A941756F0}"/>
              </a:ext>
            </a:extLst>
          </p:cNvPr>
          <p:cNvSpPr/>
          <p:nvPr/>
        </p:nvSpPr>
        <p:spPr>
          <a:xfrm>
            <a:off x="389420" y="1076739"/>
            <a:ext cx="10495900" cy="1938992"/>
          </a:xfrm>
          <a:prstGeom prst="rect">
            <a:avLst/>
          </a:prstGeom>
        </p:spPr>
        <p:txBody>
          <a:bodyPr wrap="square">
            <a:spAutoFit/>
          </a:bodyPr>
          <a:lstStyle/>
          <a:p>
            <a:pPr lvl="0">
              <a:defRPr/>
            </a:pPr>
            <a:r>
              <a:rPr lang="en-GB" sz="2400" dirty="0">
                <a:ea typeface="Helvetica Neue" panose="02000503000000020004" pitchFamily="2" charset="0"/>
                <a:cs typeface="Helvetica Neue" panose="02000503000000020004" pitchFamily="2" charset="0"/>
              </a:rPr>
              <a:t>The children learn that some phonemes can have multiple graphemes, for example: ai, ay, </a:t>
            </a:r>
            <a:r>
              <a:rPr lang="en-GB" sz="2400" dirty="0" err="1">
                <a:ea typeface="Helvetica Neue" panose="02000503000000020004" pitchFamily="2" charset="0"/>
                <a:cs typeface="Helvetica Neue" panose="02000503000000020004" pitchFamily="2" charset="0"/>
              </a:rPr>
              <a:t>a_e</a:t>
            </a:r>
            <a:r>
              <a:rPr lang="en-GB" sz="2400" dirty="0">
                <a:ea typeface="Helvetica Neue" panose="02000503000000020004" pitchFamily="2" charset="0"/>
                <a:cs typeface="Helvetica Neue" panose="02000503000000020004" pitchFamily="2" charset="0"/>
              </a:rPr>
              <a:t>, </a:t>
            </a:r>
            <a:r>
              <a:rPr lang="en-GB" sz="2400" dirty="0" err="1">
                <a:ea typeface="Helvetica Neue" panose="02000503000000020004" pitchFamily="2" charset="0"/>
                <a:cs typeface="Helvetica Neue" panose="02000503000000020004" pitchFamily="2" charset="0"/>
              </a:rPr>
              <a:t>eigh</a:t>
            </a:r>
            <a:r>
              <a:rPr lang="en-GB" sz="2400" dirty="0">
                <a:ea typeface="Helvetica Neue" panose="02000503000000020004" pitchFamily="2" charset="0"/>
                <a:cs typeface="Helvetica Neue" panose="02000503000000020004" pitchFamily="2" charset="0"/>
              </a:rPr>
              <a:t>, </a:t>
            </a:r>
            <a:r>
              <a:rPr lang="en-GB" sz="2400" dirty="0" err="1">
                <a:ea typeface="Helvetica Neue" panose="02000503000000020004" pitchFamily="2" charset="0"/>
                <a:cs typeface="Helvetica Neue" panose="02000503000000020004" pitchFamily="2" charset="0"/>
              </a:rPr>
              <a:t>ey</a:t>
            </a:r>
            <a:r>
              <a:rPr lang="en-GB" sz="2400" dirty="0">
                <a:ea typeface="Helvetica Neue" panose="02000503000000020004" pitchFamily="2" charset="0"/>
                <a:cs typeface="Helvetica Neue" panose="02000503000000020004" pitchFamily="2" charset="0"/>
              </a:rPr>
              <a:t> or </a:t>
            </a:r>
            <a:r>
              <a:rPr lang="en-GB" sz="2400" dirty="0" err="1">
                <a:ea typeface="Helvetica Neue" panose="02000503000000020004" pitchFamily="2" charset="0"/>
                <a:cs typeface="Helvetica Neue" panose="02000503000000020004" pitchFamily="2" charset="0"/>
              </a:rPr>
              <a:t>ei</a:t>
            </a:r>
            <a:r>
              <a:rPr lang="en-GB" sz="2400" dirty="0">
                <a:ea typeface="Helvetica Neue" panose="02000503000000020004" pitchFamily="2" charset="0"/>
                <a:cs typeface="Helvetica Neue" panose="02000503000000020004" pitchFamily="2" charset="0"/>
              </a:rPr>
              <a:t>.  These are called alternative graphemes.  They also learn more common exception words.  It is important that the children are encouraged to spell the alternative graphemes by their letter name, for example ‘</a:t>
            </a:r>
            <a:r>
              <a:rPr lang="en-GB" sz="2400" dirty="0" err="1">
                <a:ea typeface="Helvetica Neue" panose="02000503000000020004" pitchFamily="2" charset="0"/>
                <a:cs typeface="Helvetica Neue" panose="02000503000000020004" pitchFamily="2" charset="0"/>
              </a:rPr>
              <a:t>igh</a:t>
            </a:r>
            <a:r>
              <a:rPr lang="en-GB" sz="2400" dirty="0">
                <a:ea typeface="Helvetica Neue" panose="02000503000000020004" pitchFamily="2" charset="0"/>
                <a:cs typeface="Helvetica Neue" panose="02000503000000020004" pitchFamily="2" charset="0"/>
              </a:rPr>
              <a:t>’ is made up of the letters ‘</a:t>
            </a:r>
            <a:r>
              <a:rPr lang="en-GB" sz="2400" dirty="0" err="1">
                <a:ea typeface="Helvetica Neue" panose="02000503000000020004" pitchFamily="2" charset="0"/>
                <a:cs typeface="Helvetica Neue" panose="02000503000000020004" pitchFamily="2" charset="0"/>
              </a:rPr>
              <a:t>i</a:t>
            </a:r>
            <a:r>
              <a:rPr lang="en-GB" sz="2400" dirty="0">
                <a:ea typeface="Helvetica Neue" panose="02000503000000020004" pitchFamily="2" charset="0"/>
                <a:cs typeface="Helvetica Neue" panose="02000503000000020004" pitchFamily="2" charset="0"/>
              </a:rPr>
              <a:t>-g-h’ and not the letter sounds or phonemes.</a:t>
            </a:r>
          </a:p>
        </p:txBody>
      </p:sp>
      <p:graphicFrame>
        <p:nvGraphicFramePr>
          <p:cNvPr id="2" name="Table 1">
            <a:extLst>
              <a:ext uri="{FF2B5EF4-FFF2-40B4-BE49-F238E27FC236}">
                <a16:creationId xmlns:a16="http://schemas.microsoft.com/office/drawing/2014/main" id="{BEBB73C3-5897-4884-A3B9-86E500A68BD5}"/>
              </a:ext>
            </a:extLst>
          </p:cNvPr>
          <p:cNvGraphicFramePr>
            <a:graphicFrameLocks noGrp="1"/>
          </p:cNvGraphicFramePr>
          <p:nvPr>
            <p:extLst>
              <p:ext uri="{D42A27DB-BD31-4B8C-83A1-F6EECF244321}">
                <p14:modId xmlns:p14="http://schemas.microsoft.com/office/powerpoint/2010/main" val="1396053167"/>
              </p:ext>
            </p:extLst>
          </p:nvPr>
        </p:nvGraphicFramePr>
        <p:xfrm>
          <a:off x="905940" y="5478011"/>
          <a:ext cx="10380120" cy="617320"/>
        </p:xfrm>
        <a:graphic>
          <a:graphicData uri="http://schemas.openxmlformats.org/drawingml/2006/table">
            <a:tbl>
              <a:tblPr firstRow="1" bandRow="1">
                <a:tableStyleId>{5C22544A-7EE6-4342-B048-85BDC9FD1C3A}</a:tableStyleId>
              </a:tblPr>
              <a:tblGrid>
                <a:gridCol w="1730020">
                  <a:extLst>
                    <a:ext uri="{9D8B030D-6E8A-4147-A177-3AD203B41FA5}">
                      <a16:colId xmlns:a16="http://schemas.microsoft.com/office/drawing/2014/main" val="1479835804"/>
                    </a:ext>
                  </a:extLst>
                </a:gridCol>
                <a:gridCol w="1730020">
                  <a:extLst>
                    <a:ext uri="{9D8B030D-6E8A-4147-A177-3AD203B41FA5}">
                      <a16:colId xmlns:a16="http://schemas.microsoft.com/office/drawing/2014/main" val="3752652793"/>
                    </a:ext>
                  </a:extLst>
                </a:gridCol>
                <a:gridCol w="1730020">
                  <a:extLst>
                    <a:ext uri="{9D8B030D-6E8A-4147-A177-3AD203B41FA5}">
                      <a16:colId xmlns:a16="http://schemas.microsoft.com/office/drawing/2014/main" val="3001472490"/>
                    </a:ext>
                  </a:extLst>
                </a:gridCol>
                <a:gridCol w="1730020">
                  <a:extLst>
                    <a:ext uri="{9D8B030D-6E8A-4147-A177-3AD203B41FA5}">
                      <a16:colId xmlns:a16="http://schemas.microsoft.com/office/drawing/2014/main" val="1659382377"/>
                    </a:ext>
                  </a:extLst>
                </a:gridCol>
                <a:gridCol w="1730020">
                  <a:extLst>
                    <a:ext uri="{9D8B030D-6E8A-4147-A177-3AD203B41FA5}">
                      <a16:colId xmlns:a16="http://schemas.microsoft.com/office/drawing/2014/main" val="3650437045"/>
                    </a:ext>
                  </a:extLst>
                </a:gridCol>
                <a:gridCol w="1730020">
                  <a:extLst>
                    <a:ext uri="{9D8B030D-6E8A-4147-A177-3AD203B41FA5}">
                      <a16:colId xmlns:a16="http://schemas.microsoft.com/office/drawing/2014/main" val="1284776104"/>
                    </a:ext>
                  </a:extLst>
                </a:gridCol>
              </a:tblGrid>
              <a:tr h="617320">
                <a:tc>
                  <a:txBody>
                    <a:bodyPr/>
                    <a:lstStyle/>
                    <a:p>
                      <a:pPr algn="ctr"/>
                      <a:r>
                        <a:rPr lang="en-US" sz="2800" dirty="0">
                          <a:solidFill>
                            <a:schemeClr val="tx1"/>
                          </a:solidFill>
                        </a:rPr>
                        <a:t>r</a:t>
                      </a:r>
                      <a:r>
                        <a:rPr lang="en-US" sz="2800" dirty="0">
                          <a:solidFill>
                            <a:srgbClr val="FF0000"/>
                          </a:solidFill>
                        </a:rPr>
                        <a:t>ai</a:t>
                      </a:r>
                      <a:r>
                        <a:rPr lang="en-US" sz="2800" dirty="0">
                          <a:solidFill>
                            <a:schemeClr val="tx1"/>
                          </a:solidFill>
                        </a:rPr>
                        <a:t>n</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cr</a:t>
                      </a:r>
                      <a:r>
                        <a:rPr lang="en-US" sz="2800" dirty="0">
                          <a:solidFill>
                            <a:srgbClr val="FF0000"/>
                          </a:solidFill>
                        </a:rPr>
                        <a:t>ay</a:t>
                      </a:r>
                      <a:r>
                        <a:rPr lang="en-US" sz="2800" dirty="0">
                          <a:solidFill>
                            <a:schemeClr val="tx1"/>
                          </a:solidFill>
                        </a:rPr>
                        <a:t>on</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sn</a:t>
                      </a:r>
                      <a:r>
                        <a:rPr lang="en-US" sz="2800" dirty="0">
                          <a:solidFill>
                            <a:srgbClr val="FF0000"/>
                          </a:solidFill>
                        </a:rPr>
                        <a:t>a</a:t>
                      </a:r>
                      <a:r>
                        <a:rPr lang="en-US" sz="2800" dirty="0">
                          <a:solidFill>
                            <a:schemeClr val="tx1"/>
                          </a:solidFill>
                        </a:rPr>
                        <a:t>k</a:t>
                      </a:r>
                      <a:r>
                        <a:rPr lang="en-US" sz="2800" dirty="0">
                          <a:solidFill>
                            <a:srgbClr val="FF0000"/>
                          </a:solidFill>
                        </a:rPr>
                        <a:t>e</a:t>
                      </a:r>
                      <a:endParaRPr lang="en-GB" sz="28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w</a:t>
                      </a:r>
                      <a:r>
                        <a:rPr lang="en-US" sz="2800" dirty="0">
                          <a:solidFill>
                            <a:srgbClr val="FF0000"/>
                          </a:solidFill>
                        </a:rPr>
                        <a:t>eigh</a:t>
                      </a:r>
                      <a:r>
                        <a:rPr lang="en-US" sz="2800" dirty="0">
                          <a:solidFill>
                            <a:schemeClr val="tx1"/>
                          </a:solidFill>
                        </a:rPr>
                        <a:t>t</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gr</a:t>
                      </a:r>
                      <a:r>
                        <a:rPr lang="en-US" sz="2800" dirty="0">
                          <a:solidFill>
                            <a:srgbClr val="FF0000"/>
                          </a:solidFill>
                        </a:rPr>
                        <a:t>ey</a:t>
                      </a:r>
                      <a:endParaRPr lang="en-GB" sz="28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r</a:t>
                      </a:r>
                      <a:r>
                        <a:rPr lang="en-US" sz="2800" dirty="0">
                          <a:solidFill>
                            <a:srgbClr val="FF0000"/>
                          </a:solidFill>
                        </a:rPr>
                        <a:t>ei</a:t>
                      </a:r>
                      <a:r>
                        <a:rPr lang="en-US" sz="2800" dirty="0">
                          <a:solidFill>
                            <a:schemeClr val="tx1"/>
                          </a:solidFill>
                        </a:rPr>
                        <a:t>n</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108148"/>
                  </a:ext>
                </a:extLst>
              </a:tr>
            </a:tbl>
          </a:graphicData>
        </a:graphic>
      </p:graphicFrame>
      <p:graphicFrame>
        <p:nvGraphicFramePr>
          <p:cNvPr id="13" name="Table 12">
            <a:extLst>
              <a:ext uri="{FF2B5EF4-FFF2-40B4-BE49-F238E27FC236}">
                <a16:creationId xmlns:a16="http://schemas.microsoft.com/office/drawing/2014/main" id="{C632C2A2-87AF-4860-BB6A-6BF1B2D2C741}"/>
              </a:ext>
            </a:extLst>
          </p:cNvPr>
          <p:cNvGraphicFramePr>
            <a:graphicFrameLocks noGrp="1"/>
          </p:cNvGraphicFramePr>
          <p:nvPr>
            <p:extLst>
              <p:ext uri="{D42A27DB-BD31-4B8C-83A1-F6EECF244321}">
                <p14:modId xmlns:p14="http://schemas.microsoft.com/office/powerpoint/2010/main" val="753840650"/>
              </p:ext>
            </p:extLst>
          </p:nvPr>
        </p:nvGraphicFramePr>
        <p:xfrm>
          <a:off x="905940" y="3429000"/>
          <a:ext cx="10380120" cy="2049011"/>
        </p:xfrm>
        <a:graphic>
          <a:graphicData uri="http://schemas.openxmlformats.org/drawingml/2006/table">
            <a:tbl>
              <a:tblPr firstRow="1" bandRow="1">
                <a:tableStyleId>{5C22544A-7EE6-4342-B048-85BDC9FD1C3A}</a:tableStyleId>
              </a:tblPr>
              <a:tblGrid>
                <a:gridCol w="1730020">
                  <a:extLst>
                    <a:ext uri="{9D8B030D-6E8A-4147-A177-3AD203B41FA5}">
                      <a16:colId xmlns:a16="http://schemas.microsoft.com/office/drawing/2014/main" val="1479835804"/>
                    </a:ext>
                  </a:extLst>
                </a:gridCol>
                <a:gridCol w="1730020">
                  <a:extLst>
                    <a:ext uri="{9D8B030D-6E8A-4147-A177-3AD203B41FA5}">
                      <a16:colId xmlns:a16="http://schemas.microsoft.com/office/drawing/2014/main" val="3752652793"/>
                    </a:ext>
                  </a:extLst>
                </a:gridCol>
                <a:gridCol w="1730020">
                  <a:extLst>
                    <a:ext uri="{9D8B030D-6E8A-4147-A177-3AD203B41FA5}">
                      <a16:colId xmlns:a16="http://schemas.microsoft.com/office/drawing/2014/main" val="3001472490"/>
                    </a:ext>
                  </a:extLst>
                </a:gridCol>
                <a:gridCol w="1730020">
                  <a:extLst>
                    <a:ext uri="{9D8B030D-6E8A-4147-A177-3AD203B41FA5}">
                      <a16:colId xmlns:a16="http://schemas.microsoft.com/office/drawing/2014/main" val="1659382377"/>
                    </a:ext>
                  </a:extLst>
                </a:gridCol>
                <a:gridCol w="1730020">
                  <a:extLst>
                    <a:ext uri="{9D8B030D-6E8A-4147-A177-3AD203B41FA5}">
                      <a16:colId xmlns:a16="http://schemas.microsoft.com/office/drawing/2014/main" val="3650437045"/>
                    </a:ext>
                  </a:extLst>
                </a:gridCol>
                <a:gridCol w="1730020">
                  <a:extLst>
                    <a:ext uri="{9D8B030D-6E8A-4147-A177-3AD203B41FA5}">
                      <a16:colId xmlns:a16="http://schemas.microsoft.com/office/drawing/2014/main" val="1284776104"/>
                    </a:ext>
                  </a:extLst>
                </a:gridCol>
              </a:tblGrid>
              <a:tr h="2049011">
                <a:tc>
                  <a:txBody>
                    <a:bodyPr/>
                    <a:lstStyle/>
                    <a:p>
                      <a:pPr algn="ctr"/>
                      <a:r>
                        <a:rPr lang="en-US" sz="6000" dirty="0">
                          <a:solidFill>
                            <a:schemeClr val="tx1"/>
                          </a:solidFill>
                        </a:rPr>
                        <a:t>ai</a:t>
                      </a:r>
                      <a:endParaRPr lang="en-GB" sz="6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0" dirty="0">
                          <a:solidFill>
                            <a:schemeClr val="tx1"/>
                          </a:solidFill>
                        </a:rPr>
                        <a:t>ay</a:t>
                      </a:r>
                      <a:endParaRPr lang="en-GB" sz="6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0" dirty="0" err="1">
                          <a:solidFill>
                            <a:schemeClr val="tx1"/>
                          </a:solidFill>
                        </a:rPr>
                        <a:t>a_e</a:t>
                      </a:r>
                      <a:endParaRPr lang="en-GB" sz="6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0" dirty="0" err="1">
                          <a:solidFill>
                            <a:schemeClr val="tx1"/>
                          </a:solidFill>
                        </a:rPr>
                        <a:t>eigh</a:t>
                      </a:r>
                      <a:endParaRPr lang="en-GB" sz="6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0" dirty="0" err="1">
                          <a:solidFill>
                            <a:schemeClr val="tx1"/>
                          </a:solidFill>
                        </a:rPr>
                        <a:t>ey</a:t>
                      </a:r>
                      <a:endParaRPr lang="en-GB" sz="6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0" dirty="0" err="1">
                          <a:solidFill>
                            <a:schemeClr val="tx1"/>
                          </a:solidFill>
                        </a:rPr>
                        <a:t>ei</a:t>
                      </a:r>
                      <a:endParaRPr lang="en-GB" sz="6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108148"/>
                  </a:ext>
                </a:extLst>
              </a:tr>
            </a:tbl>
          </a:graphicData>
        </a:graphic>
      </p:graphicFrame>
    </p:spTree>
    <p:extLst>
      <p:ext uri="{BB962C8B-B14F-4D97-AF65-F5344CB8AC3E}">
        <p14:creationId xmlns:p14="http://schemas.microsoft.com/office/powerpoint/2010/main" val="3832584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30353" y="1095153"/>
            <a:ext cx="184731" cy="369332"/>
          </a:xfrm>
          <a:prstGeom prst="rect">
            <a:avLst/>
          </a:prstGeom>
          <a:noFill/>
        </p:spPr>
        <p:txBody>
          <a:bodyPr wrap="none" rtlCol="0">
            <a:spAutoFit/>
          </a:bodyPr>
          <a:lstStyle/>
          <a:p>
            <a:endParaRPr lang="en-US"/>
          </a:p>
        </p:txBody>
      </p:sp>
      <p:sp>
        <p:nvSpPr>
          <p:cNvPr id="3" name="Rectangle 2"/>
          <p:cNvSpPr/>
          <p:nvPr/>
        </p:nvSpPr>
        <p:spPr>
          <a:xfrm>
            <a:off x="229746" y="906792"/>
            <a:ext cx="11732507" cy="1015663"/>
          </a:xfrm>
          <a:prstGeom prst="rect">
            <a:avLst/>
          </a:prstGeom>
        </p:spPr>
        <p:txBody>
          <a:bodyPr wrap="square">
            <a:spAutoFit/>
          </a:bodyPr>
          <a:lstStyle/>
          <a:p>
            <a:pPr algn="ctr"/>
            <a:r>
              <a:rPr lang="en-GB" sz="2000" dirty="0">
                <a:ea typeface="Segoe UI Black" panose="020B0A02040204020203" pitchFamily="34" charset="0"/>
                <a:cs typeface="Segoe UI Black" panose="020B0A02040204020203" pitchFamily="34" charset="0"/>
              </a:rPr>
              <a:t>Common Exception Words used to be called tricky words.</a:t>
            </a:r>
          </a:p>
          <a:p>
            <a:pPr algn="ctr"/>
            <a:r>
              <a:rPr lang="en-GB" sz="2000" dirty="0">
                <a:ea typeface="Segoe UI Black" panose="020B0A02040204020203" pitchFamily="34" charset="0"/>
                <a:cs typeface="Segoe UI Black" panose="020B0A02040204020203" pitchFamily="34" charset="0"/>
              </a:rPr>
              <a:t>They are words that cannot usually be decoded or encoded using phonics although there are some exceptions e.g. out, looked.</a:t>
            </a:r>
          </a:p>
        </p:txBody>
      </p:sp>
      <p:graphicFrame>
        <p:nvGraphicFramePr>
          <p:cNvPr id="5" name="Table 4"/>
          <p:cNvGraphicFramePr>
            <a:graphicFrameLocks noGrp="1"/>
          </p:cNvGraphicFramePr>
          <p:nvPr>
            <p:extLst>
              <p:ext uri="{D42A27DB-BD31-4B8C-83A1-F6EECF244321}">
                <p14:modId xmlns:p14="http://schemas.microsoft.com/office/powerpoint/2010/main" val="111354860"/>
              </p:ext>
            </p:extLst>
          </p:nvPr>
        </p:nvGraphicFramePr>
        <p:xfrm>
          <a:off x="696263" y="1974151"/>
          <a:ext cx="10524364" cy="4191651"/>
        </p:xfrm>
        <a:graphic>
          <a:graphicData uri="http://schemas.openxmlformats.org/drawingml/2006/table">
            <a:tbl>
              <a:tblPr firstRow="1" bandRow="1">
                <a:tableStyleId>{5C22544A-7EE6-4342-B048-85BDC9FD1C3A}</a:tableStyleId>
              </a:tblPr>
              <a:tblGrid>
                <a:gridCol w="1281122">
                  <a:extLst>
                    <a:ext uri="{9D8B030D-6E8A-4147-A177-3AD203B41FA5}">
                      <a16:colId xmlns:a16="http://schemas.microsoft.com/office/drawing/2014/main" val="2527031458"/>
                    </a:ext>
                  </a:extLst>
                </a:gridCol>
                <a:gridCol w="1412827">
                  <a:extLst>
                    <a:ext uri="{9D8B030D-6E8A-4147-A177-3AD203B41FA5}">
                      <a16:colId xmlns:a16="http://schemas.microsoft.com/office/drawing/2014/main" val="90076319"/>
                    </a:ext>
                  </a:extLst>
                </a:gridCol>
                <a:gridCol w="1532558">
                  <a:extLst>
                    <a:ext uri="{9D8B030D-6E8A-4147-A177-3AD203B41FA5}">
                      <a16:colId xmlns:a16="http://schemas.microsoft.com/office/drawing/2014/main" val="3621995869"/>
                    </a:ext>
                  </a:extLst>
                </a:gridCol>
                <a:gridCol w="1867805">
                  <a:extLst>
                    <a:ext uri="{9D8B030D-6E8A-4147-A177-3AD203B41FA5}">
                      <a16:colId xmlns:a16="http://schemas.microsoft.com/office/drawing/2014/main" val="2857360084"/>
                    </a:ext>
                  </a:extLst>
                </a:gridCol>
                <a:gridCol w="2107268">
                  <a:extLst>
                    <a:ext uri="{9D8B030D-6E8A-4147-A177-3AD203B41FA5}">
                      <a16:colId xmlns:a16="http://schemas.microsoft.com/office/drawing/2014/main" val="2881279723"/>
                    </a:ext>
                  </a:extLst>
                </a:gridCol>
                <a:gridCol w="2322784">
                  <a:extLst>
                    <a:ext uri="{9D8B030D-6E8A-4147-A177-3AD203B41FA5}">
                      <a16:colId xmlns:a16="http://schemas.microsoft.com/office/drawing/2014/main" val="2407835416"/>
                    </a:ext>
                  </a:extLst>
                </a:gridCol>
              </a:tblGrid>
              <a:tr h="465739">
                <a:tc>
                  <a:txBody>
                    <a:bodyPr/>
                    <a:lstStyle/>
                    <a:p>
                      <a:pPr algn="ctr"/>
                      <a:r>
                        <a:rPr lang="en-GB" sz="2400" dirty="0"/>
                        <a:t>I</a:t>
                      </a:r>
                    </a:p>
                  </a:txBody>
                  <a:tcPr anchor="ctr">
                    <a:solidFill>
                      <a:srgbClr val="FF6600"/>
                    </a:solidFill>
                  </a:tcPr>
                </a:tc>
                <a:tc>
                  <a:txBody>
                    <a:bodyPr/>
                    <a:lstStyle/>
                    <a:p>
                      <a:pPr algn="ctr"/>
                      <a:r>
                        <a:rPr lang="en-GB" sz="2400" dirty="0"/>
                        <a:t>he</a:t>
                      </a:r>
                    </a:p>
                  </a:txBody>
                  <a:tcPr anchor="ctr">
                    <a:solidFill>
                      <a:srgbClr val="6600FF"/>
                    </a:solidFill>
                  </a:tcPr>
                </a:tc>
                <a:tc>
                  <a:txBody>
                    <a:bodyPr/>
                    <a:lstStyle/>
                    <a:p>
                      <a:pPr algn="ctr"/>
                      <a:r>
                        <a:rPr lang="en-GB" sz="2400" dirty="0"/>
                        <a:t>are</a:t>
                      </a:r>
                    </a:p>
                  </a:txBody>
                  <a:tcPr anchor="ctr">
                    <a:solidFill>
                      <a:srgbClr val="6600FF"/>
                    </a:solidFill>
                  </a:tcPr>
                </a:tc>
                <a:tc>
                  <a:txBody>
                    <a:bodyPr/>
                    <a:lstStyle/>
                    <a:p>
                      <a:pPr algn="ctr"/>
                      <a:r>
                        <a:rPr lang="en-GB" sz="2400" dirty="0"/>
                        <a:t>said</a:t>
                      </a:r>
                    </a:p>
                  </a:txBody>
                  <a:tcPr anchor="ctr">
                    <a:solidFill>
                      <a:srgbClr val="92D050"/>
                    </a:solidFill>
                  </a:tcPr>
                </a:tc>
                <a:tc>
                  <a:txBody>
                    <a:bodyPr/>
                    <a:lstStyle/>
                    <a:p>
                      <a:pPr algn="ctr"/>
                      <a:r>
                        <a:rPr lang="en-GB" sz="2400" dirty="0"/>
                        <a:t>little</a:t>
                      </a:r>
                    </a:p>
                  </a:txBody>
                  <a:tcPr anchor="ctr">
                    <a:solidFill>
                      <a:srgbClr val="92D050"/>
                    </a:solidFill>
                  </a:tcPr>
                </a:tc>
                <a:tc>
                  <a:txBody>
                    <a:bodyPr/>
                    <a:lstStyle/>
                    <a:p>
                      <a:pPr algn="ctr"/>
                      <a:r>
                        <a:rPr lang="en-GB" sz="2400" dirty="0"/>
                        <a:t>oh</a:t>
                      </a:r>
                    </a:p>
                  </a:txBody>
                  <a:tcPr anchor="ctr">
                    <a:solidFill>
                      <a:srgbClr val="7030A0"/>
                    </a:solidFill>
                  </a:tcPr>
                </a:tc>
                <a:extLst>
                  <a:ext uri="{0D108BD9-81ED-4DB2-BD59-A6C34878D82A}">
                    <a16:rowId xmlns:a16="http://schemas.microsoft.com/office/drawing/2014/main" val="1615323789"/>
                  </a:ext>
                </a:extLst>
              </a:tr>
              <a:tr h="465739">
                <a:tc>
                  <a:txBody>
                    <a:bodyPr/>
                    <a:lstStyle/>
                    <a:p>
                      <a:pPr algn="ctr"/>
                      <a:r>
                        <a:rPr lang="en-GB" sz="2400" dirty="0"/>
                        <a:t>no</a:t>
                      </a:r>
                    </a:p>
                  </a:txBody>
                  <a:tcPr anchor="ctr">
                    <a:solidFill>
                      <a:srgbClr val="FF6600"/>
                    </a:solidFill>
                  </a:tcPr>
                </a:tc>
                <a:tc>
                  <a:txBody>
                    <a:bodyPr/>
                    <a:lstStyle/>
                    <a:p>
                      <a:pPr algn="ctr"/>
                      <a:r>
                        <a:rPr lang="en-GB" sz="2400" dirty="0"/>
                        <a:t>she</a:t>
                      </a:r>
                    </a:p>
                  </a:txBody>
                  <a:tcPr anchor="ctr">
                    <a:solidFill>
                      <a:srgbClr val="6600FF"/>
                    </a:solidFill>
                  </a:tcPr>
                </a:tc>
                <a:tc>
                  <a:txBody>
                    <a:bodyPr/>
                    <a:lstStyle/>
                    <a:p>
                      <a:pPr algn="ctr"/>
                      <a:r>
                        <a:rPr lang="en-GB" sz="2400" dirty="0"/>
                        <a:t>her</a:t>
                      </a:r>
                    </a:p>
                  </a:txBody>
                  <a:tcPr anchor="ctr">
                    <a:solidFill>
                      <a:srgbClr val="6600FF"/>
                    </a:solidFill>
                  </a:tcPr>
                </a:tc>
                <a:tc>
                  <a:txBody>
                    <a:bodyPr/>
                    <a:lstStyle/>
                    <a:p>
                      <a:pPr algn="ctr"/>
                      <a:r>
                        <a:rPr lang="en-GB" sz="2400" dirty="0"/>
                        <a:t>have</a:t>
                      </a:r>
                    </a:p>
                  </a:txBody>
                  <a:tcPr anchor="ctr">
                    <a:solidFill>
                      <a:srgbClr val="92D050"/>
                    </a:solidFill>
                  </a:tcPr>
                </a:tc>
                <a:tc>
                  <a:txBody>
                    <a:bodyPr/>
                    <a:lstStyle/>
                    <a:p>
                      <a:pPr algn="ctr"/>
                      <a:r>
                        <a:rPr lang="en-GB" sz="2400" dirty="0"/>
                        <a:t>one</a:t>
                      </a:r>
                    </a:p>
                  </a:txBody>
                  <a:tcPr anchor="ctr">
                    <a:solidFill>
                      <a:srgbClr val="92D050"/>
                    </a:solidFill>
                  </a:tcPr>
                </a:tc>
                <a:tc>
                  <a:txBody>
                    <a:bodyPr/>
                    <a:lstStyle/>
                    <a:p>
                      <a:pPr algn="ctr"/>
                      <a:r>
                        <a:rPr lang="en-GB" sz="2400" dirty="0"/>
                        <a:t>Mrs</a:t>
                      </a:r>
                    </a:p>
                  </a:txBody>
                  <a:tcPr anchor="ctr">
                    <a:solidFill>
                      <a:srgbClr val="7030A0"/>
                    </a:solidFill>
                  </a:tcPr>
                </a:tc>
                <a:extLst>
                  <a:ext uri="{0D108BD9-81ED-4DB2-BD59-A6C34878D82A}">
                    <a16:rowId xmlns:a16="http://schemas.microsoft.com/office/drawing/2014/main" val="4165533280"/>
                  </a:ext>
                </a:extLst>
              </a:tr>
              <a:tr h="465739">
                <a:tc>
                  <a:txBody>
                    <a:bodyPr/>
                    <a:lstStyle/>
                    <a:p>
                      <a:pPr algn="ctr"/>
                      <a:r>
                        <a:rPr lang="en-GB" sz="2400" dirty="0"/>
                        <a:t>the</a:t>
                      </a:r>
                    </a:p>
                  </a:txBody>
                  <a:tcPr anchor="ctr">
                    <a:solidFill>
                      <a:srgbClr val="FF6600"/>
                    </a:solidFill>
                  </a:tcPr>
                </a:tc>
                <a:tc>
                  <a:txBody>
                    <a:bodyPr/>
                    <a:lstStyle/>
                    <a:p>
                      <a:pPr algn="ctr"/>
                      <a:r>
                        <a:rPr lang="en-GB" sz="2400" dirty="0"/>
                        <a:t>we</a:t>
                      </a:r>
                    </a:p>
                  </a:txBody>
                  <a:tcPr anchor="ctr">
                    <a:solidFill>
                      <a:srgbClr val="6600FF"/>
                    </a:solidFill>
                  </a:tcPr>
                </a:tc>
                <a:tc>
                  <a:txBody>
                    <a:bodyPr/>
                    <a:lstStyle/>
                    <a:p>
                      <a:pPr algn="ctr"/>
                      <a:r>
                        <a:rPr lang="en-GB" sz="2400" dirty="0"/>
                        <a:t>was</a:t>
                      </a:r>
                    </a:p>
                  </a:txBody>
                  <a:tcPr anchor="ctr">
                    <a:solidFill>
                      <a:srgbClr val="6600FF"/>
                    </a:solidFill>
                  </a:tcPr>
                </a:tc>
                <a:tc>
                  <a:txBody>
                    <a:bodyPr/>
                    <a:lstStyle/>
                    <a:p>
                      <a:pPr algn="ctr"/>
                      <a:r>
                        <a:rPr lang="en-GB" sz="2400" dirty="0"/>
                        <a:t>like</a:t>
                      </a:r>
                    </a:p>
                  </a:txBody>
                  <a:tcPr anchor="ctr">
                    <a:solidFill>
                      <a:srgbClr val="92D050"/>
                    </a:solidFill>
                  </a:tcPr>
                </a:tc>
                <a:tc>
                  <a:txBody>
                    <a:bodyPr/>
                    <a:lstStyle/>
                    <a:p>
                      <a:pPr algn="ctr"/>
                      <a:r>
                        <a:rPr lang="en-GB" sz="2400" dirty="0"/>
                        <a:t>were</a:t>
                      </a:r>
                    </a:p>
                  </a:txBody>
                  <a:tcPr anchor="ctr">
                    <a:solidFill>
                      <a:srgbClr val="92D050"/>
                    </a:solidFill>
                  </a:tcPr>
                </a:tc>
                <a:tc>
                  <a:txBody>
                    <a:bodyPr/>
                    <a:lstStyle/>
                    <a:p>
                      <a:pPr algn="ctr"/>
                      <a:r>
                        <a:rPr lang="en-GB" sz="2400" dirty="0"/>
                        <a:t>people</a:t>
                      </a:r>
                    </a:p>
                  </a:txBody>
                  <a:tcPr anchor="ctr">
                    <a:solidFill>
                      <a:srgbClr val="7030A0"/>
                    </a:solidFill>
                  </a:tcPr>
                </a:tc>
                <a:extLst>
                  <a:ext uri="{0D108BD9-81ED-4DB2-BD59-A6C34878D82A}">
                    <a16:rowId xmlns:a16="http://schemas.microsoft.com/office/drawing/2014/main" val="1584966857"/>
                  </a:ext>
                </a:extLst>
              </a:tr>
              <a:tr h="465739">
                <a:tc>
                  <a:txBody>
                    <a:bodyPr/>
                    <a:lstStyle/>
                    <a:p>
                      <a:pPr algn="ctr"/>
                      <a:r>
                        <a:rPr lang="en-GB" sz="2400" dirty="0"/>
                        <a:t>to</a:t>
                      </a:r>
                    </a:p>
                  </a:txBody>
                  <a:tcPr anchor="ctr">
                    <a:solidFill>
                      <a:srgbClr val="FF6600"/>
                    </a:solidFill>
                  </a:tcPr>
                </a:tc>
                <a:tc>
                  <a:txBody>
                    <a:bodyPr/>
                    <a:lstStyle/>
                    <a:p>
                      <a:pPr algn="ctr"/>
                      <a:r>
                        <a:rPr lang="en-GB" sz="2400" dirty="0"/>
                        <a:t>me</a:t>
                      </a:r>
                    </a:p>
                  </a:txBody>
                  <a:tcPr anchor="ctr">
                    <a:solidFill>
                      <a:srgbClr val="6600FF"/>
                    </a:solidFill>
                  </a:tcPr>
                </a:tc>
                <a:tc>
                  <a:txBody>
                    <a:bodyPr/>
                    <a:lstStyle/>
                    <a:p>
                      <a:pPr algn="ctr"/>
                      <a:r>
                        <a:rPr lang="en-GB" sz="2400" dirty="0"/>
                        <a:t>all</a:t>
                      </a:r>
                    </a:p>
                  </a:txBody>
                  <a:tcPr anchor="ctr">
                    <a:solidFill>
                      <a:srgbClr val="6600FF"/>
                    </a:solidFill>
                  </a:tcPr>
                </a:tc>
                <a:tc>
                  <a:txBody>
                    <a:bodyPr/>
                    <a:lstStyle/>
                    <a:p>
                      <a:pPr algn="ctr"/>
                      <a:r>
                        <a:rPr lang="en-GB" sz="2400" dirty="0"/>
                        <a:t>so</a:t>
                      </a:r>
                    </a:p>
                  </a:txBody>
                  <a:tcPr anchor="ctr">
                    <a:solidFill>
                      <a:srgbClr val="92D050"/>
                    </a:solidFill>
                  </a:tcPr>
                </a:tc>
                <a:tc>
                  <a:txBody>
                    <a:bodyPr/>
                    <a:lstStyle/>
                    <a:p>
                      <a:pPr algn="ctr"/>
                      <a:r>
                        <a:rPr lang="en-GB" sz="2400" dirty="0"/>
                        <a:t>there</a:t>
                      </a:r>
                    </a:p>
                  </a:txBody>
                  <a:tcPr anchor="ctr">
                    <a:solidFill>
                      <a:srgbClr val="92D050"/>
                    </a:solidFill>
                  </a:tcPr>
                </a:tc>
                <a:tc>
                  <a:txBody>
                    <a:bodyPr/>
                    <a:lstStyle/>
                    <a:p>
                      <a:pPr algn="ctr"/>
                      <a:r>
                        <a:rPr lang="en-GB" sz="2400" dirty="0"/>
                        <a:t>their</a:t>
                      </a:r>
                    </a:p>
                  </a:txBody>
                  <a:tcPr anchor="ctr">
                    <a:solidFill>
                      <a:srgbClr val="7030A0"/>
                    </a:solidFill>
                  </a:tcPr>
                </a:tc>
                <a:extLst>
                  <a:ext uri="{0D108BD9-81ED-4DB2-BD59-A6C34878D82A}">
                    <a16:rowId xmlns:a16="http://schemas.microsoft.com/office/drawing/2014/main" val="1226397169"/>
                  </a:ext>
                </a:extLst>
              </a:tr>
              <a:tr h="465739">
                <a:tc>
                  <a:txBody>
                    <a:bodyPr/>
                    <a:lstStyle/>
                    <a:p>
                      <a:pPr algn="ctr"/>
                      <a:r>
                        <a:rPr lang="en-GB" sz="2400" dirty="0"/>
                        <a:t>go</a:t>
                      </a:r>
                    </a:p>
                  </a:txBody>
                  <a:tcPr anchor="ctr">
                    <a:solidFill>
                      <a:srgbClr val="FF6600"/>
                    </a:solidFill>
                  </a:tcPr>
                </a:tc>
                <a:tc>
                  <a:txBody>
                    <a:bodyPr/>
                    <a:lstStyle/>
                    <a:p>
                      <a:pPr algn="ctr"/>
                      <a:r>
                        <a:rPr lang="en-GB" sz="2400" dirty="0"/>
                        <a:t>be</a:t>
                      </a:r>
                    </a:p>
                  </a:txBody>
                  <a:tcPr anchor="ctr">
                    <a:solidFill>
                      <a:srgbClr val="6600FF"/>
                    </a:solidFill>
                  </a:tcPr>
                </a:tc>
                <a:tc>
                  <a:txBody>
                    <a:bodyPr/>
                    <a:lstStyle/>
                    <a:p>
                      <a:pPr algn="ctr"/>
                      <a:r>
                        <a:rPr lang="en-GB" sz="2400" dirty="0"/>
                        <a:t>they</a:t>
                      </a:r>
                    </a:p>
                  </a:txBody>
                  <a:tcPr anchor="ctr">
                    <a:solidFill>
                      <a:srgbClr val="6600FF"/>
                    </a:solidFill>
                  </a:tcPr>
                </a:tc>
                <a:tc>
                  <a:txBody>
                    <a:bodyPr/>
                    <a:lstStyle/>
                    <a:p>
                      <a:pPr algn="ctr"/>
                      <a:r>
                        <a:rPr lang="en-GB" sz="2400" dirty="0"/>
                        <a:t>do</a:t>
                      </a:r>
                    </a:p>
                  </a:txBody>
                  <a:tcPr anchor="ctr">
                    <a:solidFill>
                      <a:srgbClr val="92D050"/>
                    </a:solidFill>
                  </a:tcPr>
                </a:tc>
                <a:tc>
                  <a:txBody>
                    <a:bodyPr/>
                    <a:lstStyle/>
                    <a:p>
                      <a:pPr algn="ctr"/>
                      <a:r>
                        <a:rPr lang="en-GB" sz="2400" dirty="0"/>
                        <a:t>what</a:t>
                      </a:r>
                    </a:p>
                  </a:txBody>
                  <a:tcPr anchor="ctr">
                    <a:solidFill>
                      <a:srgbClr val="92D050"/>
                    </a:solidFill>
                  </a:tcPr>
                </a:tc>
                <a:tc>
                  <a:txBody>
                    <a:bodyPr/>
                    <a:lstStyle/>
                    <a:p>
                      <a:pPr algn="ctr"/>
                      <a:r>
                        <a:rPr lang="en-GB" sz="2400" dirty="0"/>
                        <a:t>called</a:t>
                      </a:r>
                    </a:p>
                  </a:txBody>
                  <a:tcPr anchor="ctr">
                    <a:solidFill>
                      <a:srgbClr val="7030A0"/>
                    </a:solidFill>
                  </a:tcPr>
                </a:tc>
                <a:extLst>
                  <a:ext uri="{0D108BD9-81ED-4DB2-BD59-A6C34878D82A}">
                    <a16:rowId xmlns:a16="http://schemas.microsoft.com/office/drawing/2014/main" val="3618797795"/>
                  </a:ext>
                </a:extLst>
              </a:tr>
              <a:tr h="465739">
                <a:tc>
                  <a:txBody>
                    <a:bodyPr/>
                    <a:lstStyle/>
                    <a:p>
                      <a:pPr algn="ctr"/>
                      <a:r>
                        <a:rPr lang="en-GB" sz="2400" dirty="0"/>
                        <a:t>into</a:t>
                      </a:r>
                    </a:p>
                  </a:txBody>
                  <a:tcPr anchor="ctr">
                    <a:solidFill>
                      <a:srgbClr val="FF6600"/>
                    </a:solidFill>
                  </a:tcPr>
                </a:tc>
                <a:tc>
                  <a:txBody>
                    <a:bodyPr/>
                    <a:lstStyle/>
                    <a:p>
                      <a:pPr algn="ctr"/>
                      <a:r>
                        <a:rPr lang="en-GB" sz="2400" dirty="0"/>
                        <a:t>you</a:t>
                      </a:r>
                    </a:p>
                  </a:txBody>
                  <a:tcPr anchor="ctr">
                    <a:solidFill>
                      <a:srgbClr val="6600FF"/>
                    </a:solidFill>
                  </a:tcPr>
                </a:tc>
                <a:tc>
                  <a:txBody>
                    <a:bodyPr/>
                    <a:lstStyle/>
                    <a:p>
                      <a:pPr algn="ctr"/>
                      <a:r>
                        <a:rPr lang="en-GB" sz="2400" dirty="0"/>
                        <a:t>my</a:t>
                      </a:r>
                    </a:p>
                  </a:txBody>
                  <a:tcPr anchor="ctr">
                    <a:solidFill>
                      <a:srgbClr val="6600FF"/>
                    </a:solidFill>
                  </a:tcPr>
                </a:tc>
                <a:tc>
                  <a:txBody>
                    <a:bodyPr/>
                    <a:lstStyle/>
                    <a:p>
                      <a:pPr algn="ctr"/>
                      <a:r>
                        <a:rPr lang="en-GB" sz="2400" dirty="0"/>
                        <a:t>some</a:t>
                      </a:r>
                    </a:p>
                  </a:txBody>
                  <a:tcPr anchor="ctr">
                    <a:solidFill>
                      <a:srgbClr val="92D050"/>
                    </a:solidFill>
                  </a:tcPr>
                </a:tc>
                <a:tc>
                  <a:txBody>
                    <a:bodyPr/>
                    <a:lstStyle/>
                    <a:p>
                      <a:pPr algn="ctr"/>
                      <a:r>
                        <a:rPr lang="en-GB" sz="2400" dirty="0"/>
                        <a:t>when</a:t>
                      </a:r>
                    </a:p>
                  </a:txBody>
                  <a:tcPr anchor="ctr">
                    <a:solidFill>
                      <a:srgbClr val="92D050"/>
                    </a:solidFill>
                  </a:tcPr>
                </a:tc>
                <a:tc>
                  <a:txBody>
                    <a:bodyPr/>
                    <a:lstStyle/>
                    <a:p>
                      <a:pPr algn="ctr"/>
                      <a:r>
                        <a:rPr lang="en-GB" sz="2400" dirty="0"/>
                        <a:t>Mr</a:t>
                      </a:r>
                    </a:p>
                  </a:txBody>
                  <a:tcPr anchor="ctr">
                    <a:solidFill>
                      <a:srgbClr val="7030A0"/>
                    </a:solidFill>
                  </a:tcPr>
                </a:tc>
                <a:extLst>
                  <a:ext uri="{0D108BD9-81ED-4DB2-BD59-A6C34878D82A}">
                    <a16:rowId xmlns:a16="http://schemas.microsoft.com/office/drawing/2014/main" val="1626350174"/>
                  </a:ext>
                </a:extLst>
              </a:tr>
              <a:tr h="465739">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r>
                        <a:rPr lang="en-GB" sz="2400" dirty="0"/>
                        <a:t>come</a:t>
                      </a:r>
                    </a:p>
                  </a:txBody>
                  <a:tcPr anchor="ctr">
                    <a:solidFill>
                      <a:srgbClr val="92D050"/>
                    </a:solidFill>
                  </a:tcPr>
                </a:tc>
                <a:tc>
                  <a:txBody>
                    <a:bodyPr/>
                    <a:lstStyle/>
                    <a:p>
                      <a:pPr algn="ctr"/>
                      <a:r>
                        <a:rPr lang="en-GB" sz="2400" dirty="0"/>
                        <a:t>out</a:t>
                      </a:r>
                    </a:p>
                  </a:txBody>
                  <a:tcPr anchor="ctr">
                    <a:solidFill>
                      <a:srgbClr val="92D050"/>
                    </a:solidFill>
                  </a:tcPr>
                </a:tc>
                <a:tc>
                  <a:txBody>
                    <a:bodyPr/>
                    <a:lstStyle/>
                    <a:p>
                      <a:pPr algn="ctr"/>
                      <a:r>
                        <a:rPr lang="en-GB" sz="2400" dirty="0"/>
                        <a:t>looked</a:t>
                      </a:r>
                    </a:p>
                  </a:txBody>
                  <a:tcPr anchor="ctr">
                    <a:solidFill>
                      <a:srgbClr val="7030A0"/>
                    </a:solidFill>
                  </a:tcPr>
                </a:tc>
                <a:extLst>
                  <a:ext uri="{0D108BD9-81ED-4DB2-BD59-A6C34878D82A}">
                    <a16:rowId xmlns:a16="http://schemas.microsoft.com/office/drawing/2014/main" val="1957023261"/>
                  </a:ext>
                </a:extLst>
              </a:tr>
              <a:tr h="465739">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r>
                        <a:rPr lang="en-GB" sz="2400" dirty="0"/>
                        <a:t>asked</a:t>
                      </a:r>
                    </a:p>
                  </a:txBody>
                  <a:tcPr anchor="ctr">
                    <a:solidFill>
                      <a:srgbClr val="7030A0"/>
                    </a:solidFill>
                  </a:tcPr>
                </a:tc>
                <a:extLst>
                  <a:ext uri="{0D108BD9-81ED-4DB2-BD59-A6C34878D82A}">
                    <a16:rowId xmlns:a16="http://schemas.microsoft.com/office/drawing/2014/main" val="714260302"/>
                  </a:ext>
                </a:extLst>
              </a:tr>
              <a:tr h="465739">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r>
                        <a:rPr lang="en-GB" sz="2400" dirty="0"/>
                        <a:t>could</a:t>
                      </a:r>
                    </a:p>
                  </a:txBody>
                  <a:tcPr anchor="ctr">
                    <a:solidFill>
                      <a:srgbClr val="7030A0"/>
                    </a:solidFill>
                  </a:tcPr>
                </a:tc>
                <a:extLst>
                  <a:ext uri="{0D108BD9-81ED-4DB2-BD59-A6C34878D82A}">
                    <a16:rowId xmlns:a16="http://schemas.microsoft.com/office/drawing/2014/main" val="3977480090"/>
                  </a:ext>
                </a:extLst>
              </a:tr>
            </a:tbl>
          </a:graphicData>
        </a:graphic>
      </p:graphicFrame>
      <p:sp>
        <p:nvSpPr>
          <p:cNvPr id="7" name="TextBox 6">
            <a:extLst>
              <a:ext uri="{FF2B5EF4-FFF2-40B4-BE49-F238E27FC236}">
                <a16:creationId xmlns:a16="http://schemas.microsoft.com/office/drawing/2014/main" id="{AA335041-8275-4257-ACF7-CF2302D14703}"/>
              </a:ext>
            </a:extLst>
          </p:cNvPr>
          <p:cNvSpPr txBox="1"/>
          <p:nvPr/>
        </p:nvSpPr>
        <p:spPr>
          <a:xfrm>
            <a:off x="1511232" y="42040"/>
            <a:ext cx="9169626" cy="830997"/>
          </a:xfrm>
          <a:prstGeom prst="rect">
            <a:avLst/>
          </a:prstGeom>
          <a:noFill/>
        </p:spPr>
        <p:txBody>
          <a:bodyPr wrap="none" rtlCol="0">
            <a:spAutoFit/>
          </a:bodyPr>
          <a:lstStyle/>
          <a:p>
            <a:pPr algn="ctr"/>
            <a:r>
              <a:rPr lang="en-US" sz="4800" dirty="0">
                <a:latin typeface="Sassoon Infant Rg" panose="02000603020000020003" pitchFamily="2" charset="0"/>
              </a:rPr>
              <a:t>Common Exception Words Examples</a:t>
            </a:r>
          </a:p>
        </p:txBody>
      </p:sp>
    </p:spTree>
    <p:extLst>
      <p:ext uri="{BB962C8B-B14F-4D97-AF65-F5344CB8AC3E}">
        <p14:creationId xmlns:p14="http://schemas.microsoft.com/office/powerpoint/2010/main" val="22306251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Guided Reading</a:t>
            </a:r>
          </a:p>
        </p:txBody>
      </p:sp>
      <p:sp>
        <p:nvSpPr>
          <p:cNvPr id="7" name="Rectangle 6">
            <a:extLst>
              <a:ext uri="{FF2B5EF4-FFF2-40B4-BE49-F238E27FC236}">
                <a16:creationId xmlns:a16="http://schemas.microsoft.com/office/drawing/2014/main" id="{B7F4EC30-84BD-46FC-BF1E-428F47311BE8}"/>
              </a:ext>
            </a:extLst>
          </p:cNvPr>
          <p:cNvSpPr/>
          <p:nvPr/>
        </p:nvSpPr>
        <p:spPr>
          <a:xfrm>
            <a:off x="113231" y="725088"/>
            <a:ext cx="6897169" cy="6001643"/>
          </a:xfrm>
          <a:prstGeom prst="rect">
            <a:avLst/>
          </a:prstGeom>
        </p:spPr>
        <p:txBody>
          <a:bodyPr wrap="square">
            <a:spAutoFit/>
          </a:bodyPr>
          <a:lstStyle/>
          <a:p>
            <a:pPr marL="342900" lvl="0" indent="-342900">
              <a:buFont typeface="Arial" panose="020B0604020202020204" pitchFamily="34" charset="0"/>
              <a:buChar char="•"/>
              <a:defRPr/>
            </a:pPr>
            <a:r>
              <a:rPr lang="en-US" sz="2400" dirty="0">
                <a:ea typeface="Helvetica Neue" panose="02000503000000020004" pitchFamily="2" charset="0"/>
                <a:cs typeface="Helvetica Neue" panose="02000503000000020004" pitchFamily="2" charset="0"/>
              </a:rPr>
              <a:t>At Walter Infant School and Nursery, we have adopted a guided reading method for teaching reading.</a:t>
            </a:r>
          </a:p>
          <a:p>
            <a:pPr marL="342900" lvl="0" indent="-342900">
              <a:buFont typeface="Arial" panose="020B0604020202020204" pitchFamily="34" charset="0"/>
              <a:buChar char="•"/>
              <a:defRPr/>
            </a:pPr>
            <a:r>
              <a:rPr lang="en-US" sz="2400" dirty="0">
                <a:ea typeface="Helvetica Neue" panose="02000503000000020004" pitchFamily="2" charset="0"/>
                <a:cs typeface="Helvetica Neue" panose="02000503000000020004" pitchFamily="2" charset="0"/>
              </a:rPr>
              <a:t>Our children read with an adult in small groups, which consist of no more than 6 children.  The session is led or facilitated by the teacher.</a:t>
            </a:r>
          </a:p>
          <a:p>
            <a:pPr marL="342900" lvl="0" indent="-342900">
              <a:buFont typeface="Arial" panose="020B0604020202020204" pitchFamily="34" charset="0"/>
              <a:buChar char="•"/>
              <a:defRPr/>
            </a:pPr>
            <a:r>
              <a:rPr lang="en-US" sz="2400" dirty="0">
                <a:ea typeface="Helvetica Neue" panose="02000503000000020004" pitchFamily="2" charset="0"/>
                <a:cs typeface="Helvetica Neue" panose="02000503000000020004" pitchFamily="2" charset="0"/>
              </a:rPr>
              <a:t>It starts by teaching or consolidating a skill for reading.  The children explore the book with the teacher and engage in discussion.  This is before, during and after reading.  For example, they might discuss the front cover, technical vocabulary or what they thought of the characters.</a:t>
            </a:r>
          </a:p>
          <a:p>
            <a:pPr marL="342900" lvl="0" indent="-342900">
              <a:buFont typeface="Arial" panose="020B0604020202020204" pitchFamily="34" charset="0"/>
              <a:buChar char="•"/>
              <a:defRPr/>
            </a:pPr>
            <a:r>
              <a:rPr lang="en-US" sz="2400" dirty="0">
                <a:ea typeface="Helvetica Neue" panose="02000503000000020004" pitchFamily="2" charset="0"/>
                <a:cs typeface="Helvetica Neue" panose="02000503000000020004" pitchFamily="2" charset="0"/>
              </a:rPr>
              <a:t>The children are asked questions and given lots of time to read and explore the text.  This allows for high quality discussion, whilst using high quality texts.</a:t>
            </a:r>
            <a:endParaRPr lang="en-GB" sz="2400" dirty="0">
              <a:ea typeface="Helvetica Neue" panose="02000503000000020004" pitchFamily="2" charset="0"/>
              <a:cs typeface="Helvetica Neue" panose="02000503000000020004" pitchFamily="2" charset="0"/>
            </a:endParaRPr>
          </a:p>
        </p:txBody>
      </p:sp>
      <p:pic>
        <p:nvPicPr>
          <p:cNvPr id="3074" name="Picture 2" descr="Reading Planet Rocket Phonics Pink A Complete Pack">
            <a:extLst>
              <a:ext uri="{FF2B5EF4-FFF2-40B4-BE49-F238E27FC236}">
                <a16:creationId xmlns:a16="http://schemas.microsoft.com/office/drawing/2014/main" id="{74EEB5D6-972D-47AB-BAFC-9F6361AE8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3631" y="1335587"/>
            <a:ext cx="4722588" cy="47225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4780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Guided Reading</a:t>
            </a:r>
          </a:p>
        </p:txBody>
      </p:sp>
      <p:sp>
        <p:nvSpPr>
          <p:cNvPr id="7" name="Rectangle 6">
            <a:extLst>
              <a:ext uri="{FF2B5EF4-FFF2-40B4-BE49-F238E27FC236}">
                <a16:creationId xmlns:a16="http://schemas.microsoft.com/office/drawing/2014/main" id="{B7F4EC30-84BD-46FC-BF1E-428F47311BE8}"/>
              </a:ext>
            </a:extLst>
          </p:cNvPr>
          <p:cNvSpPr/>
          <p:nvPr/>
        </p:nvSpPr>
        <p:spPr>
          <a:xfrm>
            <a:off x="113231" y="696060"/>
            <a:ext cx="11965538" cy="1200329"/>
          </a:xfrm>
          <a:prstGeom prst="rect">
            <a:avLst/>
          </a:prstGeom>
        </p:spPr>
        <p:txBody>
          <a:bodyPr wrap="square">
            <a:spAutoFit/>
          </a:bodyPr>
          <a:lstStyle/>
          <a:p>
            <a:pPr lvl="0" algn="ctr">
              <a:defRPr/>
            </a:pPr>
            <a:r>
              <a:rPr lang="en-US" sz="2400" dirty="0">
                <a:ea typeface="Helvetica Neue" panose="02000503000000020004" pitchFamily="2" charset="0"/>
                <a:cs typeface="Helvetica Neue" panose="02000503000000020004" pitchFamily="2" charset="0"/>
              </a:rPr>
              <a:t>Our Guided Reading scheme uses a </a:t>
            </a:r>
            <a:r>
              <a:rPr lang="en-US" sz="2400" dirty="0" err="1">
                <a:ea typeface="Helvetica Neue" panose="02000503000000020004" pitchFamily="2" charset="0"/>
                <a:cs typeface="Helvetica Neue" panose="02000503000000020004" pitchFamily="2" charset="0"/>
              </a:rPr>
              <a:t>colour</a:t>
            </a:r>
            <a:r>
              <a:rPr lang="en-US" sz="2400" dirty="0">
                <a:ea typeface="Helvetica Neue" panose="02000503000000020004" pitchFamily="2" charset="0"/>
                <a:cs typeface="Helvetica Neue" panose="02000503000000020004" pitchFamily="2" charset="0"/>
              </a:rPr>
              <a:t> banding system.  The children progress through the </a:t>
            </a:r>
            <a:r>
              <a:rPr lang="en-US" sz="2400" dirty="0" err="1">
                <a:ea typeface="Helvetica Neue" panose="02000503000000020004" pitchFamily="2" charset="0"/>
                <a:cs typeface="Helvetica Neue" panose="02000503000000020004" pitchFamily="2" charset="0"/>
              </a:rPr>
              <a:t>colour</a:t>
            </a:r>
            <a:r>
              <a:rPr lang="en-US" sz="2400" dirty="0">
                <a:ea typeface="Helvetica Neue" panose="02000503000000020004" pitchFamily="2" charset="0"/>
                <a:cs typeface="Helvetica Neue" panose="02000503000000020004" pitchFamily="2" charset="0"/>
              </a:rPr>
              <a:t> bands and these could be considered levels.  Below are the end of year expectation for each year group.  By the end of F2, most children are securely reading Red Books.</a:t>
            </a:r>
            <a:endParaRPr lang="en-GB" sz="2400" dirty="0">
              <a:ea typeface="Helvetica Neue" panose="02000503000000020004" pitchFamily="2" charset="0"/>
              <a:cs typeface="Helvetica Neue" panose="02000503000000020004" pitchFamily="2" charset="0"/>
            </a:endParaRPr>
          </a:p>
        </p:txBody>
      </p:sp>
      <p:graphicFrame>
        <p:nvGraphicFramePr>
          <p:cNvPr id="2" name="Table 1">
            <a:extLst>
              <a:ext uri="{FF2B5EF4-FFF2-40B4-BE49-F238E27FC236}">
                <a16:creationId xmlns:a16="http://schemas.microsoft.com/office/drawing/2014/main" id="{C044AFEF-F02D-4889-8949-4EAC74AF9955}"/>
              </a:ext>
            </a:extLst>
          </p:cNvPr>
          <p:cNvGraphicFramePr>
            <a:graphicFrameLocks noGrp="1"/>
          </p:cNvGraphicFramePr>
          <p:nvPr>
            <p:extLst/>
          </p:nvPr>
        </p:nvGraphicFramePr>
        <p:xfrm>
          <a:off x="113231" y="1982114"/>
          <a:ext cx="11965538" cy="4618636"/>
        </p:xfrm>
        <a:graphic>
          <a:graphicData uri="http://schemas.openxmlformats.org/drawingml/2006/table">
            <a:tbl>
              <a:tblPr firstRow="1" bandRow="1">
                <a:tableStyleId>{5C22544A-7EE6-4342-B048-85BDC9FD1C3A}</a:tableStyleId>
              </a:tblPr>
              <a:tblGrid>
                <a:gridCol w="920426">
                  <a:extLst>
                    <a:ext uri="{9D8B030D-6E8A-4147-A177-3AD203B41FA5}">
                      <a16:colId xmlns:a16="http://schemas.microsoft.com/office/drawing/2014/main" val="635745486"/>
                    </a:ext>
                  </a:extLst>
                </a:gridCol>
                <a:gridCol w="920426">
                  <a:extLst>
                    <a:ext uri="{9D8B030D-6E8A-4147-A177-3AD203B41FA5}">
                      <a16:colId xmlns:a16="http://schemas.microsoft.com/office/drawing/2014/main" val="2774154460"/>
                    </a:ext>
                  </a:extLst>
                </a:gridCol>
                <a:gridCol w="920426">
                  <a:extLst>
                    <a:ext uri="{9D8B030D-6E8A-4147-A177-3AD203B41FA5}">
                      <a16:colId xmlns:a16="http://schemas.microsoft.com/office/drawing/2014/main" val="3203521136"/>
                    </a:ext>
                  </a:extLst>
                </a:gridCol>
                <a:gridCol w="920426">
                  <a:extLst>
                    <a:ext uri="{9D8B030D-6E8A-4147-A177-3AD203B41FA5}">
                      <a16:colId xmlns:a16="http://schemas.microsoft.com/office/drawing/2014/main" val="1879798431"/>
                    </a:ext>
                  </a:extLst>
                </a:gridCol>
                <a:gridCol w="920426">
                  <a:extLst>
                    <a:ext uri="{9D8B030D-6E8A-4147-A177-3AD203B41FA5}">
                      <a16:colId xmlns:a16="http://schemas.microsoft.com/office/drawing/2014/main" val="329543208"/>
                    </a:ext>
                  </a:extLst>
                </a:gridCol>
                <a:gridCol w="920426">
                  <a:extLst>
                    <a:ext uri="{9D8B030D-6E8A-4147-A177-3AD203B41FA5}">
                      <a16:colId xmlns:a16="http://schemas.microsoft.com/office/drawing/2014/main" val="1204999720"/>
                    </a:ext>
                  </a:extLst>
                </a:gridCol>
                <a:gridCol w="920426">
                  <a:extLst>
                    <a:ext uri="{9D8B030D-6E8A-4147-A177-3AD203B41FA5}">
                      <a16:colId xmlns:a16="http://schemas.microsoft.com/office/drawing/2014/main" val="1498436594"/>
                    </a:ext>
                  </a:extLst>
                </a:gridCol>
                <a:gridCol w="920426">
                  <a:extLst>
                    <a:ext uri="{9D8B030D-6E8A-4147-A177-3AD203B41FA5}">
                      <a16:colId xmlns:a16="http://schemas.microsoft.com/office/drawing/2014/main" val="2863152881"/>
                    </a:ext>
                  </a:extLst>
                </a:gridCol>
                <a:gridCol w="920426">
                  <a:extLst>
                    <a:ext uri="{9D8B030D-6E8A-4147-A177-3AD203B41FA5}">
                      <a16:colId xmlns:a16="http://schemas.microsoft.com/office/drawing/2014/main" val="2685321871"/>
                    </a:ext>
                  </a:extLst>
                </a:gridCol>
                <a:gridCol w="920426">
                  <a:extLst>
                    <a:ext uri="{9D8B030D-6E8A-4147-A177-3AD203B41FA5}">
                      <a16:colId xmlns:a16="http://schemas.microsoft.com/office/drawing/2014/main" val="346841368"/>
                    </a:ext>
                  </a:extLst>
                </a:gridCol>
                <a:gridCol w="920426">
                  <a:extLst>
                    <a:ext uri="{9D8B030D-6E8A-4147-A177-3AD203B41FA5}">
                      <a16:colId xmlns:a16="http://schemas.microsoft.com/office/drawing/2014/main" val="789233208"/>
                    </a:ext>
                  </a:extLst>
                </a:gridCol>
                <a:gridCol w="920426">
                  <a:extLst>
                    <a:ext uri="{9D8B030D-6E8A-4147-A177-3AD203B41FA5}">
                      <a16:colId xmlns:a16="http://schemas.microsoft.com/office/drawing/2014/main" val="314249426"/>
                    </a:ext>
                  </a:extLst>
                </a:gridCol>
                <a:gridCol w="920426">
                  <a:extLst>
                    <a:ext uri="{9D8B030D-6E8A-4147-A177-3AD203B41FA5}">
                      <a16:colId xmlns:a16="http://schemas.microsoft.com/office/drawing/2014/main" val="1361347987"/>
                    </a:ext>
                  </a:extLst>
                </a:gridCol>
              </a:tblGrid>
              <a:tr h="2745253">
                <a:tc>
                  <a:txBody>
                    <a:bodyPr/>
                    <a:lstStyle/>
                    <a:p>
                      <a:pPr algn="r"/>
                      <a:r>
                        <a:rPr lang="en-US" sz="4400" dirty="0">
                          <a:solidFill>
                            <a:schemeClr val="tx1"/>
                          </a:solidFill>
                        </a:rPr>
                        <a:t>Pink</a:t>
                      </a:r>
                    </a:p>
                    <a:p>
                      <a:pPr algn="r"/>
                      <a:r>
                        <a:rPr lang="en-US" sz="1600" dirty="0">
                          <a:solidFill>
                            <a:schemeClr val="tx1"/>
                          </a:solidFill>
                        </a:rPr>
                        <a:t>(A, B &amp; C)</a:t>
                      </a:r>
                      <a:endParaRPr lang="en-GB" sz="16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66CC"/>
                    </a:solidFill>
                  </a:tcPr>
                </a:tc>
                <a:tc>
                  <a:txBody>
                    <a:bodyPr/>
                    <a:lstStyle/>
                    <a:p>
                      <a:pPr algn="r"/>
                      <a:r>
                        <a:rPr lang="en-US" sz="4400" dirty="0">
                          <a:solidFill>
                            <a:schemeClr val="tx1"/>
                          </a:solidFill>
                        </a:rPr>
                        <a:t>Red</a:t>
                      </a:r>
                    </a:p>
                    <a:p>
                      <a:pPr algn="r"/>
                      <a:r>
                        <a:rPr lang="en-US" sz="1600" dirty="0">
                          <a:solidFill>
                            <a:schemeClr val="tx1"/>
                          </a:solidFill>
                        </a:rPr>
                        <a:t>(A, B &amp; C)</a:t>
                      </a:r>
                      <a:endParaRPr lang="en-GB" sz="16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r"/>
                      <a:r>
                        <a:rPr lang="en-US" sz="4400" dirty="0">
                          <a:solidFill>
                            <a:schemeClr val="tx1"/>
                          </a:solidFill>
                        </a:rPr>
                        <a:t>Yellow</a:t>
                      </a:r>
                      <a:endParaRPr lang="en-GB" sz="4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a:r>
                        <a:rPr lang="en-US" sz="4400" dirty="0">
                          <a:solidFill>
                            <a:schemeClr val="tx1"/>
                          </a:solidFill>
                        </a:rPr>
                        <a:t>Blue</a:t>
                      </a:r>
                      <a:endParaRPr lang="en-GB" sz="4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4400" dirty="0">
                          <a:solidFill>
                            <a:schemeClr val="tx1"/>
                          </a:solidFill>
                        </a:rPr>
                        <a:t>Green</a:t>
                      </a:r>
                      <a:endParaRPr lang="en-GB" sz="4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tc>
                  <a:txBody>
                    <a:bodyPr/>
                    <a:lstStyle/>
                    <a:p>
                      <a:pPr algn="r"/>
                      <a:r>
                        <a:rPr lang="en-US" sz="4400" dirty="0">
                          <a:solidFill>
                            <a:schemeClr val="tx1"/>
                          </a:solidFill>
                        </a:rPr>
                        <a:t>Orange</a:t>
                      </a:r>
                      <a:endParaRPr lang="en-GB" sz="4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3300"/>
                    </a:solidFill>
                  </a:tcPr>
                </a:tc>
                <a:tc>
                  <a:txBody>
                    <a:bodyPr/>
                    <a:lstStyle/>
                    <a:p>
                      <a:pPr algn="r"/>
                      <a:r>
                        <a:rPr lang="en-US" sz="4400" dirty="0">
                          <a:solidFill>
                            <a:schemeClr val="tx1"/>
                          </a:solidFill>
                        </a:rPr>
                        <a:t>Turquoise</a:t>
                      </a:r>
                      <a:endParaRPr lang="en-GB" sz="4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99"/>
                    </a:solidFill>
                  </a:tcPr>
                </a:tc>
                <a:tc>
                  <a:txBody>
                    <a:bodyPr/>
                    <a:lstStyle/>
                    <a:p>
                      <a:pPr algn="r"/>
                      <a:r>
                        <a:rPr lang="en-US" sz="4400" dirty="0">
                          <a:solidFill>
                            <a:schemeClr val="tx1"/>
                          </a:solidFill>
                        </a:rPr>
                        <a:t>Purple</a:t>
                      </a:r>
                      <a:endParaRPr lang="en-GB" sz="4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0066"/>
                    </a:solidFill>
                  </a:tcPr>
                </a:tc>
                <a:tc>
                  <a:txBody>
                    <a:bodyPr/>
                    <a:lstStyle/>
                    <a:p>
                      <a:pPr algn="r"/>
                      <a:r>
                        <a:rPr lang="en-US" sz="4400" dirty="0">
                          <a:solidFill>
                            <a:schemeClr val="tx1"/>
                          </a:solidFill>
                        </a:rPr>
                        <a:t>Gold</a:t>
                      </a:r>
                      <a:endParaRPr lang="en-GB" sz="4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9900"/>
                    </a:solidFill>
                  </a:tcPr>
                </a:tc>
                <a:tc>
                  <a:txBody>
                    <a:bodyPr/>
                    <a:lstStyle/>
                    <a:p>
                      <a:pPr algn="r"/>
                      <a:r>
                        <a:rPr lang="en-US" sz="4400" dirty="0">
                          <a:solidFill>
                            <a:schemeClr val="tx1"/>
                          </a:solidFill>
                        </a:rPr>
                        <a:t>White</a:t>
                      </a:r>
                      <a:endParaRPr lang="en-GB" sz="4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4400" dirty="0">
                          <a:solidFill>
                            <a:schemeClr val="tx1"/>
                          </a:solidFill>
                        </a:rPr>
                        <a:t>Lime</a:t>
                      </a:r>
                      <a:endParaRPr lang="en-GB" sz="4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algn="r"/>
                      <a:r>
                        <a:rPr lang="en-US" sz="4400" dirty="0">
                          <a:solidFill>
                            <a:schemeClr val="tx1"/>
                          </a:solidFill>
                        </a:rPr>
                        <a:t>Copper</a:t>
                      </a:r>
                      <a:endParaRPr lang="en-GB" sz="4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3300"/>
                    </a:solidFill>
                  </a:tcPr>
                </a:tc>
                <a:tc>
                  <a:txBody>
                    <a:bodyPr/>
                    <a:lstStyle/>
                    <a:p>
                      <a:pPr algn="r"/>
                      <a:r>
                        <a:rPr lang="en-US" sz="4400" dirty="0">
                          <a:solidFill>
                            <a:schemeClr val="tx1"/>
                          </a:solidFill>
                        </a:rPr>
                        <a:t>Topaz</a:t>
                      </a:r>
                      <a:endParaRPr lang="en-GB" sz="4400" dirty="0">
                        <a:solidFill>
                          <a:schemeClr val="tx1"/>
                        </a:solidFill>
                      </a:endParaRPr>
                    </a:p>
                  </a:txBody>
                  <a:tcPr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66"/>
                    </a:solidFill>
                  </a:tcPr>
                </a:tc>
                <a:extLst>
                  <a:ext uri="{0D108BD9-81ED-4DB2-BD59-A6C34878D82A}">
                    <a16:rowId xmlns:a16="http://schemas.microsoft.com/office/drawing/2014/main" val="1358102627"/>
                  </a:ext>
                </a:extLst>
              </a:tr>
              <a:tr h="433383">
                <a:tc gridSpan="2">
                  <a:txBody>
                    <a:bodyPr/>
                    <a:lstStyle/>
                    <a:p>
                      <a:pPr algn="ctr"/>
                      <a:r>
                        <a:rPr lang="en-US" sz="2000" dirty="0">
                          <a:solidFill>
                            <a:schemeClr val="tx1"/>
                          </a:solidFill>
                        </a:rPr>
                        <a:t>F2 Expected</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FFCC"/>
                    </a:solidFill>
                  </a:tcPr>
                </a:tc>
                <a:tc hMerge="1">
                  <a:txBody>
                    <a:bodyPr/>
                    <a:lstStyle/>
                    <a:p>
                      <a:pPr algn="r"/>
                      <a:endParaRPr lang="en-GB" sz="16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0000"/>
                    </a:solidFill>
                  </a:tcPr>
                </a:tc>
                <a:tc gridSpan="2">
                  <a:txBody>
                    <a:bodyPr/>
                    <a:lstStyle/>
                    <a:p>
                      <a:pPr algn="ctr"/>
                      <a:r>
                        <a:rPr lang="en-US" sz="2000" dirty="0">
                          <a:solidFill>
                            <a:schemeClr val="tx1"/>
                          </a:solidFill>
                        </a:rPr>
                        <a:t>F2 Exceeding</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FFCC"/>
                    </a:solidFill>
                  </a:tcPr>
                </a:tc>
                <a:tc hMerge="1">
                  <a:txBody>
                    <a:bodyPr/>
                    <a:lstStyle/>
                    <a:p>
                      <a:pPr algn="ctr"/>
                      <a:endParaRPr lang="en-GB" sz="44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GB" sz="200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GB" sz="200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GB" sz="200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GB" sz="200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GB" sz="200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GB" sz="200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65000"/>
                      </a:schemeClr>
                    </a:solidFill>
                  </a:tcPr>
                </a:tc>
                <a:tc>
                  <a:txBody>
                    <a:bodyPr/>
                    <a:lstStyle/>
                    <a:p>
                      <a:pPr algn="ctr"/>
                      <a:endParaRPr lang="en-GB" sz="200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65000"/>
                      </a:schemeClr>
                    </a:solidFill>
                  </a:tcPr>
                </a:tc>
                <a:tc>
                  <a:txBody>
                    <a:bodyPr/>
                    <a:lstStyle/>
                    <a:p>
                      <a:pPr algn="ctr"/>
                      <a:endParaRPr lang="en-GB" sz="200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115227854"/>
                  </a:ext>
                </a:extLst>
              </a:tr>
              <a:tr h="720000">
                <a:tc gridSpan="4">
                  <a:txBody>
                    <a:bodyPr/>
                    <a:lstStyle/>
                    <a:p>
                      <a:pPr algn="ctr"/>
                      <a:r>
                        <a:rPr lang="en-US" sz="2000" dirty="0">
                          <a:solidFill>
                            <a:schemeClr val="tx1"/>
                          </a:solidFill>
                        </a:rPr>
                        <a:t>Year One Working Towards</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CC99"/>
                    </a:solidFill>
                  </a:tcPr>
                </a:tc>
                <a:tc hMerge="1">
                  <a:txBody>
                    <a:bodyPr/>
                    <a:lstStyle/>
                    <a:p>
                      <a:endParaRPr lang="en-GB"/>
                    </a:p>
                  </a:txBody>
                  <a:tcPr/>
                </a:tc>
                <a:tc hMerge="1">
                  <a:txBody>
                    <a:bodyPr/>
                    <a:lstStyle/>
                    <a:p>
                      <a:pPr algn="ctr"/>
                      <a:endParaRPr lang="en-GB" sz="16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00"/>
                    </a:solidFill>
                  </a:tcPr>
                </a:tc>
                <a:tc hMerge="1">
                  <a:txBody>
                    <a:bodyPr/>
                    <a:lstStyle/>
                    <a:p>
                      <a:endParaRPr lang="en-GB"/>
                    </a:p>
                  </a:txBody>
                  <a:tcPr/>
                </a:tc>
                <a:tc gridSpan="3">
                  <a:txBody>
                    <a:bodyPr/>
                    <a:lstStyle/>
                    <a:p>
                      <a:pPr algn="ctr"/>
                      <a:r>
                        <a:rPr lang="en-US" sz="2000" dirty="0">
                          <a:solidFill>
                            <a:schemeClr val="tx1"/>
                          </a:solidFill>
                        </a:rPr>
                        <a:t>Year One Expected</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CC99"/>
                    </a:solidFill>
                  </a:tcPr>
                </a:tc>
                <a:tc hMerge="1">
                  <a:txBody>
                    <a:bodyPr/>
                    <a:lstStyle/>
                    <a:p>
                      <a:pPr algn="ctr"/>
                      <a:endParaRPr lang="en-GB" sz="44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3300"/>
                    </a:solidFill>
                  </a:tcPr>
                </a:tc>
                <a:tc hMerge="1">
                  <a:txBody>
                    <a:bodyPr/>
                    <a:lstStyle/>
                    <a:p>
                      <a:pPr algn="ctr"/>
                      <a:endParaRPr lang="en-GB" sz="44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FF99"/>
                    </a:solidFill>
                  </a:tcPr>
                </a:tc>
                <a:tc gridSpan="3">
                  <a:txBody>
                    <a:bodyPr/>
                    <a:lstStyle/>
                    <a:p>
                      <a:pPr algn="ctr"/>
                      <a:r>
                        <a:rPr lang="en-US" sz="2000" dirty="0">
                          <a:solidFill>
                            <a:schemeClr val="tx1"/>
                          </a:solidFill>
                        </a:rPr>
                        <a:t>Year One Greater Depth</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CC99"/>
                    </a:solidFill>
                  </a:tcPr>
                </a:tc>
                <a:tc hMerge="1">
                  <a:txBody>
                    <a:bodyPr/>
                    <a:lstStyle/>
                    <a:p>
                      <a:pPr algn="ctr"/>
                      <a:endParaRPr lang="en-GB" sz="20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C9900"/>
                    </a:solidFill>
                  </a:tcPr>
                </a:tc>
                <a:tc hMerge="1">
                  <a:txBody>
                    <a:bodyPr/>
                    <a:lstStyle/>
                    <a:p>
                      <a:pPr algn="ctr"/>
                      <a:endParaRPr lang="en-GB" sz="20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GB" sz="2000" dirty="0">
                        <a:solidFill>
                          <a:schemeClr val="tx1"/>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lang="en-GB" sz="2000" dirty="0">
                        <a:solidFill>
                          <a:schemeClr val="tx1"/>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28816387"/>
                  </a:ext>
                </a:extLst>
              </a:tr>
              <a:tr h="720000">
                <a:tc gridSpan="4">
                  <a:txBody>
                    <a:bodyPr/>
                    <a:lstStyle/>
                    <a:p>
                      <a:pPr algn="ctr"/>
                      <a:r>
                        <a:rPr lang="en-US" sz="2000" dirty="0">
                          <a:solidFill>
                            <a:schemeClr val="tx1"/>
                          </a:solidFill>
                        </a:rPr>
                        <a:t>Year Two Working Below</a:t>
                      </a:r>
                    </a:p>
                    <a:p>
                      <a:pPr algn="ctr"/>
                      <a:r>
                        <a:rPr lang="en-US" sz="2000" dirty="0">
                          <a:solidFill>
                            <a:schemeClr val="tx1"/>
                          </a:solidFill>
                        </a:rPr>
                        <a:t>KS1 Standards</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FF"/>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r>
                        <a:rPr lang="en-US" sz="2000" dirty="0">
                          <a:solidFill>
                            <a:schemeClr val="tx1"/>
                          </a:solidFill>
                        </a:rPr>
                        <a:t>Year Two Working Towards</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FF"/>
                    </a:solidFill>
                  </a:tcPr>
                </a:tc>
                <a:tc hMerge="1">
                  <a:txBody>
                    <a:bodyPr/>
                    <a:lstStyle/>
                    <a:p>
                      <a:endParaRPr lang="en-GB"/>
                    </a:p>
                  </a:txBody>
                  <a:tcPr/>
                </a:tc>
                <a:tc hMerge="1">
                  <a:txBody>
                    <a:bodyPr/>
                    <a:lstStyle/>
                    <a:p>
                      <a:endParaRPr lang="en-GB"/>
                    </a:p>
                  </a:txBody>
                  <a:tcPr/>
                </a:tc>
                <a:tc hMerge="1">
                  <a:txBody>
                    <a:bodyPr/>
                    <a:lstStyle/>
                    <a:p>
                      <a:pPr algn="ctr"/>
                      <a:endParaRPr lang="en-GB" sz="20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660066"/>
                    </a:solidFill>
                  </a:tcPr>
                </a:tc>
                <a:tc gridSpan="3">
                  <a:txBody>
                    <a:bodyPr/>
                    <a:lstStyle/>
                    <a:p>
                      <a:pPr algn="ctr"/>
                      <a:r>
                        <a:rPr lang="en-US" sz="2000" dirty="0">
                          <a:solidFill>
                            <a:schemeClr val="tx1"/>
                          </a:solidFill>
                        </a:rPr>
                        <a:t>Year Two Expected</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FF"/>
                    </a:solidFill>
                  </a:tcPr>
                </a:tc>
                <a:tc hMerge="1">
                  <a:txBody>
                    <a:bodyPr/>
                    <a:lstStyle/>
                    <a:p>
                      <a:pPr algn="ctr"/>
                      <a:endParaRPr lang="en-GB" sz="200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hMerge="1">
                  <a:txBody>
                    <a:bodyPr/>
                    <a:lstStyle/>
                    <a:p>
                      <a:pPr algn="ctr"/>
                      <a:endParaRPr lang="en-GB" sz="20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FF00"/>
                    </a:solidFill>
                  </a:tcPr>
                </a:tc>
                <a:tc gridSpan="2">
                  <a:txBody>
                    <a:bodyPr/>
                    <a:lstStyle/>
                    <a:p>
                      <a:pPr algn="ctr"/>
                      <a:r>
                        <a:rPr lang="en-US" sz="2000" dirty="0">
                          <a:solidFill>
                            <a:schemeClr val="tx1"/>
                          </a:solidFill>
                        </a:rPr>
                        <a:t>Year Two</a:t>
                      </a:r>
                      <a:br>
                        <a:rPr lang="en-US" sz="2000" dirty="0">
                          <a:solidFill>
                            <a:schemeClr val="tx1"/>
                          </a:solidFill>
                        </a:rPr>
                      </a:br>
                      <a:r>
                        <a:rPr lang="en-US" sz="2000" dirty="0">
                          <a:solidFill>
                            <a:schemeClr val="tx1"/>
                          </a:solidFill>
                        </a:rPr>
                        <a:t>Greater Depth</a:t>
                      </a:r>
                      <a:endParaRPr lang="en-GB"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FF"/>
                    </a:solidFill>
                  </a:tcPr>
                </a:tc>
                <a:tc hMerge="1">
                  <a:txBody>
                    <a:bodyPr/>
                    <a:lstStyle/>
                    <a:p>
                      <a:pPr algn="ctr"/>
                      <a:endParaRPr lang="en-GB" sz="20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6666"/>
                    </a:solidFill>
                  </a:tcPr>
                </a:tc>
                <a:extLst>
                  <a:ext uri="{0D108BD9-81ED-4DB2-BD59-A6C34878D82A}">
                    <a16:rowId xmlns:a16="http://schemas.microsoft.com/office/drawing/2014/main" val="354402165"/>
                  </a:ext>
                </a:extLst>
              </a:tr>
            </a:tbl>
          </a:graphicData>
        </a:graphic>
      </p:graphicFrame>
    </p:spTree>
    <p:custDataLst>
      <p:tags r:id="rId1"/>
    </p:custDataLst>
    <p:extLst>
      <p:ext uri="{BB962C8B-B14F-4D97-AF65-F5344CB8AC3E}">
        <p14:creationId xmlns:p14="http://schemas.microsoft.com/office/powerpoint/2010/main" val="6304531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Home Reading Books</a:t>
            </a:r>
          </a:p>
        </p:txBody>
      </p:sp>
      <p:sp>
        <p:nvSpPr>
          <p:cNvPr id="7" name="Rectangle 6">
            <a:extLst>
              <a:ext uri="{FF2B5EF4-FFF2-40B4-BE49-F238E27FC236}">
                <a16:creationId xmlns:a16="http://schemas.microsoft.com/office/drawing/2014/main" id="{B7F4EC30-84BD-46FC-BF1E-428F47311BE8}"/>
              </a:ext>
            </a:extLst>
          </p:cNvPr>
          <p:cNvSpPr/>
          <p:nvPr/>
        </p:nvSpPr>
        <p:spPr>
          <a:xfrm>
            <a:off x="113231" y="696060"/>
            <a:ext cx="11965538" cy="6124754"/>
          </a:xfrm>
          <a:prstGeom prst="rect">
            <a:avLst/>
          </a:prstGeom>
        </p:spPr>
        <p:txBody>
          <a:bodyPr wrap="square">
            <a:spAutoFit/>
          </a:bodyPr>
          <a:lstStyle/>
          <a:p>
            <a:pPr marL="457200" lvl="0" indent="-457200">
              <a:buFont typeface="Arial" panose="020B0604020202020204" pitchFamily="34" charset="0"/>
              <a:buChar char="•"/>
              <a:defRPr/>
            </a:pPr>
            <a:r>
              <a:rPr lang="en-US" sz="2800" dirty="0">
                <a:ea typeface="Helvetica Neue" panose="02000503000000020004" pitchFamily="2" charset="0"/>
                <a:cs typeface="Helvetica Neue" panose="02000503000000020004" pitchFamily="2" charset="0"/>
              </a:rPr>
              <a:t>The children take reading books home regularly.</a:t>
            </a:r>
          </a:p>
          <a:p>
            <a:pPr marL="457200" lvl="0" indent="-457200">
              <a:buFont typeface="Arial" panose="020B0604020202020204" pitchFamily="34" charset="0"/>
              <a:buChar char="•"/>
              <a:defRPr/>
            </a:pPr>
            <a:r>
              <a:rPr lang="en-US" sz="2800" dirty="0">
                <a:ea typeface="Helvetica Neue" panose="02000503000000020004" pitchFamily="2" charset="0"/>
                <a:cs typeface="Helvetica Neue" panose="02000503000000020004" pitchFamily="2" charset="0"/>
              </a:rPr>
              <a:t>The children are encouraged to change the books by themselves.</a:t>
            </a:r>
          </a:p>
          <a:p>
            <a:pPr marL="457200" lvl="0" indent="-457200">
              <a:buFont typeface="Arial" panose="020B0604020202020204" pitchFamily="34" charset="0"/>
              <a:buChar char="•"/>
              <a:defRPr/>
            </a:pPr>
            <a:r>
              <a:rPr lang="en-US" sz="2800" dirty="0">
                <a:ea typeface="Helvetica Neue" panose="02000503000000020004" pitchFamily="2" charset="0"/>
                <a:cs typeface="Helvetica Neue" panose="02000503000000020004" pitchFamily="2" charset="0"/>
              </a:rPr>
              <a:t>Generally, they take home the </a:t>
            </a:r>
            <a:r>
              <a:rPr lang="en-US" sz="2800" dirty="0" err="1">
                <a:ea typeface="Helvetica Neue" panose="02000503000000020004" pitchFamily="2" charset="0"/>
                <a:cs typeface="Helvetica Neue" panose="02000503000000020004" pitchFamily="2" charset="0"/>
              </a:rPr>
              <a:t>colour</a:t>
            </a:r>
            <a:r>
              <a:rPr lang="en-US" sz="2800" dirty="0">
                <a:ea typeface="Helvetica Neue" panose="02000503000000020004" pitchFamily="2" charset="0"/>
                <a:cs typeface="Helvetica Neue" panose="02000503000000020004" pitchFamily="2" charset="0"/>
              </a:rPr>
              <a:t> band below home.</a:t>
            </a:r>
          </a:p>
          <a:p>
            <a:pPr marL="457200" lvl="0" indent="-457200">
              <a:buFont typeface="Arial" panose="020B0604020202020204" pitchFamily="34" charset="0"/>
              <a:buChar char="•"/>
              <a:defRPr/>
            </a:pPr>
            <a:r>
              <a:rPr lang="en-US" sz="2800" dirty="0">
                <a:ea typeface="Helvetica Neue" panose="02000503000000020004" pitchFamily="2" charset="0"/>
                <a:cs typeface="Helvetica Neue" panose="02000503000000020004" pitchFamily="2" charset="0"/>
              </a:rPr>
              <a:t>This is to allow the children to practise and consolidate the skills they have been taught in school.  It should still be a challenging read, and the children will still need help and support with some words or comprehension of the text.</a:t>
            </a:r>
          </a:p>
          <a:p>
            <a:pPr marL="457200" lvl="0" indent="-457200">
              <a:buFont typeface="Arial" panose="020B0604020202020204" pitchFamily="34" charset="0"/>
              <a:buChar char="•"/>
              <a:defRPr/>
            </a:pPr>
            <a:r>
              <a:rPr lang="en-US" sz="2800" dirty="0">
                <a:ea typeface="Helvetica Neue" panose="02000503000000020004" pitchFamily="2" charset="0"/>
                <a:cs typeface="Helvetica Neue" panose="02000503000000020004" pitchFamily="2" charset="0"/>
              </a:rPr>
              <a:t>Please discuss the book before, during and after reading.  Use the illustrations to engage in discussion and talk about the characters, the setting or the facts in the book.</a:t>
            </a:r>
          </a:p>
          <a:p>
            <a:pPr marL="457200" lvl="0" indent="-457200">
              <a:buFont typeface="Arial" panose="020B0604020202020204" pitchFamily="34" charset="0"/>
              <a:buChar char="•"/>
              <a:defRPr/>
            </a:pPr>
            <a:r>
              <a:rPr lang="en-US" sz="2800" dirty="0">
                <a:ea typeface="Helvetica Neue" panose="02000503000000020004" pitchFamily="2" charset="0"/>
                <a:cs typeface="Helvetica Neue" panose="02000503000000020004" pitchFamily="2" charset="0"/>
              </a:rPr>
              <a:t>The children are expected to re-read the book to help develop fluency.</a:t>
            </a:r>
          </a:p>
          <a:p>
            <a:pPr marL="457200" lvl="0" indent="-457200">
              <a:buFont typeface="Arial" panose="020B0604020202020204" pitchFamily="34" charset="0"/>
              <a:buChar char="•"/>
              <a:defRPr/>
            </a:pPr>
            <a:r>
              <a:rPr lang="en-US" sz="2800" dirty="0">
                <a:ea typeface="Helvetica Neue" panose="02000503000000020004" pitchFamily="2" charset="0"/>
                <a:cs typeface="Helvetica Neue" panose="02000503000000020004" pitchFamily="2" charset="0"/>
              </a:rPr>
              <a:t>The children should use their phonics as the prime method for decoding or reading a word.  However, if they are struggling, just tell them the word.</a:t>
            </a:r>
          </a:p>
          <a:p>
            <a:pPr marL="457200" lvl="0" indent="-457200">
              <a:buFont typeface="Arial" panose="020B0604020202020204" pitchFamily="34" charset="0"/>
              <a:buChar char="•"/>
              <a:defRPr/>
            </a:pPr>
            <a:r>
              <a:rPr lang="en-US" sz="2800" dirty="0">
                <a:ea typeface="Helvetica Neue" panose="02000503000000020004" pitchFamily="2" charset="0"/>
                <a:cs typeface="Helvetica Neue" panose="02000503000000020004" pitchFamily="2" charset="0"/>
              </a:rPr>
              <a:t>It should be a fun activity, that is enjoyable.  If your child is having an ‘off day’ then they are not ready to read - leave it for another time.</a:t>
            </a:r>
            <a:endParaRPr lang="en-GB" sz="2800" dirty="0">
              <a:ea typeface="Helvetica Neue" panose="02000503000000020004" pitchFamily="2" charset="0"/>
              <a:cs typeface="Helvetica Neue" panose="02000503000000020004" pitchFamily="2" charset="0"/>
            </a:endParaRPr>
          </a:p>
        </p:txBody>
      </p:sp>
    </p:spTree>
    <p:custDataLst>
      <p:tags r:id="rId1"/>
    </p:custDataLst>
    <p:extLst>
      <p:ext uri="{BB962C8B-B14F-4D97-AF65-F5344CB8AC3E}">
        <p14:creationId xmlns:p14="http://schemas.microsoft.com/office/powerpoint/2010/main" val="40336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B11C-7058-4585-BE52-69922366AB3D}"/>
              </a:ext>
            </a:extLst>
          </p:cNvPr>
          <p:cNvSpPr>
            <a:spLocks noGrp="1"/>
          </p:cNvSpPr>
          <p:nvPr>
            <p:ph type="title"/>
          </p:nvPr>
        </p:nvSpPr>
        <p:spPr>
          <a:xfrm>
            <a:off x="271182" y="134189"/>
            <a:ext cx="10515600" cy="1325563"/>
          </a:xfrm>
        </p:spPr>
        <p:txBody>
          <a:bodyPr/>
          <a:lstStyle/>
          <a:p>
            <a:r>
              <a:rPr lang="en-GB" dirty="0"/>
              <a:t>Asking questions</a:t>
            </a:r>
          </a:p>
        </p:txBody>
      </p:sp>
      <p:sp>
        <p:nvSpPr>
          <p:cNvPr id="3" name="Content Placeholder 2">
            <a:extLst>
              <a:ext uri="{FF2B5EF4-FFF2-40B4-BE49-F238E27FC236}">
                <a16:creationId xmlns:a16="http://schemas.microsoft.com/office/drawing/2014/main" id="{591E9FAD-89F1-46E5-91FD-AFA50645AF46}"/>
              </a:ext>
            </a:extLst>
          </p:cNvPr>
          <p:cNvSpPr>
            <a:spLocks noGrp="1"/>
          </p:cNvSpPr>
          <p:nvPr>
            <p:ph idx="1"/>
          </p:nvPr>
        </p:nvSpPr>
        <p:spPr>
          <a:xfrm>
            <a:off x="201706" y="1395039"/>
            <a:ext cx="9507070" cy="4351338"/>
          </a:xfrm>
        </p:spPr>
        <p:txBody>
          <a:bodyPr>
            <a:normAutofit fontScale="92500"/>
          </a:bodyPr>
          <a:lstStyle/>
          <a:p>
            <a:r>
              <a:rPr lang="en-GB" dirty="0"/>
              <a:t>Help them  understand what they have read by asking questions before, during and after you read with them or listen to them</a:t>
            </a:r>
          </a:p>
          <a:p>
            <a:r>
              <a:rPr lang="en-GB" b="1" dirty="0"/>
              <a:t>Befor</a:t>
            </a:r>
            <a:r>
              <a:rPr lang="en-GB" dirty="0"/>
              <a:t>e (knowledge of books) ~ Can you point to the title?  What do you think this story might be about? What does the blurb tell us?</a:t>
            </a:r>
          </a:p>
          <a:p>
            <a:r>
              <a:rPr lang="en-GB" b="1" dirty="0"/>
              <a:t>During</a:t>
            </a:r>
            <a:r>
              <a:rPr lang="en-GB" dirty="0"/>
              <a:t> (comprehension and prediction) ~ What is happening in the pictures? What has happened so far? What might happen next?  What sort of character is…?  How do you know?</a:t>
            </a:r>
          </a:p>
          <a:p>
            <a:r>
              <a:rPr lang="en-GB" b="1" dirty="0"/>
              <a:t>After</a:t>
            </a:r>
            <a:r>
              <a:rPr lang="en-GB" dirty="0"/>
              <a:t> (comprehension and opinion) ~ Did you like this book?  What did you like most about it?  What happened in the story?</a:t>
            </a:r>
          </a:p>
          <a:p>
            <a:endParaRPr lang="en-GB" dirty="0"/>
          </a:p>
        </p:txBody>
      </p:sp>
      <p:pic>
        <p:nvPicPr>
          <p:cNvPr id="2050" name="Picture 2" descr="Free QUESTION MARKS, Download Free QUESTION MARKS png images, Free ...">
            <a:extLst>
              <a:ext uri="{FF2B5EF4-FFF2-40B4-BE49-F238E27FC236}">
                <a16:creationId xmlns:a16="http://schemas.microsoft.com/office/drawing/2014/main" id="{702FA6CD-1BBE-4718-8962-EE1AC8083CA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4329" y="1792940"/>
            <a:ext cx="2810435" cy="4087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28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B9EA-4F58-4409-995A-71B3A4280F3E}"/>
              </a:ext>
            </a:extLst>
          </p:cNvPr>
          <p:cNvSpPr>
            <a:spLocks noGrp="1"/>
          </p:cNvSpPr>
          <p:nvPr>
            <p:ph type="title"/>
          </p:nvPr>
        </p:nvSpPr>
        <p:spPr>
          <a:xfrm>
            <a:off x="138953" y="18255"/>
            <a:ext cx="10515600" cy="1325563"/>
          </a:xfrm>
        </p:spPr>
        <p:txBody>
          <a:bodyPr/>
          <a:lstStyle/>
          <a:p>
            <a:r>
              <a:rPr lang="en-GB" dirty="0"/>
              <a:t>Reading together and decoding new words</a:t>
            </a:r>
          </a:p>
        </p:txBody>
      </p:sp>
      <p:sp>
        <p:nvSpPr>
          <p:cNvPr id="3" name="Content Placeholder 2">
            <a:extLst>
              <a:ext uri="{FF2B5EF4-FFF2-40B4-BE49-F238E27FC236}">
                <a16:creationId xmlns:a16="http://schemas.microsoft.com/office/drawing/2014/main" id="{97D25CE9-E1DC-4F4C-852B-262BA763BD4E}"/>
              </a:ext>
            </a:extLst>
          </p:cNvPr>
          <p:cNvSpPr>
            <a:spLocks noGrp="1"/>
          </p:cNvSpPr>
          <p:nvPr>
            <p:ph idx="1"/>
          </p:nvPr>
        </p:nvSpPr>
        <p:spPr>
          <a:xfrm>
            <a:off x="138953" y="1484965"/>
            <a:ext cx="8915400" cy="4351338"/>
          </a:xfrm>
        </p:spPr>
        <p:txBody>
          <a:bodyPr>
            <a:normAutofit fontScale="92500" lnSpcReduction="20000"/>
          </a:bodyPr>
          <a:lstStyle/>
          <a:p>
            <a:r>
              <a:rPr lang="en-GB" dirty="0"/>
              <a:t>Children will use many cueing strategies to help them read the words on the page: they should always try to use the phonics to decode.</a:t>
            </a:r>
          </a:p>
          <a:p>
            <a:r>
              <a:rPr lang="en-GB" dirty="0"/>
              <a:t>You can help by saying “What is the first sound?” Can you sound out (segment)  the phonemes?” e.g. shop ~ </a:t>
            </a:r>
            <a:r>
              <a:rPr lang="en-GB" dirty="0" err="1"/>
              <a:t>sh</a:t>
            </a:r>
            <a:r>
              <a:rPr lang="en-GB" dirty="0"/>
              <a:t>-o-p etc</a:t>
            </a:r>
          </a:p>
          <a:p>
            <a:r>
              <a:rPr lang="en-GB" dirty="0"/>
              <a:t>Do not let your child struggle for too long if they can’t blend the sounds together. Do record the word they found difficult in the reading record.</a:t>
            </a:r>
          </a:p>
          <a:p>
            <a:r>
              <a:rPr lang="en-GB" dirty="0"/>
              <a:t>There will be common exception words in the books that they should not find too tricky to recognise.</a:t>
            </a:r>
          </a:p>
          <a:p>
            <a:r>
              <a:rPr lang="en-GB" dirty="0"/>
              <a:t>If the book is too difficult please mention it in the reading record so that we can check the book is well matched to our SSP.</a:t>
            </a:r>
          </a:p>
          <a:p>
            <a:endParaRPr lang="en-GB" dirty="0"/>
          </a:p>
          <a:p>
            <a:endParaRPr lang="en-GB"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E547249E-1248-4C74-87CD-8D271018CE61}"/>
              </a:ext>
            </a:extLst>
          </p:cNvPr>
          <p:cNvPicPr>
            <a:picLocks noChangeAspect="1"/>
          </p:cNvPicPr>
          <p:nvPr/>
        </p:nvPicPr>
        <p:blipFill rotWithShape="1">
          <a:blip r:embed="rId2"/>
          <a:srcRect l="30857" t="2250" r="31572" b="9000"/>
          <a:stretch/>
        </p:blipFill>
        <p:spPr>
          <a:xfrm>
            <a:off x="9209274" y="1828779"/>
            <a:ext cx="2505075" cy="3381375"/>
          </a:xfrm>
          <a:prstGeom prst="rect">
            <a:avLst/>
          </a:prstGeom>
        </p:spPr>
      </p:pic>
    </p:spTree>
    <p:extLst>
      <p:ext uri="{BB962C8B-B14F-4D97-AF65-F5344CB8AC3E}">
        <p14:creationId xmlns:p14="http://schemas.microsoft.com/office/powerpoint/2010/main" val="65673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1" y="0"/>
            <a:ext cx="12192001" cy="769441"/>
          </a:xfrm>
          <a:prstGeom prst="rect">
            <a:avLst/>
          </a:prstGeom>
          <a:noFill/>
        </p:spPr>
        <p:txBody>
          <a:bodyPr wrap="square" rtlCol="0">
            <a:spAutoFit/>
          </a:bodyPr>
          <a:lstStyle/>
          <a:p>
            <a:pPr algn="ctr"/>
            <a:r>
              <a:rPr lang="en-US" sz="4400" dirty="0"/>
              <a:t>Children Reading for Pleasure</a:t>
            </a:r>
          </a:p>
        </p:txBody>
      </p:sp>
      <p:sp>
        <p:nvSpPr>
          <p:cNvPr id="7" name="TextBox 6">
            <a:extLst>
              <a:ext uri="{FF2B5EF4-FFF2-40B4-BE49-F238E27FC236}">
                <a16:creationId xmlns:a16="http://schemas.microsoft.com/office/drawing/2014/main" id="{086131D2-0AE3-4B32-B2B3-AFD6CDD72D16}"/>
              </a:ext>
            </a:extLst>
          </p:cNvPr>
          <p:cNvSpPr txBox="1"/>
          <p:nvPr/>
        </p:nvSpPr>
        <p:spPr>
          <a:xfrm>
            <a:off x="-2" y="3622563"/>
            <a:ext cx="12192001" cy="2862322"/>
          </a:xfrm>
          <a:prstGeom prst="rect">
            <a:avLst/>
          </a:prstGeom>
          <a:noFill/>
        </p:spPr>
        <p:txBody>
          <a:bodyPr wrap="square" rtlCol="0">
            <a:spAutoFit/>
          </a:bodyPr>
          <a:lstStyle/>
          <a:p>
            <a:pPr algn="ctr"/>
            <a:r>
              <a:rPr lang="en-US" sz="3600" dirty="0"/>
              <a:t>We foster a love for reading at school; please do the same at home.  Explain to your children how much you love to read and regularly share books with them.  Talk about your </a:t>
            </a:r>
            <a:r>
              <a:rPr lang="en-US" sz="3600" dirty="0" err="1"/>
              <a:t>favourite</a:t>
            </a:r>
            <a:r>
              <a:rPr lang="en-US" sz="3600" dirty="0"/>
              <a:t> books.  Some children will prefer fiction and some will prefer non-fiction.  We have a wide variety of both</a:t>
            </a:r>
          </a:p>
        </p:txBody>
      </p:sp>
      <p:pic>
        <p:nvPicPr>
          <p:cNvPr id="6" name="Picture 5">
            <a:extLst>
              <a:ext uri="{FF2B5EF4-FFF2-40B4-BE49-F238E27FC236}">
                <a16:creationId xmlns:a16="http://schemas.microsoft.com/office/drawing/2014/main" id="{36DB84BA-65C3-4902-AFC7-518756E72985}"/>
              </a:ext>
            </a:extLst>
          </p:cNvPr>
          <p:cNvPicPr>
            <a:picLocks noChangeAspect="1"/>
          </p:cNvPicPr>
          <p:nvPr/>
        </p:nvPicPr>
        <p:blipFill>
          <a:blip r:embed="rId2"/>
          <a:stretch>
            <a:fillRect/>
          </a:stretch>
        </p:blipFill>
        <p:spPr>
          <a:xfrm>
            <a:off x="3743150" y="769441"/>
            <a:ext cx="4286250" cy="2876550"/>
          </a:xfrm>
          <a:prstGeom prst="rect">
            <a:avLst/>
          </a:prstGeom>
        </p:spPr>
      </p:pic>
    </p:spTree>
    <p:extLst>
      <p:ext uri="{BB962C8B-B14F-4D97-AF65-F5344CB8AC3E}">
        <p14:creationId xmlns:p14="http://schemas.microsoft.com/office/powerpoint/2010/main" val="30815068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830997"/>
          </a:xfrm>
          <a:prstGeom prst="rect">
            <a:avLst/>
          </a:prstGeom>
          <a:noFill/>
        </p:spPr>
        <p:txBody>
          <a:bodyPr wrap="square" rtlCol="0">
            <a:spAutoFit/>
          </a:bodyPr>
          <a:lstStyle/>
          <a:p>
            <a:pPr algn="ctr"/>
            <a:r>
              <a:rPr lang="en-US" sz="4800" dirty="0"/>
              <a:t>Let’s take a look at a Rocket Phonics Lesson</a:t>
            </a:r>
          </a:p>
        </p:txBody>
      </p:sp>
      <p:pic>
        <p:nvPicPr>
          <p:cNvPr id="5" name="Picture 4">
            <a:extLst>
              <a:ext uri="{FF2B5EF4-FFF2-40B4-BE49-F238E27FC236}">
                <a16:creationId xmlns:a16="http://schemas.microsoft.com/office/drawing/2014/main" id="{0A77EE22-74FD-4F74-9D3D-0FD040A4101B}"/>
              </a:ext>
            </a:extLst>
          </p:cNvPr>
          <p:cNvPicPr>
            <a:picLocks noChangeAspect="1"/>
          </p:cNvPicPr>
          <p:nvPr/>
        </p:nvPicPr>
        <p:blipFill rotWithShape="1">
          <a:blip r:embed="rId2"/>
          <a:srcRect l="15833" t="21667" r="67292" b="53518"/>
          <a:stretch/>
        </p:blipFill>
        <p:spPr>
          <a:xfrm>
            <a:off x="2921000" y="1043836"/>
            <a:ext cx="6350000" cy="5252469"/>
          </a:xfrm>
          <a:prstGeom prst="rect">
            <a:avLst/>
          </a:prstGeom>
        </p:spPr>
      </p:pic>
    </p:spTree>
    <p:extLst>
      <p:ext uri="{BB962C8B-B14F-4D97-AF65-F5344CB8AC3E}">
        <p14:creationId xmlns:p14="http://schemas.microsoft.com/office/powerpoint/2010/main" val="32739199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2.6|5.2"/>
</p:tagLst>
</file>

<file path=ppt/tags/tag10.xml><?xml version="1.0" encoding="utf-8"?>
<p:tagLst xmlns:a="http://schemas.openxmlformats.org/drawingml/2006/main" xmlns:r="http://schemas.openxmlformats.org/officeDocument/2006/relationships" xmlns:p="http://schemas.openxmlformats.org/presentationml/2006/main">
  <p:tag name="TIMING" val="|3|2.6|5.2"/>
</p:tagLst>
</file>

<file path=ppt/tags/tag11.xml><?xml version="1.0" encoding="utf-8"?>
<p:tagLst xmlns:a="http://schemas.openxmlformats.org/drawingml/2006/main" xmlns:r="http://schemas.openxmlformats.org/officeDocument/2006/relationships" xmlns:p="http://schemas.openxmlformats.org/presentationml/2006/main">
  <p:tag name="TIMING" val="|3|2.6|5.2"/>
</p:tagLst>
</file>

<file path=ppt/tags/tag12.xml><?xml version="1.0" encoding="utf-8"?>
<p:tagLst xmlns:a="http://schemas.openxmlformats.org/drawingml/2006/main" xmlns:r="http://schemas.openxmlformats.org/officeDocument/2006/relationships" xmlns:p="http://schemas.openxmlformats.org/presentationml/2006/main">
  <p:tag name="TIMING" val="|3|2.6|5.2"/>
</p:tagLst>
</file>

<file path=ppt/tags/tag13.xml><?xml version="1.0" encoding="utf-8"?>
<p:tagLst xmlns:a="http://schemas.openxmlformats.org/drawingml/2006/main" xmlns:r="http://schemas.openxmlformats.org/officeDocument/2006/relationships" xmlns:p="http://schemas.openxmlformats.org/presentationml/2006/main">
  <p:tag name="TIMING" val="|3|2.6|5.2"/>
</p:tagLst>
</file>

<file path=ppt/tags/tag2.xml><?xml version="1.0" encoding="utf-8"?>
<p:tagLst xmlns:a="http://schemas.openxmlformats.org/drawingml/2006/main" xmlns:r="http://schemas.openxmlformats.org/officeDocument/2006/relationships" xmlns:p="http://schemas.openxmlformats.org/presentationml/2006/main">
  <p:tag name="TIMING" val="|3|2.6|5.2"/>
</p:tagLst>
</file>

<file path=ppt/tags/tag3.xml><?xml version="1.0" encoding="utf-8"?>
<p:tagLst xmlns:a="http://schemas.openxmlformats.org/drawingml/2006/main" xmlns:r="http://schemas.openxmlformats.org/officeDocument/2006/relationships" xmlns:p="http://schemas.openxmlformats.org/presentationml/2006/main">
  <p:tag name="TIMING" val="|3|2.6|5.2"/>
</p:tagLst>
</file>

<file path=ppt/tags/tag4.xml><?xml version="1.0" encoding="utf-8"?>
<p:tagLst xmlns:a="http://schemas.openxmlformats.org/drawingml/2006/main" xmlns:r="http://schemas.openxmlformats.org/officeDocument/2006/relationships" xmlns:p="http://schemas.openxmlformats.org/presentationml/2006/main">
  <p:tag name="TIMING" val="|3|2.6|5.2"/>
</p:tagLst>
</file>

<file path=ppt/tags/tag5.xml><?xml version="1.0" encoding="utf-8"?>
<p:tagLst xmlns:a="http://schemas.openxmlformats.org/drawingml/2006/main" xmlns:r="http://schemas.openxmlformats.org/officeDocument/2006/relationships" xmlns:p="http://schemas.openxmlformats.org/presentationml/2006/main">
  <p:tag name="TIMING" val="|3|2.6|5.2"/>
</p:tagLst>
</file>

<file path=ppt/tags/tag6.xml><?xml version="1.0" encoding="utf-8"?>
<p:tagLst xmlns:a="http://schemas.openxmlformats.org/drawingml/2006/main" xmlns:r="http://schemas.openxmlformats.org/officeDocument/2006/relationships" xmlns:p="http://schemas.openxmlformats.org/presentationml/2006/main">
  <p:tag name="TIMING" val="|3|2.6|5.2"/>
</p:tagLst>
</file>

<file path=ppt/tags/tag7.xml><?xml version="1.0" encoding="utf-8"?>
<p:tagLst xmlns:a="http://schemas.openxmlformats.org/drawingml/2006/main" xmlns:r="http://schemas.openxmlformats.org/officeDocument/2006/relationships" xmlns:p="http://schemas.openxmlformats.org/presentationml/2006/main">
  <p:tag name="TIMING" val="|3|2.6|5.2"/>
</p:tagLst>
</file>

<file path=ppt/tags/tag8.xml><?xml version="1.0" encoding="utf-8"?>
<p:tagLst xmlns:a="http://schemas.openxmlformats.org/drawingml/2006/main" xmlns:r="http://schemas.openxmlformats.org/officeDocument/2006/relationships" xmlns:p="http://schemas.openxmlformats.org/presentationml/2006/main">
  <p:tag name="TIMING" val="|3|2.6|5.2"/>
</p:tagLst>
</file>

<file path=ppt/tags/tag9.xml><?xml version="1.0" encoding="utf-8"?>
<p:tagLst xmlns:a="http://schemas.openxmlformats.org/drawingml/2006/main" xmlns:r="http://schemas.openxmlformats.org/officeDocument/2006/relationships" xmlns:p="http://schemas.openxmlformats.org/presentationml/2006/main">
  <p:tag name="TIMING" val="|3|2.6|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SassoonPrimaryInfant"/>
        <a:ea typeface=""/>
        <a:cs typeface=""/>
      </a:majorFont>
      <a:minorFont>
        <a:latin typeface="SassoonPrimaryInfa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F239263CC20D48B01380522EEF31B2" ma:contentTypeVersion="11" ma:contentTypeDescription="Create a new document." ma:contentTypeScope="" ma:versionID="b5bec065f67b20cfba49a157d282ac2b">
  <xsd:schema xmlns:xsd="http://www.w3.org/2001/XMLSchema" xmlns:xs="http://www.w3.org/2001/XMLSchema" xmlns:p="http://schemas.microsoft.com/office/2006/metadata/properties" xmlns:ns3="483d1638-7f82-47ad-ab4a-3ba3813984e1" targetNamespace="http://schemas.microsoft.com/office/2006/metadata/properties" ma:root="true" ma:fieldsID="f721d71613b01f0a22ff3f15a1b75a10" ns3:_="">
    <xsd:import namespace="483d1638-7f82-47ad-ab4a-3ba3813984e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3d1638-7f82-47ad-ab4a-3ba381398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A66D0D-FB83-4E5D-8C31-485082D6B5B4}">
  <ds:schemaRefs>
    <ds:schemaRef ds:uri="http://schemas.microsoft.com/sharepoint/v3/contenttype/forms"/>
  </ds:schemaRefs>
</ds:datastoreItem>
</file>

<file path=customXml/itemProps2.xml><?xml version="1.0" encoding="utf-8"?>
<ds:datastoreItem xmlns:ds="http://schemas.openxmlformats.org/officeDocument/2006/customXml" ds:itemID="{202997F8-E37C-4324-A440-C8835D3F023A}">
  <ds:schemaRefs>
    <ds:schemaRef ds:uri="http://purl.org/dc/dcmitype/"/>
    <ds:schemaRef ds:uri="http://purl.org/dc/elements/1.1/"/>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483d1638-7f82-47ad-ab4a-3ba3813984e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50BACFD-432B-4535-B657-F68F36B134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3d1638-7f82-47ad-ab4a-3ba3813984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1136</TotalTime>
  <Words>4177</Words>
  <Application>Microsoft Office PowerPoint</Application>
  <PresentationFormat>Widescreen</PresentationFormat>
  <Paragraphs>404</Paragraphs>
  <Slides>108</Slides>
  <Notes>18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108</vt:i4>
      </vt:variant>
    </vt:vector>
  </HeadingPairs>
  <TitlesOfParts>
    <vt:vector size="117" baseType="lpstr">
      <vt:lpstr>Arial</vt:lpstr>
      <vt:lpstr>Calibri</vt:lpstr>
      <vt:lpstr>Helvetica Neue</vt:lpstr>
      <vt:lpstr>Palatino Linotype</vt:lpstr>
      <vt:lpstr>Sassoon Infant Rg</vt:lpstr>
      <vt:lpstr>SassoonPrimaryInfant</vt:lpstr>
      <vt:lpstr>Segoe UI Black</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Asking questions</vt:lpstr>
      <vt:lpstr>Reading together and decoding new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Lee</dc:creator>
  <cp:lastModifiedBy>Justin Lee</cp:lastModifiedBy>
  <cp:revision>74</cp:revision>
  <cp:lastPrinted>2022-09-25T12:57:41Z</cp:lastPrinted>
  <dcterms:created xsi:type="dcterms:W3CDTF">2022-01-31T10:40:19Z</dcterms:created>
  <dcterms:modified xsi:type="dcterms:W3CDTF">2024-09-16T07:58:27Z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0x010100B7F239263CC20D48B01380522EEF31B2</vt:lpwstr>
  </property>
</Properties>
</file>